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jpeg" ContentType="image/jpeg"/>
  <Default Extension="JPG" ContentType="image/.jpg"/>
  <Default Extension="emf" ContentType="image/x-emf"/>
  <Default Extension="wmf" ContentType="image/x-w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4"/>
  </p:notesMasterIdLst>
  <p:handoutMasterIdLst>
    <p:handoutMasterId r:id="rId145"/>
  </p:handoutMasterIdLst>
  <p:sldIdLst>
    <p:sldId id="561" r:id="rId3"/>
    <p:sldId id="577" r:id="rId5"/>
    <p:sldId id="578" r:id="rId6"/>
    <p:sldId id="704" r:id="rId7"/>
    <p:sldId id="705" r:id="rId8"/>
    <p:sldId id="683" r:id="rId9"/>
    <p:sldId id="684" r:id="rId10"/>
    <p:sldId id="710" r:id="rId11"/>
    <p:sldId id="711" r:id="rId12"/>
    <p:sldId id="562" r:id="rId13"/>
    <p:sldId id="591" r:id="rId14"/>
    <p:sldId id="593" r:id="rId15"/>
    <p:sldId id="592" r:id="rId16"/>
    <p:sldId id="594" r:id="rId17"/>
    <p:sldId id="605" r:id="rId18"/>
    <p:sldId id="566" r:id="rId19"/>
    <p:sldId id="580" r:id="rId20"/>
    <p:sldId id="581" r:id="rId21"/>
    <p:sldId id="582" r:id="rId22"/>
    <p:sldId id="602" r:id="rId23"/>
    <p:sldId id="707" r:id="rId24"/>
    <p:sldId id="583" r:id="rId25"/>
    <p:sldId id="603" r:id="rId26"/>
    <p:sldId id="685" r:id="rId27"/>
    <p:sldId id="604" r:id="rId28"/>
    <p:sldId id="584" r:id="rId29"/>
    <p:sldId id="689" r:id="rId30"/>
    <p:sldId id="686" r:id="rId31"/>
    <p:sldId id="687" r:id="rId32"/>
    <p:sldId id="690" r:id="rId33"/>
    <p:sldId id="691" r:id="rId34"/>
    <p:sldId id="585" r:id="rId35"/>
    <p:sldId id="606" r:id="rId36"/>
    <p:sldId id="568" r:id="rId37"/>
    <p:sldId id="396" r:id="rId38"/>
    <p:sldId id="608" r:id="rId39"/>
    <p:sldId id="586" r:id="rId40"/>
    <p:sldId id="588" r:id="rId41"/>
    <p:sldId id="587" r:id="rId42"/>
    <p:sldId id="607" r:id="rId43"/>
    <p:sldId id="589" r:id="rId44"/>
    <p:sldId id="609" r:id="rId45"/>
    <p:sldId id="610" r:id="rId46"/>
    <p:sldId id="590" r:id="rId47"/>
    <p:sldId id="570" r:id="rId48"/>
    <p:sldId id="595" r:id="rId49"/>
    <p:sldId id="599" r:id="rId50"/>
    <p:sldId id="693" r:id="rId51"/>
    <p:sldId id="692" r:id="rId52"/>
    <p:sldId id="600" r:id="rId53"/>
    <p:sldId id="597" r:id="rId54"/>
    <p:sldId id="596" r:id="rId55"/>
    <p:sldId id="598" r:id="rId56"/>
    <p:sldId id="601" r:id="rId57"/>
    <p:sldId id="572" r:id="rId58"/>
    <p:sldId id="571" r:id="rId59"/>
    <p:sldId id="612" r:id="rId60"/>
    <p:sldId id="611" r:id="rId61"/>
    <p:sldId id="671" r:id="rId62"/>
    <p:sldId id="613" r:id="rId63"/>
    <p:sldId id="672" r:id="rId64"/>
    <p:sldId id="673" r:id="rId65"/>
    <p:sldId id="674" r:id="rId66"/>
    <p:sldId id="675" r:id="rId67"/>
    <p:sldId id="676" r:id="rId68"/>
    <p:sldId id="677" r:id="rId69"/>
    <p:sldId id="678" r:id="rId70"/>
    <p:sldId id="679" r:id="rId71"/>
    <p:sldId id="680" r:id="rId72"/>
    <p:sldId id="681" r:id="rId73"/>
    <p:sldId id="682" r:id="rId74"/>
    <p:sldId id="706" r:id="rId75"/>
    <p:sldId id="574" r:id="rId76"/>
    <p:sldId id="573" r:id="rId77"/>
    <p:sldId id="615" r:id="rId78"/>
    <p:sldId id="694" r:id="rId79"/>
    <p:sldId id="616" r:id="rId80"/>
    <p:sldId id="617" r:id="rId81"/>
    <p:sldId id="618" r:id="rId82"/>
    <p:sldId id="619" r:id="rId83"/>
    <p:sldId id="620" r:id="rId84"/>
    <p:sldId id="621" r:id="rId85"/>
    <p:sldId id="622" r:id="rId86"/>
    <p:sldId id="623" r:id="rId87"/>
    <p:sldId id="624" r:id="rId88"/>
    <p:sldId id="625" r:id="rId89"/>
    <p:sldId id="626" r:id="rId90"/>
    <p:sldId id="695" r:id="rId91"/>
    <p:sldId id="627" r:id="rId92"/>
    <p:sldId id="628" r:id="rId93"/>
    <p:sldId id="696" r:id="rId94"/>
    <p:sldId id="629" r:id="rId95"/>
    <p:sldId id="630" r:id="rId96"/>
    <p:sldId id="631" r:id="rId97"/>
    <p:sldId id="632" r:id="rId98"/>
    <p:sldId id="633" r:id="rId99"/>
    <p:sldId id="634" r:id="rId100"/>
    <p:sldId id="635" r:id="rId101"/>
    <p:sldId id="636" r:id="rId102"/>
    <p:sldId id="637" r:id="rId103"/>
    <p:sldId id="639" r:id="rId104"/>
    <p:sldId id="640" r:id="rId105"/>
    <p:sldId id="697" r:id="rId106"/>
    <p:sldId id="641" r:id="rId107"/>
    <p:sldId id="698" r:id="rId108"/>
    <p:sldId id="642" r:id="rId109"/>
    <p:sldId id="643" r:id="rId110"/>
    <p:sldId id="644" r:id="rId111"/>
    <p:sldId id="645" r:id="rId112"/>
    <p:sldId id="699" r:id="rId113"/>
    <p:sldId id="646" r:id="rId114"/>
    <p:sldId id="700" r:id="rId115"/>
    <p:sldId id="647" r:id="rId116"/>
    <p:sldId id="648" r:id="rId117"/>
    <p:sldId id="649" r:id="rId118"/>
    <p:sldId id="650" r:id="rId119"/>
    <p:sldId id="651" r:id="rId120"/>
    <p:sldId id="701" r:id="rId121"/>
    <p:sldId id="652" r:id="rId122"/>
    <p:sldId id="653" r:id="rId123"/>
    <p:sldId id="654" r:id="rId124"/>
    <p:sldId id="655" r:id="rId125"/>
    <p:sldId id="670" r:id="rId126"/>
    <p:sldId id="656" r:id="rId127"/>
    <p:sldId id="657" r:id="rId128"/>
    <p:sldId id="658" r:id="rId129"/>
    <p:sldId id="702" r:id="rId130"/>
    <p:sldId id="659" r:id="rId131"/>
    <p:sldId id="660" r:id="rId132"/>
    <p:sldId id="661" r:id="rId133"/>
    <p:sldId id="703" r:id="rId134"/>
    <p:sldId id="708" r:id="rId135"/>
    <p:sldId id="709" r:id="rId136"/>
    <p:sldId id="662" r:id="rId137"/>
    <p:sldId id="663" r:id="rId138"/>
    <p:sldId id="664" r:id="rId139"/>
    <p:sldId id="665" r:id="rId140"/>
    <p:sldId id="666" r:id="rId141"/>
    <p:sldId id="667" r:id="rId142"/>
    <p:sldId id="668" r:id="rId143"/>
    <p:sldId id="669" r:id="rId144"/>
  </p:sldIdLst>
  <p:sldSz cx="9144000" cy="6858000" type="screen4x3"/>
  <p:notesSz cx="6858000" cy="9144000"/>
  <p:custDataLst>
    <p:tags r:id="rId149"/>
  </p:custDataLst>
  <p:defaultTextStyle>
    <a:defPPr>
      <a:defRPr lang="zh-CN"/>
    </a:defPPr>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0000"/>
    <a:srgbClr val="000099"/>
    <a:srgbClr val="CC0000"/>
    <a:srgbClr val="33CCFF"/>
    <a:srgbClr val="0099FF"/>
    <a:srgbClr val="CC0066"/>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6"/>
    <p:restoredTop sz="94595"/>
  </p:normalViewPr>
  <p:slideViewPr>
    <p:cSldViewPr showGuides="1">
      <p:cViewPr varScale="1">
        <p:scale>
          <a:sx n="91" d="100"/>
          <a:sy n="91" d="100"/>
        </p:scale>
        <p:origin x="597" y="54"/>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66" d="100"/>
        <a:sy n="66" d="100"/>
      </p:scale>
      <p:origin x="0" y="9762"/>
    </p:cViewPr>
  </p:sorter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9" Type="http://schemas.openxmlformats.org/officeDocument/2006/relationships/tags" Target="tags/tag1.xml"/><Relationship Id="rId148" Type="http://schemas.openxmlformats.org/officeDocument/2006/relationships/tableStyles" Target="tableStyles.xml"/><Relationship Id="rId147" Type="http://schemas.openxmlformats.org/officeDocument/2006/relationships/viewProps" Target="viewProps.xml"/><Relationship Id="rId146" Type="http://schemas.openxmlformats.org/officeDocument/2006/relationships/presProps" Target="presProps.xml"/><Relationship Id="rId145" Type="http://schemas.openxmlformats.org/officeDocument/2006/relationships/handoutMaster" Target="handoutMasters/handoutMaster1.xml"/><Relationship Id="rId144" Type="http://schemas.openxmlformats.org/officeDocument/2006/relationships/slide" Target="slides/slide141.xml"/><Relationship Id="rId143" Type="http://schemas.openxmlformats.org/officeDocument/2006/relationships/slide" Target="slides/slide140.xml"/><Relationship Id="rId142" Type="http://schemas.openxmlformats.org/officeDocument/2006/relationships/slide" Target="slides/slide139.xml"/><Relationship Id="rId141" Type="http://schemas.openxmlformats.org/officeDocument/2006/relationships/slide" Target="slides/slide138.xml"/><Relationship Id="rId140" Type="http://schemas.openxmlformats.org/officeDocument/2006/relationships/slide" Target="slides/slide137.xml"/><Relationship Id="rId14" Type="http://schemas.openxmlformats.org/officeDocument/2006/relationships/slide" Target="slides/slide11.xml"/><Relationship Id="rId139" Type="http://schemas.openxmlformats.org/officeDocument/2006/relationships/slide" Target="slides/slide136.xml"/><Relationship Id="rId138" Type="http://schemas.openxmlformats.org/officeDocument/2006/relationships/slide" Target="slides/slide135.xml"/><Relationship Id="rId137" Type="http://schemas.openxmlformats.org/officeDocument/2006/relationships/slide" Target="slides/slide134.xml"/><Relationship Id="rId136" Type="http://schemas.openxmlformats.org/officeDocument/2006/relationships/slide" Target="slides/slide133.xml"/><Relationship Id="rId135" Type="http://schemas.openxmlformats.org/officeDocument/2006/relationships/slide" Target="slides/slide132.xml"/><Relationship Id="rId134" Type="http://schemas.openxmlformats.org/officeDocument/2006/relationships/slide" Target="slides/slide131.xml"/><Relationship Id="rId133" Type="http://schemas.openxmlformats.org/officeDocument/2006/relationships/slide" Target="slides/slide130.xml"/><Relationship Id="rId132" Type="http://schemas.openxmlformats.org/officeDocument/2006/relationships/slide" Target="slides/slide129.xml"/><Relationship Id="rId131" Type="http://schemas.openxmlformats.org/officeDocument/2006/relationships/slide" Target="slides/slide128.xml"/><Relationship Id="rId130" Type="http://schemas.openxmlformats.org/officeDocument/2006/relationships/slide" Target="slides/slide127.xml"/><Relationship Id="rId13" Type="http://schemas.openxmlformats.org/officeDocument/2006/relationships/slide" Target="slides/slide10.xml"/><Relationship Id="rId129" Type="http://schemas.openxmlformats.org/officeDocument/2006/relationships/slide" Target="slides/slide126.xml"/><Relationship Id="rId128" Type="http://schemas.openxmlformats.org/officeDocument/2006/relationships/slide" Target="slides/slide125.xml"/><Relationship Id="rId127" Type="http://schemas.openxmlformats.org/officeDocument/2006/relationships/slide" Target="slides/slide124.xml"/><Relationship Id="rId126" Type="http://schemas.openxmlformats.org/officeDocument/2006/relationships/slide" Target="slides/slide123.xml"/><Relationship Id="rId125" Type="http://schemas.openxmlformats.org/officeDocument/2006/relationships/slide" Target="slides/slide122.xml"/><Relationship Id="rId124" Type="http://schemas.openxmlformats.org/officeDocument/2006/relationships/slide" Target="slides/slide121.xml"/><Relationship Id="rId123" Type="http://schemas.openxmlformats.org/officeDocument/2006/relationships/slide" Target="slides/slide120.xml"/><Relationship Id="rId122" Type="http://schemas.openxmlformats.org/officeDocument/2006/relationships/slide" Target="slides/slide119.xml"/><Relationship Id="rId121" Type="http://schemas.openxmlformats.org/officeDocument/2006/relationships/slide" Target="slides/slide118.xml"/><Relationship Id="rId120" Type="http://schemas.openxmlformats.org/officeDocument/2006/relationships/slide" Target="slides/slide117.xml"/><Relationship Id="rId12" Type="http://schemas.openxmlformats.org/officeDocument/2006/relationships/slide" Target="slides/slide9.xml"/><Relationship Id="rId119" Type="http://schemas.openxmlformats.org/officeDocument/2006/relationships/slide" Target="slides/slide116.xml"/><Relationship Id="rId118" Type="http://schemas.openxmlformats.org/officeDocument/2006/relationships/slide" Target="slides/slide115.xml"/><Relationship Id="rId117" Type="http://schemas.openxmlformats.org/officeDocument/2006/relationships/slide" Target="slides/slide114.xml"/><Relationship Id="rId116" Type="http://schemas.openxmlformats.org/officeDocument/2006/relationships/slide" Target="slides/slide113.xml"/><Relationship Id="rId115" Type="http://schemas.openxmlformats.org/officeDocument/2006/relationships/slide" Target="slides/slide112.xml"/><Relationship Id="rId114" Type="http://schemas.openxmlformats.org/officeDocument/2006/relationships/slide" Target="slides/slide111.xml"/><Relationship Id="rId113" Type="http://schemas.openxmlformats.org/officeDocument/2006/relationships/slide" Target="slides/slide110.xml"/><Relationship Id="rId112" Type="http://schemas.openxmlformats.org/officeDocument/2006/relationships/slide" Target="slides/slide109.xml"/><Relationship Id="rId111" Type="http://schemas.openxmlformats.org/officeDocument/2006/relationships/slide" Target="slides/slide108.xml"/><Relationship Id="rId110" Type="http://schemas.openxmlformats.org/officeDocument/2006/relationships/slide" Target="slides/slide107.xml"/><Relationship Id="rId11" Type="http://schemas.openxmlformats.org/officeDocument/2006/relationships/slide" Target="slides/slide8.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ln>
        </p:spPr>
        <p:txBody>
          <a:bodyPr vert="horz" wrap="square" lIns="91440" tIns="45720" rIns="91440" bIns="45720" numCol="1" anchor="t" anchorCtr="0" compatLnSpc="1"/>
          <a:lstStyle>
            <a:lvl1pPr eaLnBrk="1" hangingPunct="1">
              <a:defRPr kumimoji="1" sz="1200">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075" name="Rectangle 3"/>
          <p:cNvSpPr>
            <a:spLocks noGrp="1" noChangeArrowheads="1"/>
          </p:cNvSpPr>
          <p:nvPr>
            <p:ph type="dt" sz="quarter" idx="1"/>
          </p:nvPr>
        </p:nvSpPr>
        <p:spPr bwMode="auto">
          <a:xfrm>
            <a:off x="3886200" y="0"/>
            <a:ext cx="2971800" cy="457200"/>
          </a:xfrm>
          <a:prstGeom prst="rect">
            <a:avLst/>
          </a:prstGeom>
          <a:noFill/>
          <a:ln w="9525">
            <a:noFill/>
            <a:miter lim="800000"/>
          </a:ln>
        </p:spPr>
        <p:txBody>
          <a:bodyPr vert="horz" wrap="square" lIns="91440" tIns="45720" rIns="91440" bIns="45720" numCol="1" anchor="t" anchorCtr="0" compatLnSpc="1"/>
          <a:lstStyle>
            <a:lvl1pPr algn="r" eaLnBrk="1" hangingPunct="1">
              <a:defRPr kumimoji="1" sz="1200">
                <a:latin typeface="Times New Roman" panose="02020603050405020304" pitchFamily="18"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076" name="Rectangle 4"/>
          <p:cNvSpPr>
            <a:spLocks noGrp="1" noChangeArrowheads="1"/>
          </p:cNvSpPr>
          <p:nvPr>
            <p:ph type="ftr" sz="quarter" idx="2"/>
          </p:nvPr>
        </p:nvSpPr>
        <p:spPr bwMode="auto">
          <a:xfrm>
            <a:off x="0" y="8686800"/>
            <a:ext cx="2971800" cy="457200"/>
          </a:xfrm>
          <a:prstGeom prst="rect">
            <a:avLst/>
          </a:prstGeom>
          <a:noFill/>
          <a:ln w="9525">
            <a:noFill/>
            <a:miter lim="800000"/>
          </a:ln>
        </p:spPr>
        <p:txBody>
          <a:bodyPr vert="horz" wrap="square" lIns="91440" tIns="45720" rIns="91440" bIns="45720" numCol="1" anchor="b" anchorCtr="0" compatLnSpc="1"/>
          <a:lstStyle>
            <a:lvl1pPr eaLnBrk="1" hangingPunct="1">
              <a:defRPr kumimoji="1" sz="1200">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w="9525">
            <a:noFill/>
            <a:miter lim="800000"/>
          </a:ln>
        </p:spPr>
        <p:txBody>
          <a:bodyPr vert="horz" wrap="square" lIns="91440" tIns="45720" rIns="91440" bIns="45720" numCol="1" anchor="b" anchorCtr="0" compatLnSpc="1"/>
          <a:p>
            <a:pPr lvl="0" algn="r" eaLnBrk="1" hangingPunct="1">
              <a:buNone/>
            </a:pPr>
            <a:fld id="{9A0DB2DC-4C9A-4742-B13C-FB6460FD3503}" type="slidenum">
              <a:rPr lang="en-US" altLang="zh-CN" sz="1200" dirty="0">
                <a:latin typeface="Times New Roman" panose="02020603050405020304" pitchFamily="18" charset="0"/>
              </a:rPr>
            </a:fld>
            <a:endParaRPr lang="en-US" altLang="zh-CN" sz="1200" dirty="0">
              <a:latin typeface="Times New Roman" panose="02020603050405020304" pitchFamily="18" charset="0"/>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ln>
        </p:spPr>
        <p:txBody>
          <a:bodyPr vert="horz" wrap="square" lIns="91440" tIns="45720" rIns="91440" bIns="45720" numCol="1" anchor="t" anchorCtr="0" compatLnSpc="1"/>
          <a:lstStyle>
            <a:lvl1pPr eaLnBrk="1" hangingPunct="1">
              <a:defRPr kumimoji="1" sz="1200">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2051" name="Rectangle 3"/>
          <p:cNvSpPr>
            <a:spLocks noGrp="1" noChangeArrowheads="1"/>
          </p:cNvSpPr>
          <p:nvPr>
            <p:ph type="dt" idx="1"/>
          </p:nvPr>
        </p:nvSpPr>
        <p:spPr bwMode="auto">
          <a:xfrm>
            <a:off x="3886200" y="0"/>
            <a:ext cx="2971800" cy="457200"/>
          </a:xfrm>
          <a:prstGeom prst="rect">
            <a:avLst/>
          </a:prstGeom>
          <a:noFill/>
          <a:ln w="9525">
            <a:noFill/>
            <a:miter lim="800000"/>
          </a:ln>
        </p:spPr>
        <p:txBody>
          <a:bodyPr vert="horz" wrap="square" lIns="91440" tIns="45720" rIns="91440" bIns="45720" numCol="1" anchor="t" anchorCtr="0" compatLnSpc="1"/>
          <a:lstStyle>
            <a:lvl1pPr algn="r" eaLnBrk="1" hangingPunct="1">
              <a:defRPr kumimoji="1" sz="1200">
                <a:latin typeface="Times New Roman" panose="02020603050405020304" pitchFamily="18"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076" name="Rectangle 4"/>
          <p:cNvSpPr>
            <a:spLocks noGrp="1" noRot="1" noChangeAspect="1"/>
          </p:cNvSpPr>
          <p:nvPr>
            <p:ph type="sldImg"/>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sp>
      <p:sp>
        <p:nvSpPr>
          <p:cNvPr id="2053" name="Rectangle 5"/>
          <p:cNvSpPr>
            <a:spLocks noGrp="1" noChangeArrowheads="1"/>
          </p:cNvSpPr>
          <p:nvPr>
            <p:ph type="body" sz="quarter" idx="3"/>
          </p:nvPr>
        </p:nvSpPr>
        <p:spPr bwMode="auto">
          <a:xfrm>
            <a:off x="914400" y="4343400"/>
            <a:ext cx="5029200" cy="4114800"/>
          </a:xfrm>
          <a:prstGeom prst="rect">
            <a:avLst/>
          </a:prstGeom>
          <a:noFill/>
          <a:ln w="9525">
            <a:noFill/>
            <a:miter lim="800000"/>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单击以编辑母版文本样式</a:t>
            </a:r>
            <a:endPar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第二级</a:t>
            </a:r>
            <a:endPar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第三级</a:t>
            </a:r>
            <a:endPar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第四级</a:t>
            </a:r>
            <a:endPar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第五级</a:t>
            </a:r>
            <a:endPar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2054" name="Rectangle 6"/>
          <p:cNvSpPr>
            <a:spLocks noGrp="1" noChangeArrowheads="1"/>
          </p:cNvSpPr>
          <p:nvPr>
            <p:ph type="ftr" sz="quarter" idx="4"/>
          </p:nvPr>
        </p:nvSpPr>
        <p:spPr bwMode="auto">
          <a:xfrm>
            <a:off x="0" y="8686800"/>
            <a:ext cx="2971800" cy="457200"/>
          </a:xfrm>
          <a:prstGeom prst="rect">
            <a:avLst/>
          </a:prstGeom>
          <a:noFill/>
          <a:ln w="9525">
            <a:noFill/>
            <a:miter lim="800000"/>
          </a:ln>
        </p:spPr>
        <p:txBody>
          <a:bodyPr vert="horz" wrap="square" lIns="91440" tIns="45720" rIns="91440" bIns="45720" numCol="1" anchor="b" anchorCtr="0" compatLnSpc="1"/>
          <a:lstStyle>
            <a:lvl1pPr eaLnBrk="1" hangingPunct="1">
              <a:defRPr kumimoji="1" sz="1200">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9525">
            <a:noFill/>
            <a:miter lim="800000"/>
          </a:ln>
        </p:spPr>
        <p:txBody>
          <a:bodyPr vert="horz" wrap="square" lIns="91440" tIns="45720" rIns="91440" bIns="45720" numCol="1" anchor="b" anchorCtr="0" compatLnSpc="1"/>
          <a:p>
            <a:pPr lvl="0" algn="r" eaLnBrk="1" hangingPunct="1">
              <a:buNone/>
            </a:pPr>
            <a:fld id="{9A0DB2DC-4C9A-4742-B13C-FB6460FD3503}" type="slidenum">
              <a:rPr lang="en-US" altLang="zh-CN" sz="1200" dirty="0">
                <a:latin typeface="Times New Roman" panose="02020603050405020304" pitchFamily="18" charset="0"/>
              </a:rPr>
            </a:fld>
            <a:endParaRPr lang="en-US" altLang="zh-CN" sz="1200" dirty="0">
              <a:latin typeface="Times New Roman" panose="02020603050405020304" pitchFamily="18" charset="0"/>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幻灯片图像占位符 1"/>
          <p:cNvSpPr>
            <a:spLocks noGrp="1" noRot="1" noChangeAspect="1" noTextEdit="1"/>
          </p:cNvSpPr>
          <p:nvPr>
            <p:ph type="sldImg"/>
          </p:nvPr>
        </p:nvSpPr>
        <p:spPr>
          <a:ln/>
        </p:spPr>
      </p:sp>
      <p:sp>
        <p:nvSpPr>
          <p:cNvPr id="6147" name="备注占位符 2"/>
          <p:cNvSpPr>
            <a:spLocks noGrp="1"/>
          </p:cNvSpPr>
          <p:nvPr>
            <p:ph type="body"/>
          </p:nvPr>
        </p:nvSpPr>
        <p:spPr>
          <a:ln/>
        </p:spPr>
        <p:txBody>
          <a:bodyPr wrap="square" lIns="91440" tIns="45720" rIns="91440" bIns="45720" anchor="t" anchorCtr="0"/>
          <a:p>
            <a:pPr lvl="0"/>
            <a:endParaRPr lang="zh-CN" altLang="en-US" dirty="0"/>
          </a:p>
        </p:txBody>
      </p:sp>
      <p:sp>
        <p:nvSpPr>
          <p:cNvPr id="6148" name="灯片编号占位符 3"/>
          <p:cNvSpPr txBox="1">
            <a:spLocks noGrp="1"/>
          </p:cNvSpPr>
          <p:nvPr>
            <p:ph type="sldNum" sz="quarter"/>
          </p:nvPr>
        </p:nvSpPr>
        <p:spPr>
          <a:xfrm>
            <a:off x="3886200" y="8686800"/>
            <a:ext cx="2971800" cy="457200"/>
          </a:xfrm>
          <a:prstGeom prst="rect">
            <a:avLst/>
          </a:prstGeom>
          <a:noFill/>
          <a:ln w="9525">
            <a:noFill/>
          </a:ln>
        </p:spPr>
        <p:txBody>
          <a:bodyPr anchor="b" anchorCtr="0"/>
          <a:p>
            <a:pPr lvl="0" algn="r" eaLnBrk="1" hangingPunct="1"/>
            <a:fld id="{9A0DB2DC-4C9A-4742-B13C-FB6460FD3503}" type="slidenum">
              <a:rPr lang="en-US" altLang="zh-CN" sz="1200" dirty="0">
                <a:latin typeface="Times New Roman" panose="02020603050405020304" pitchFamily="18" charset="0"/>
              </a:rPr>
            </a:fld>
            <a:endParaRPr lang="en-US" altLang="zh-CN" sz="1200" dirty="0">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solidFill>
          <a:schemeClr val="bg1"/>
        </a:solidFill>
        <a:effectLst/>
      </p:bgPr>
    </p:bg>
    <p:spTree>
      <p:nvGrpSpPr>
        <p:cNvPr id="1" name=""/>
        <p:cNvGrpSpPr/>
        <p:nvPr/>
      </p:nvGrpSpPr>
      <p:grpSpPr>
        <a:xfrm>
          <a:off x="0" y="0"/>
          <a:ext cx="0" cy="0"/>
          <a:chOff x="0" y="0"/>
          <a:chExt cx="0" cy="0"/>
        </a:xfrm>
      </p:grpSpPr>
      <p:grpSp>
        <p:nvGrpSpPr>
          <p:cNvPr id="2050" name="Group 2"/>
          <p:cNvGrpSpPr/>
          <p:nvPr/>
        </p:nvGrpSpPr>
        <p:grpSpPr>
          <a:xfrm>
            <a:off x="0" y="2438400"/>
            <a:ext cx="9009063" cy="1052513"/>
            <a:chOff x="0" y="1536"/>
            <a:chExt cx="5675" cy="663"/>
          </a:xfrm>
        </p:grpSpPr>
        <p:grpSp>
          <p:nvGrpSpPr>
            <p:cNvPr id="2056" name="Group 3"/>
            <p:cNvGrpSpPr/>
            <p:nvPr/>
          </p:nvGrpSpPr>
          <p:grpSpPr>
            <a:xfrm>
              <a:off x="185" y="1604"/>
              <a:ext cx="449" cy="299"/>
              <a:chOff x="720" y="336"/>
              <a:chExt cx="624" cy="432"/>
            </a:xfrm>
          </p:grpSpPr>
          <p:sp>
            <p:nvSpPr>
              <p:cNvPr id="22" name="Rectangle 4"/>
              <p:cNvSpPr>
                <a:spLocks noChangeArrowheads="1"/>
              </p:cNvSpPr>
              <p:nvPr/>
            </p:nvSpPr>
            <p:spPr bwMode="auto">
              <a:xfrm>
                <a:off x="720" y="336"/>
                <a:ext cx="384" cy="432"/>
              </a:xfrm>
              <a:prstGeom prst="rect">
                <a:avLst/>
              </a:prstGeom>
              <a:solidFill>
                <a:schemeClr val="folHlink"/>
              </a:solidFill>
              <a:ln>
                <a:noFill/>
              </a:ln>
            </p:spPr>
            <p:txBody>
              <a:bodyPr wrap="none" anchor="ctr"/>
              <a:lstStyle>
                <a:lvl1pPr>
                  <a:defRPr kumimoji="1" sz="2400">
                    <a:solidFill>
                      <a:schemeClr val="tx1"/>
                    </a:solidFill>
                    <a:latin typeface="Tahoma" panose="020B0604030504040204" pitchFamily="34" charset="0"/>
                    <a:ea typeface="宋体" panose="02010600030101010101" pitchFamily="2" charset="-122"/>
                  </a:defRPr>
                </a:lvl1pPr>
                <a:lvl2pPr marL="742950" indent="-285750">
                  <a:defRPr kumimoji="1" sz="2400">
                    <a:solidFill>
                      <a:schemeClr val="tx1"/>
                    </a:solidFill>
                    <a:latin typeface="Tahoma" panose="020B0604030504040204" pitchFamily="34" charset="0"/>
                    <a:ea typeface="宋体" panose="02010600030101010101" pitchFamily="2" charset="-122"/>
                  </a:defRPr>
                </a:lvl2pPr>
                <a:lvl3pPr marL="1143000" indent="-228600">
                  <a:defRPr kumimoji="1" sz="2400">
                    <a:solidFill>
                      <a:schemeClr val="tx1"/>
                    </a:solidFill>
                    <a:latin typeface="Tahoma" panose="020B0604030504040204" pitchFamily="34" charset="0"/>
                    <a:ea typeface="宋体" panose="02010600030101010101" pitchFamily="2" charset="-122"/>
                  </a:defRPr>
                </a:lvl3pPr>
                <a:lvl4pPr marL="1600200" indent="-228600">
                  <a:defRPr kumimoji="1" sz="2400">
                    <a:solidFill>
                      <a:schemeClr val="tx1"/>
                    </a:solidFill>
                    <a:latin typeface="Tahoma" panose="020B0604030504040204" pitchFamily="34" charset="0"/>
                    <a:ea typeface="宋体" panose="02010600030101010101" pitchFamily="2" charset="-122"/>
                  </a:defRPr>
                </a:lvl4pPr>
                <a:lvl5pPr marL="2057400" indent="-22860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2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p:spPr>
            <p:txBody>
              <a:bodyPr wrap="none" anchor="ctr"/>
              <a:lstStyle>
                <a:lvl1pPr>
                  <a:defRPr kumimoji="1" sz="2400">
                    <a:solidFill>
                      <a:schemeClr val="tx1"/>
                    </a:solidFill>
                    <a:latin typeface="Tahoma" panose="020B0604030504040204" pitchFamily="34" charset="0"/>
                    <a:ea typeface="宋体" panose="02010600030101010101" pitchFamily="2" charset="-122"/>
                  </a:defRPr>
                </a:lvl1pPr>
                <a:lvl2pPr marL="742950" indent="-285750">
                  <a:defRPr kumimoji="1" sz="2400">
                    <a:solidFill>
                      <a:schemeClr val="tx1"/>
                    </a:solidFill>
                    <a:latin typeface="Tahoma" panose="020B0604030504040204" pitchFamily="34" charset="0"/>
                    <a:ea typeface="宋体" panose="02010600030101010101" pitchFamily="2" charset="-122"/>
                  </a:defRPr>
                </a:lvl2pPr>
                <a:lvl3pPr marL="1143000" indent="-228600">
                  <a:defRPr kumimoji="1" sz="2400">
                    <a:solidFill>
                      <a:schemeClr val="tx1"/>
                    </a:solidFill>
                    <a:latin typeface="Tahoma" panose="020B0604030504040204" pitchFamily="34" charset="0"/>
                    <a:ea typeface="宋体" panose="02010600030101010101" pitchFamily="2" charset="-122"/>
                  </a:defRPr>
                </a:lvl3pPr>
                <a:lvl4pPr marL="1600200" indent="-228600">
                  <a:defRPr kumimoji="1" sz="2400">
                    <a:solidFill>
                      <a:schemeClr val="tx1"/>
                    </a:solidFill>
                    <a:latin typeface="Tahoma" panose="020B0604030504040204" pitchFamily="34" charset="0"/>
                    <a:ea typeface="宋体" panose="02010600030101010101" pitchFamily="2" charset="-122"/>
                  </a:defRPr>
                </a:lvl4pPr>
                <a:lvl5pPr marL="2057400" indent="-22860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grpSp>
        <p:grpSp>
          <p:nvGrpSpPr>
            <p:cNvPr id="2057" name="Group 6"/>
            <p:cNvGrpSpPr/>
            <p:nvPr/>
          </p:nvGrpSpPr>
          <p:grpSpPr>
            <a:xfrm>
              <a:off x="263" y="1870"/>
              <a:ext cx="466" cy="299"/>
              <a:chOff x="912" y="2640"/>
              <a:chExt cx="672" cy="432"/>
            </a:xfrm>
          </p:grpSpPr>
          <p:sp>
            <p:nvSpPr>
              <p:cNvPr id="20" name="Rectangle 7"/>
              <p:cNvSpPr>
                <a:spLocks noChangeArrowheads="1"/>
              </p:cNvSpPr>
              <p:nvPr/>
            </p:nvSpPr>
            <p:spPr bwMode="auto">
              <a:xfrm>
                <a:off x="912" y="2640"/>
                <a:ext cx="384" cy="432"/>
              </a:xfrm>
              <a:prstGeom prst="rect">
                <a:avLst/>
              </a:prstGeom>
              <a:solidFill>
                <a:schemeClr val="accent2"/>
              </a:solidFill>
              <a:ln>
                <a:noFill/>
              </a:ln>
            </p:spPr>
            <p:txBody>
              <a:bodyPr wrap="none" anchor="ctr"/>
              <a:lstStyle>
                <a:lvl1pPr>
                  <a:defRPr kumimoji="1" sz="2400">
                    <a:solidFill>
                      <a:schemeClr val="tx1"/>
                    </a:solidFill>
                    <a:latin typeface="Tahoma" panose="020B0604030504040204" pitchFamily="34" charset="0"/>
                    <a:ea typeface="宋体" panose="02010600030101010101" pitchFamily="2" charset="-122"/>
                  </a:defRPr>
                </a:lvl1pPr>
                <a:lvl2pPr marL="742950" indent="-285750">
                  <a:defRPr kumimoji="1" sz="2400">
                    <a:solidFill>
                      <a:schemeClr val="tx1"/>
                    </a:solidFill>
                    <a:latin typeface="Tahoma" panose="020B0604030504040204" pitchFamily="34" charset="0"/>
                    <a:ea typeface="宋体" panose="02010600030101010101" pitchFamily="2" charset="-122"/>
                  </a:defRPr>
                </a:lvl2pPr>
                <a:lvl3pPr marL="1143000" indent="-228600">
                  <a:defRPr kumimoji="1" sz="2400">
                    <a:solidFill>
                      <a:schemeClr val="tx1"/>
                    </a:solidFill>
                    <a:latin typeface="Tahoma" panose="020B0604030504040204" pitchFamily="34" charset="0"/>
                    <a:ea typeface="宋体" panose="02010600030101010101" pitchFamily="2" charset="-122"/>
                  </a:defRPr>
                </a:lvl3pPr>
                <a:lvl4pPr marL="1600200" indent="-228600">
                  <a:defRPr kumimoji="1" sz="2400">
                    <a:solidFill>
                      <a:schemeClr val="tx1"/>
                    </a:solidFill>
                    <a:latin typeface="Tahoma" panose="020B0604030504040204" pitchFamily="34" charset="0"/>
                    <a:ea typeface="宋体" panose="02010600030101010101" pitchFamily="2" charset="-122"/>
                  </a:defRPr>
                </a:lvl4pPr>
                <a:lvl5pPr marL="2057400" indent="-22860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2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p:spPr>
            <p:txBody>
              <a:bodyPr wrap="none" anchor="ctr"/>
              <a:lstStyle>
                <a:lvl1pPr>
                  <a:defRPr kumimoji="1" sz="2400">
                    <a:solidFill>
                      <a:schemeClr val="tx1"/>
                    </a:solidFill>
                    <a:latin typeface="Tahoma" panose="020B0604030504040204" pitchFamily="34" charset="0"/>
                    <a:ea typeface="宋体" panose="02010600030101010101" pitchFamily="2" charset="-122"/>
                  </a:defRPr>
                </a:lvl1pPr>
                <a:lvl2pPr marL="742950" indent="-285750">
                  <a:defRPr kumimoji="1" sz="2400">
                    <a:solidFill>
                      <a:schemeClr val="tx1"/>
                    </a:solidFill>
                    <a:latin typeface="Tahoma" panose="020B0604030504040204" pitchFamily="34" charset="0"/>
                    <a:ea typeface="宋体" panose="02010600030101010101" pitchFamily="2" charset="-122"/>
                  </a:defRPr>
                </a:lvl2pPr>
                <a:lvl3pPr marL="1143000" indent="-228600">
                  <a:defRPr kumimoji="1" sz="2400">
                    <a:solidFill>
                      <a:schemeClr val="tx1"/>
                    </a:solidFill>
                    <a:latin typeface="Tahoma" panose="020B0604030504040204" pitchFamily="34" charset="0"/>
                    <a:ea typeface="宋体" panose="02010600030101010101" pitchFamily="2" charset="-122"/>
                  </a:defRPr>
                </a:lvl3pPr>
                <a:lvl4pPr marL="1600200" indent="-228600">
                  <a:defRPr kumimoji="1" sz="2400">
                    <a:solidFill>
                      <a:schemeClr val="tx1"/>
                    </a:solidFill>
                    <a:latin typeface="Tahoma" panose="020B0604030504040204" pitchFamily="34" charset="0"/>
                    <a:ea typeface="宋体" panose="02010600030101010101" pitchFamily="2" charset="-122"/>
                  </a:defRPr>
                </a:lvl4pPr>
                <a:lvl5pPr marL="2057400" indent="-22860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grpSp>
        <p:sp>
          <p:nvSpPr>
            <p:cNvPr id="1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p:spPr>
          <p:txBody>
            <a:bodyPr wrap="none" anchor="ctr"/>
            <a:lstStyle>
              <a:lvl1pPr>
                <a:defRPr kumimoji="1" sz="2400">
                  <a:solidFill>
                    <a:schemeClr val="tx1"/>
                  </a:solidFill>
                  <a:latin typeface="Tahoma" panose="020B0604030504040204" pitchFamily="34" charset="0"/>
                  <a:ea typeface="宋体" panose="02010600030101010101" pitchFamily="2" charset="-122"/>
                </a:defRPr>
              </a:lvl1pPr>
              <a:lvl2pPr marL="742950" indent="-285750">
                <a:defRPr kumimoji="1" sz="2400">
                  <a:solidFill>
                    <a:schemeClr val="tx1"/>
                  </a:solidFill>
                  <a:latin typeface="Tahoma" panose="020B0604030504040204" pitchFamily="34" charset="0"/>
                  <a:ea typeface="宋体" panose="02010600030101010101" pitchFamily="2" charset="-122"/>
                </a:defRPr>
              </a:lvl2pPr>
              <a:lvl3pPr marL="1143000" indent="-228600">
                <a:defRPr kumimoji="1" sz="2400">
                  <a:solidFill>
                    <a:schemeClr val="tx1"/>
                  </a:solidFill>
                  <a:latin typeface="Tahoma" panose="020B0604030504040204" pitchFamily="34" charset="0"/>
                  <a:ea typeface="宋体" panose="02010600030101010101" pitchFamily="2" charset="-122"/>
                </a:defRPr>
              </a:lvl3pPr>
              <a:lvl4pPr marL="1600200" indent="-228600">
                <a:defRPr kumimoji="1" sz="2400">
                  <a:solidFill>
                    <a:schemeClr val="tx1"/>
                  </a:solidFill>
                  <a:latin typeface="Tahoma" panose="020B0604030504040204" pitchFamily="34" charset="0"/>
                  <a:ea typeface="宋体" panose="02010600030101010101" pitchFamily="2" charset="-122"/>
                </a:defRPr>
              </a:lvl4pPr>
              <a:lvl5pPr marL="2057400" indent="-22860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8" name="Rectangle 10"/>
            <p:cNvSpPr>
              <a:spLocks noChangeArrowheads="1"/>
            </p:cNvSpPr>
            <p:nvPr/>
          </p:nvSpPr>
          <p:spPr bwMode="auto">
            <a:xfrm>
              <a:off x="400" y="1536"/>
              <a:ext cx="20" cy="663"/>
            </a:xfrm>
            <a:prstGeom prst="rect">
              <a:avLst/>
            </a:prstGeom>
            <a:solidFill>
              <a:schemeClr val="bg2"/>
            </a:solidFill>
            <a:ln>
              <a:noFill/>
            </a:ln>
          </p:spPr>
          <p:txBody>
            <a:bodyPr wrap="none" anchor="ctr"/>
            <a:lstStyle>
              <a:lvl1pPr>
                <a:defRPr kumimoji="1" sz="2400">
                  <a:solidFill>
                    <a:schemeClr val="tx1"/>
                  </a:solidFill>
                  <a:latin typeface="Tahoma" panose="020B0604030504040204" pitchFamily="34" charset="0"/>
                  <a:ea typeface="宋体" panose="02010600030101010101" pitchFamily="2" charset="-122"/>
                </a:defRPr>
              </a:lvl1pPr>
              <a:lvl2pPr marL="742950" indent="-285750">
                <a:defRPr kumimoji="1" sz="2400">
                  <a:solidFill>
                    <a:schemeClr val="tx1"/>
                  </a:solidFill>
                  <a:latin typeface="Tahoma" panose="020B0604030504040204" pitchFamily="34" charset="0"/>
                  <a:ea typeface="宋体" panose="02010600030101010101" pitchFamily="2" charset="-122"/>
                </a:defRPr>
              </a:lvl2pPr>
              <a:lvl3pPr marL="1143000" indent="-228600">
                <a:defRPr kumimoji="1" sz="2400">
                  <a:solidFill>
                    <a:schemeClr val="tx1"/>
                  </a:solidFill>
                  <a:latin typeface="Tahoma" panose="020B0604030504040204" pitchFamily="34" charset="0"/>
                  <a:ea typeface="宋体" panose="02010600030101010101" pitchFamily="2" charset="-122"/>
                </a:defRPr>
              </a:lvl3pPr>
              <a:lvl4pPr marL="1600200" indent="-228600">
                <a:defRPr kumimoji="1" sz="2400">
                  <a:solidFill>
                    <a:schemeClr val="tx1"/>
                  </a:solidFill>
                  <a:latin typeface="Tahoma" panose="020B0604030504040204" pitchFamily="34" charset="0"/>
                  <a:ea typeface="宋体" panose="02010600030101010101" pitchFamily="2" charset="-122"/>
                </a:defRPr>
              </a:lvl4pPr>
              <a:lvl5pPr marL="2057400" indent="-22860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p:spPr>
          <p:txBody>
            <a:bodyPr wrap="none" anchor="ctr"/>
            <a:lstStyle>
              <a:lvl1pPr>
                <a:defRPr kumimoji="1" sz="2400">
                  <a:solidFill>
                    <a:schemeClr val="tx1"/>
                  </a:solidFill>
                  <a:latin typeface="Tahoma" panose="020B0604030504040204" pitchFamily="34" charset="0"/>
                  <a:ea typeface="宋体" panose="02010600030101010101" pitchFamily="2" charset="-122"/>
                </a:defRPr>
              </a:lvl1pPr>
              <a:lvl2pPr marL="742950" indent="-285750">
                <a:defRPr kumimoji="1" sz="2400">
                  <a:solidFill>
                    <a:schemeClr val="tx1"/>
                  </a:solidFill>
                  <a:latin typeface="Tahoma" panose="020B0604030504040204" pitchFamily="34" charset="0"/>
                  <a:ea typeface="宋体" panose="02010600030101010101" pitchFamily="2" charset="-122"/>
                </a:defRPr>
              </a:lvl2pPr>
              <a:lvl3pPr marL="1143000" indent="-228600">
                <a:defRPr kumimoji="1" sz="2400">
                  <a:solidFill>
                    <a:schemeClr val="tx1"/>
                  </a:solidFill>
                  <a:latin typeface="Tahoma" panose="020B0604030504040204" pitchFamily="34" charset="0"/>
                  <a:ea typeface="宋体" panose="02010600030101010101" pitchFamily="2" charset="-122"/>
                </a:defRPr>
              </a:lvl3pPr>
              <a:lvl4pPr marL="1600200" indent="-228600">
                <a:defRPr kumimoji="1" sz="2400">
                  <a:solidFill>
                    <a:schemeClr val="tx1"/>
                  </a:solidFill>
                  <a:latin typeface="Tahoma" panose="020B0604030504040204" pitchFamily="34" charset="0"/>
                  <a:ea typeface="宋体" panose="02010600030101010101" pitchFamily="2" charset="-122"/>
                </a:defRPr>
              </a:lvl4pPr>
              <a:lvl5pPr marL="2057400" indent="-22860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grpSp>
      <p:sp>
        <p:nvSpPr>
          <p:cNvPr id="339980" name="Rectangle 12"/>
          <p:cNvSpPr>
            <a:spLocks noGrp="1" noChangeArrowheads="1"/>
          </p:cNvSpPr>
          <p:nvPr>
            <p:ph type="ctrTitle"/>
          </p:nvPr>
        </p:nvSpPr>
        <p:spPr>
          <a:xfrm>
            <a:off x="990600" y="1828800"/>
            <a:ext cx="7772400" cy="1143000"/>
          </a:xfrm>
        </p:spPr>
        <p:txBody>
          <a:bodyPr/>
          <a:lstStyle>
            <a:lvl1pPr>
              <a:defRPr/>
            </a:lvl1pPr>
          </a:lstStyle>
          <a:p>
            <a:r>
              <a:rPr lang="zh-CN" altLang="en-US" noProof="1"/>
              <a:t>单击此处编辑母版标题样式</a:t>
            </a:r>
            <a:endParaRPr lang="zh-CN" altLang="en-US" noProof="1"/>
          </a:p>
        </p:txBody>
      </p:sp>
      <p:sp>
        <p:nvSpPr>
          <p:cNvPr id="339981" name="Rectangle 13"/>
          <p:cNvSpPr>
            <a:spLocks noGrp="1" noChangeArrowheads="1"/>
          </p:cNvSpPr>
          <p:nvPr>
            <p:ph type="subTitle" idx="1"/>
          </p:nvPr>
        </p:nvSpPr>
        <p:spPr>
          <a:xfrm>
            <a:off x="1371600" y="3886200"/>
            <a:ext cx="6400800" cy="1752600"/>
          </a:xfrm>
        </p:spPr>
        <p:txBody>
          <a:bodyPr/>
          <a:lstStyle>
            <a:lvl1pPr marL="0" indent="0" algn="ctr">
              <a:buFont typeface="Wingdings" panose="05000000000000000000" pitchFamily="2" charset="2"/>
              <a:buNone/>
              <a:defRPr/>
            </a:lvl1pPr>
          </a:lstStyle>
          <a:p>
            <a:r>
              <a:rPr lang="zh-CN" altLang="en-US" noProof="1"/>
              <a:t>单击此处编辑母版副标题样式</a:t>
            </a:r>
            <a:endParaRPr lang="zh-CN" altLang="en-US" noProof="1"/>
          </a:p>
        </p:txBody>
      </p:sp>
      <p:sp>
        <p:nvSpPr>
          <p:cNvPr id="24" name="Rectangle 14"/>
          <p:cNvSpPr>
            <a:spLocks noGrp="1" noChangeArrowheads="1"/>
          </p:cNvSpPr>
          <p:nvPr>
            <p:ph type="dt" sz="half" idx="2"/>
          </p:nvPr>
        </p:nvSpPr>
        <p:spPr bwMode="auto">
          <a:xfrm>
            <a:off x="990600" y="6248400"/>
            <a:ext cx="1905000" cy="457200"/>
          </a:xfrm>
          <a:prstGeom prst="rect">
            <a:avLst/>
          </a:prstGeom>
          <a:ln>
            <a:miter lim="800000"/>
          </a:ln>
        </p:spPr>
        <p:txBody>
          <a:bodyPr vert="horz" wrap="square" lIns="91440" tIns="45720" rIns="91440" bIns="45720" numCol="1" anchor="b" anchorCtr="0" compatLnSpc="1"/>
          <a:lstStyle>
            <a:lvl1pPr>
              <a:defRPr>
                <a:solidFill>
                  <a:schemeClr val="bg2"/>
                </a:solidFill>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026C1A07-CA8B-41BD-B2CF-9552AA93D225}" type="datetime1">
              <a:rPr kumimoji="0" lang="zh-CN" altLang="en-US" sz="1400" b="0" i="0" u="none" strike="noStrike" kern="1200" cap="none" spc="0" normalizeH="0" baseline="0" noProof="0">
                <a:ln>
                  <a:noFill/>
                </a:ln>
                <a:solidFill>
                  <a:schemeClr val="bg2"/>
                </a:solidFill>
                <a:effectLst/>
                <a:uLnTx/>
                <a:uFillTx/>
                <a:latin typeface="Tahoma" panose="020B060403050404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bg2"/>
              </a:solidFill>
              <a:effectLst/>
              <a:uLnTx/>
              <a:uFillTx/>
              <a:latin typeface="Tahoma" panose="020B0604030504040204" pitchFamily="34" charset="0"/>
              <a:ea typeface="宋体" panose="02010600030101010101" pitchFamily="2" charset="-122"/>
              <a:cs typeface="+mn-cs"/>
            </a:endParaRPr>
          </a:p>
        </p:txBody>
      </p:sp>
      <p:sp>
        <p:nvSpPr>
          <p:cNvPr id="25" name="Rectangle 15"/>
          <p:cNvSpPr>
            <a:spLocks noGrp="1" noChangeArrowheads="1"/>
          </p:cNvSpPr>
          <p:nvPr>
            <p:ph type="ftr" sz="quarter" idx="3"/>
          </p:nvPr>
        </p:nvSpPr>
        <p:spPr bwMode="auto">
          <a:xfrm>
            <a:off x="3429000" y="6248400"/>
            <a:ext cx="2895600" cy="457200"/>
          </a:xfrm>
          <a:prstGeom prst="rect">
            <a:avLst/>
          </a:prstGeom>
          <a:ln>
            <a:miter lim="800000"/>
          </a:ln>
        </p:spPr>
        <p:txBody>
          <a:bodyPr vert="horz" wrap="square" lIns="91440" tIns="45720" rIns="91440" bIns="45720" numCol="1" anchor="b" anchorCtr="0" compatLnSpc="1"/>
          <a:lstStyle>
            <a:lvl1pPr>
              <a:defRPr>
                <a:solidFill>
                  <a:schemeClr val="bg2"/>
                </a:solidFill>
              </a:defRPr>
            </a:lvl1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bg2"/>
                </a:solidFill>
                <a:effectLst/>
                <a:uLnTx/>
                <a:uFillTx/>
                <a:latin typeface="Tahoma" panose="020B0604030504040204" pitchFamily="34" charset="0"/>
                <a:ea typeface="宋体" panose="02010600030101010101" pitchFamily="2" charset="-122"/>
                <a:cs typeface="+mn-cs"/>
              </a:rPr>
              <a:t>《</a:t>
            </a:r>
            <a:r>
              <a:rPr kumimoji="0" lang="zh-CN" altLang="en-US" sz="1400" b="0" i="0" u="none" strike="noStrike" kern="1200" cap="none" spc="0" normalizeH="0" baseline="0" noProof="0">
                <a:ln>
                  <a:noFill/>
                </a:ln>
                <a:solidFill>
                  <a:schemeClr val="bg2"/>
                </a:solidFill>
                <a:effectLst/>
                <a:uLnTx/>
                <a:uFillTx/>
                <a:latin typeface="Tahoma" panose="020B0604030504040204" pitchFamily="34" charset="0"/>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bg2"/>
                </a:solidFill>
                <a:effectLst/>
                <a:uLnTx/>
                <a:uFillTx/>
                <a:latin typeface="Tahoma" panose="020B0604030504040204" pitchFamily="34" charset="0"/>
                <a:ea typeface="宋体" panose="02010600030101010101" pitchFamily="2" charset="-122"/>
                <a:cs typeface="+mn-cs"/>
              </a:rPr>
              <a:t>》-2025</a:t>
            </a:r>
            <a:r>
              <a:rPr kumimoji="0" lang="zh-CN" altLang="en-US" sz="1400" b="0" i="0" u="none" strike="noStrike" kern="1200" cap="none" spc="0" normalizeH="0" baseline="0" noProof="0">
                <a:ln>
                  <a:noFill/>
                </a:ln>
                <a:solidFill>
                  <a:schemeClr val="bg2"/>
                </a:solidFill>
                <a:effectLst/>
                <a:uLnTx/>
                <a:uFillTx/>
                <a:latin typeface="Tahoma" panose="020B0604030504040204" pitchFamily="34" charset="0"/>
                <a:ea typeface="宋体" panose="02010600030101010101" pitchFamily="2" charset="-122"/>
                <a:cs typeface="+mn-cs"/>
              </a:rPr>
              <a:t>秋</a:t>
            </a:r>
            <a:endParaRPr kumimoji="0" lang="en-US" altLang="zh-CN" sz="1400" b="0" i="0" u="none" strike="noStrike" kern="1200" cap="none" spc="0" normalizeH="0" baseline="0" noProof="0">
              <a:ln>
                <a:noFill/>
              </a:ln>
              <a:solidFill>
                <a:schemeClr val="bg2"/>
              </a:solidFill>
              <a:effectLst/>
              <a:uLnTx/>
              <a:uFillTx/>
              <a:latin typeface="Tahoma" panose="020B0604030504040204" pitchFamily="34" charset="0"/>
              <a:ea typeface="宋体" panose="02010600030101010101" pitchFamily="2" charset="-122"/>
              <a:cs typeface="+mn-cs"/>
            </a:endParaRPr>
          </a:p>
        </p:txBody>
      </p:sp>
      <p:sp>
        <p:nvSpPr>
          <p:cNvPr id="26" name="Rectangle 16"/>
          <p:cNvSpPr>
            <a:spLocks noGrp="1" noChangeArrowheads="1"/>
          </p:cNvSpPr>
          <p:nvPr>
            <p:ph type="sldNum" sz="quarter" idx="4"/>
          </p:nvPr>
        </p:nvSpPr>
        <p:spPr bwMode="auto">
          <a:xfrm>
            <a:off x="6858000" y="6248400"/>
            <a:ext cx="1905000" cy="457200"/>
          </a:xfrm>
          <a:prstGeom prst="rect">
            <a:avLst/>
          </a:prstGeom>
          <a:ln>
            <a:miter lim="800000"/>
          </a:ln>
        </p:spPr>
        <p:txBody>
          <a:bodyPr vert="horz" wrap="square" lIns="91440" tIns="45720" rIns="91440" bIns="45720" numCol="1" anchor="b" anchorCtr="0" compatLnSpc="1"/>
          <a:p>
            <a:pPr algn="r" eaLnBrk="1" hangingPunct="1">
              <a:buNone/>
            </a:pPr>
            <a:fld id="{9A0DB2DC-4C9A-4742-B13C-FB6460FD3503}" type="slidenum">
              <a:rPr lang="en-US" altLang="zh-CN" dirty="0">
                <a:solidFill>
                  <a:schemeClr val="bg2"/>
                </a:solidFill>
              </a:rPr>
            </a:fld>
            <a:endParaRPr lang="en-US" altLang="zh-CN" dirty="0">
              <a:solidFill>
                <a:schemeClr val="bg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1AC03BF3-5F62-45B8-9DD5-6864725DD797}" type="datetime1">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秋</a:t>
            </a:r>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Tahoma" panose="020B0604030504040204" pitchFamily="34" charset="0"/>
              </a:rPr>
            </a:fld>
            <a:endParaRPr lang="en-US" altLang="zh-CN" dirty="0">
              <a:latin typeface="Tahoma"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endParaRPr lang="zh-CN" altLang="en-US"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1AC03BF3-5F62-45B8-9DD5-6864725DD797}" type="datetime1">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秋</a:t>
            </a:r>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Tahoma" panose="020B0604030504040204" pitchFamily="34" charset="0"/>
              </a:rPr>
            </a:fld>
            <a:endParaRPr lang="en-US" altLang="zh-CN" dirty="0">
              <a:latin typeface="Tahoma" panose="020B060403050404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1AC03BF3-5F62-45B8-9DD5-6864725DD797}" type="datetime1">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秋</a:t>
            </a:r>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latin typeface="Tahoma" panose="020B0604030504040204" pitchFamily="34" charset="0"/>
              </a:rPr>
            </a:fld>
            <a:endParaRPr lang="en-US" altLang="zh-CN" dirty="0">
              <a:latin typeface="Tahoma"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endParaRPr lang="zh-CN" altLang="en-US" noProof="1"/>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1AC03BF3-5F62-45B8-9DD5-6864725DD797}" type="datetime1">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秋</a:t>
            </a:r>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hangingPunct="1">
              <a:buNone/>
            </a:pPr>
            <a:fld id="{9A0DB2DC-4C9A-4742-B13C-FB6460FD3503}" type="slidenum">
              <a:rPr lang="en-US" altLang="zh-CN" dirty="0">
                <a:latin typeface="Tahoma" panose="020B0604030504040204" pitchFamily="34" charset="0"/>
              </a:rPr>
            </a:fld>
            <a:endParaRPr lang="en-US" altLang="zh-CN" dirty="0">
              <a:latin typeface="Tahoma" panose="020B060403050404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1AC03BF3-5F62-45B8-9DD5-6864725DD797}" type="datetime1">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秋</a:t>
            </a:r>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hangingPunct="1">
              <a:buNone/>
            </a:pPr>
            <a:fld id="{9A0DB2DC-4C9A-4742-B13C-FB6460FD3503}" type="slidenum">
              <a:rPr lang="en-US" altLang="zh-CN" dirty="0">
                <a:latin typeface="Tahoma" panose="020B0604030504040204" pitchFamily="34" charset="0"/>
              </a:rPr>
            </a:fld>
            <a:endParaRPr lang="en-US" altLang="zh-CN" dirty="0">
              <a:latin typeface="Tahoma"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1AC03BF3-5F62-45B8-9DD5-6864725DD797}" type="datetime1">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秋</a:t>
            </a:r>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hangingPunct="1">
              <a:buNone/>
            </a:pPr>
            <a:fld id="{9A0DB2DC-4C9A-4742-B13C-FB6460FD3503}" type="slidenum">
              <a:rPr lang="en-US" altLang="zh-CN" dirty="0">
                <a:latin typeface="Tahoma" panose="020B0604030504040204" pitchFamily="34" charset="0"/>
              </a:rPr>
            </a:fld>
            <a:endParaRPr lang="en-US" altLang="zh-CN" dirty="0">
              <a:latin typeface="Tahoma" panose="020B060403050404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noProof="1"/>
              <a:t>单击此处编辑母版标题样式</a:t>
            </a:r>
            <a:endParaRPr lang="zh-CN" altLang="en-US"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endParaRPr lang="zh-CN" altLang="en-US" noProof="1"/>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1AC03BF3-5F62-45B8-9DD5-6864725DD797}" type="datetime1">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秋</a:t>
            </a:r>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latin typeface="Tahoma" panose="020B0604030504040204" pitchFamily="34" charset="0"/>
              </a:rPr>
            </a:fld>
            <a:endParaRPr lang="en-US" altLang="zh-CN" dirty="0">
              <a:latin typeface="Tahoma" panose="020B060403050404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noProof="1"/>
              <a:t>单击此处编辑母版标题样式</a:t>
            </a:r>
            <a:endParaRPr lang="zh-CN" altLang="en-US" noProof="1"/>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endParaRPr kumimoji="0" lang="zh-CN" altLang="en-US" sz="3200" b="0" i="0" u="none" strike="noStrike" kern="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endParaRPr lang="zh-CN" altLang="en-US" noProof="1"/>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1AC03BF3-5F62-45B8-9DD5-6864725DD797}" type="datetime1">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秋</a:t>
            </a:r>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latin typeface="Tahoma" panose="020B0604030504040204" pitchFamily="34" charset="0"/>
              </a:rPr>
            </a:fld>
            <a:endParaRPr lang="en-US" altLang="zh-CN" dirty="0">
              <a:latin typeface="Tahoma" panose="020B060403050404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1AC03BF3-5F62-45B8-9DD5-6864725DD797}" type="datetime1">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秋</a:t>
            </a:r>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Tahoma" panose="020B0604030504040204" pitchFamily="34" charset="0"/>
              </a:rPr>
            </a:fld>
            <a:endParaRPr lang="en-US" altLang="zh-CN" dirty="0">
              <a:latin typeface="Tahoma" panose="020B060403050404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004050" y="617538"/>
            <a:ext cx="1951038" cy="5514975"/>
          </a:xfr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1150938" y="617538"/>
            <a:ext cx="5700712" cy="5514975"/>
          </a:xfr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1AC03BF3-5F62-45B8-9DD5-6864725DD797}" type="datetime1">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秋</a:t>
            </a:r>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Tahoma" panose="020B0604030504040204" pitchFamily="34" charset="0"/>
              </a:rPr>
            </a:fld>
            <a:endParaRPr lang="en-US" altLang="zh-CN" dirty="0">
              <a:latin typeface="Tahoma" panose="020B060403050404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1150938" y="617538"/>
            <a:ext cx="7793037" cy="1143000"/>
          </a:xfrm>
        </p:spPr>
        <p:txBody>
          <a:bodyPr/>
          <a:lstStyle/>
          <a:p>
            <a:r>
              <a:rPr lang="zh-CN" altLang="en-US" noProof="1"/>
              <a:t>单击此处编辑母版标题样式</a:t>
            </a:r>
            <a:endParaRPr lang="zh-CN" altLang="en-US" noProof="1"/>
          </a:p>
        </p:txBody>
      </p:sp>
      <p:sp>
        <p:nvSpPr>
          <p:cNvPr id="3" name="文本占位符 2"/>
          <p:cNvSpPr>
            <a:spLocks noGrp="1"/>
          </p:cNvSpPr>
          <p:nvPr>
            <p:ph type="body" sz="half" idx="1"/>
          </p:nvPr>
        </p:nvSpPr>
        <p:spPr>
          <a:xfrm>
            <a:off x="1182688" y="2017713"/>
            <a:ext cx="3810000" cy="4114800"/>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5145088" y="2017713"/>
            <a:ext cx="3810000" cy="4114800"/>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1AC03BF3-5F62-45B8-9DD5-6864725DD797}" type="datetime1">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秋</a:t>
            </a:r>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latin typeface="Tahoma" panose="020B0604030504040204" pitchFamily="34" charset="0"/>
              </a:rPr>
            </a:fld>
            <a:endParaRPr lang="en-US" altLang="zh-CN" dirty="0">
              <a:latin typeface="Tahoma" panose="020B060403050404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2"/>
          <p:cNvSpPr>
            <a:spLocks noChangeArrowheads="1"/>
          </p:cNvSpPr>
          <p:nvPr/>
        </p:nvSpPr>
        <p:spPr bwMode="ltGray">
          <a:xfrm>
            <a:off x="417513" y="1098550"/>
            <a:ext cx="438150" cy="474663"/>
          </a:xfrm>
          <a:prstGeom prst="rect">
            <a:avLst/>
          </a:prstGeom>
          <a:solidFill>
            <a:schemeClr val="accent2"/>
          </a:solidFill>
          <a:ln>
            <a:noFill/>
          </a:ln>
        </p:spPr>
        <p:txBody>
          <a:bodyPr wrap="none" anchor="ctr"/>
          <a:lstStyle>
            <a:lvl1pPr>
              <a:defRPr kumimoji="1" sz="2400">
                <a:solidFill>
                  <a:schemeClr val="tx1"/>
                </a:solidFill>
                <a:latin typeface="Tahoma" panose="020B0604030504040204" pitchFamily="34" charset="0"/>
                <a:ea typeface="宋体" panose="02010600030101010101" pitchFamily="2" charset="-122"/>
              </a:defRPr>
            </a:lvl1pPr>
            <a:lvl2pPr marL="742950" indent="-285750">
              <a:defRPr kumimoji="1" sz="2400">
                <a:solidFill>
                  <a:schemeClr val="tx1"/>
                </a:solidFill>
                <a:latin typeface="Tahoma" panose="020B0604030504040204" pitchFamily="34" charset="0"/>
                <a:ea typeface="宋体" panose="02010600030101010101" pitchFamily="2" charset="-122"/>
              </a:defRPr>
            </a:lvl2pPr>
            <a:lvl3pPr marL="1143000" indent="-228600">
              <a:defRPr kumimoji="1" sz="2400">
                <a:solidFill>
                  <a:schemeClr val="tx1"/>
                </a:solidFill>
                <a:latin typeface="Tahoma" panose="020B0604030504040204" pitchFamily="34" charset="0"/>
                <a:ea typeface="宋体" panose="02010600030101010101" pitchFamily="2" charset="-122"/>
              </a:defRPr>
            </a:lvl3pPr>
            <a:lvl4pPr marL="1600200" indent="-228600">
              <a:defRPr kumimoji="1" sz="2400">
                <a:solidFill>
                  <a:schemeClr val="tx1"/>
                </a:solidFill>
                <a:latin typeface="Tahoma" panose="020B0604030504040204" pitchFamily="34" charset="0"/>
                <a:ea typeface="宋体" panose="02010600030101010101" pitchFamily="2" charset="-122"/>
              </a:defRPr>
            </a:lvl4pPr>
            <a:lvl5pPr marL="2057400" indent="-22860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027"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p:spPr>
        <p:txBody>
          <a:bodyPr wrap="none" anchor="ctr"/>
          <a:lstStyle>
            <a:lvl1pPr>
              <a:defRPr kumimoji="1" sz="2400">
                <a:solidFill>
                  <a:schemeClr val="tx1"/>
                </a:solidFill>
                <a:latin typeface="Tahoma" panose="020B0604030504040204" pitchFamily="34" charset="0"/>
                <a:ea typeface="宋体" panose="02010600030101010101" pitchFamily="2" charset="-122"/>
              </a:defRPr>
            </a:lvl1pPr>
            <a:lvl2pPr marL="742950" indent="-285750">
              <a:defRPr kumimoji="1" sz="2400">
                <a:solidFill>
                  <a:schemeClr val="tx1"/>
                </a:solidFill>
                <a:latin typeface="Tahoma" panose="020B0604030504040204" pitchFamily="34" charset="0"/>
                <a:ea typeface="宋体" panose="02010600030101010101" pitchFamily="2" charset="-122"/>
              </a:defRPr>
            </a:lvl2pPr>
            <a:lvl3pPr marL="1143000" indent="-228600">
              <a:defRPr kumimoji="1" sz="2400">
                <a:solidFill>
                  <a:schemeClr val="tx1"/>
                </a:solidFill>
                <a:latin typeface="Tahoma" panose="020B0604030504040204" pitchFamily="34" charset="0"/>
                <a:ea typeface="宋体" panose="02010600030101010101" pitchFamily="2" charset="-122"/>
              </a:defRPr>
            </a:lvl3pPr>
            <a:lvl4pPr marL="1600200" indent="-228600">
              <a:defRPr kumimoji="1" sz="2400">
                <a:solidFill>
                  <a:schemeClr val="tx1"/>
                </a:solidFill>
                <a:latin typeface="Tahoma" panose="020B0604030504040204" pitchFamily="34" charset="0"/>
                <a:ea typeface="宋体" panose="02010600030101010101" pitchFamily="2" charset="-122"/>
              </a:defRPr>
            </a:lvl4pPr>
            <a:lvl5pPr marL="2057400" indent="-22860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028" name="Rectangle 4"/>
          <p:cNvSpPr>
            <a:spLocks noChangeArrowheads="1"/>
          </p:cNvSpPr>
          <p:nvPr/>
        </p:nvSpPr>
        <p:spPr bwMode="ltGray">
          <a:xfrm>
            <a:off x="541338" y="1520825"/>
            <a:ext cx="422275" cy="474663"/>
          </a:xfrm>
          <a:prstGeom prst="rect">
            <a:avLst/>
          </a:prstGeom>
          <a:solidFill>
            <a:schemeClr val="folHlink"/>
          </a:solidFill>
          <a:ln>
            <a:noFill/>
          </a:ln>
        </p:spPr>
        <p:txBody>
          <a:bodyPr wrap="none" anchor="ctr"/>
          <a:lstStyle>
            <a:lvl1pPr>
              <a:defRPr kumimoji="1" sz="2400">
                <a:solidFill>
                  <a:schemeClr val="tx1"/>
                </a:solidFill>
                <a:latin typeface="Tahoma" panose="020B0604030504040204" pitchFamily="34" charset="0"/>
                <a:ea typeface="宋体" panose="02010600030101010101" pitchFamily="2" charset="-122"/>
              </a:defRPr>
            </a:lvl1pPr>
            <a:lvl2pPr marL="742950" indent="-285750">
              <a:defRPr kumimoji="1" sz="2400">
                <a:solidFill>
                  <a:schemeClr val="tx1"/>
                </a:solidFill>
                <a:latin typeface="Tahoma" panose="020B0604030504040204" pitchFamily="34" charset="0"/>
                <a:ea typeface="宋体" panose="02010600030101010101" pitchFamily="2" charset="-122"/>
              </a:defRPr>
            </a:lvl2pPr>
            <a:lvl3pPr marL="1143000" indent="-228600">
              <a:defRPr kumimoji="1" sz="2400">
                <a:solidFill>
                  <a:schemeClr val="tx1"/>
                </a:solidFill>
                <a:latin typeface="Tahoma" panose="020B0604030504040204" pitchFamily="34" charset="0"/>
                <a:ea typeface="宋体" panose="02010600030101010101" pitchFamily="2" charset="-122"/>
              </a:defRPr>
            </a:lvl3pPr>
            <a:lvl4pPr marL="1600200" indent="-228600">
              <a:defRPr kumimoji="1" sz="2400">
                <a:solidFill>
                  <a:schemeClr val="tx1"/>
                </a:solidFill>
                <a:latin typeface="Tahoma" panose="020B0604030504040204" pitchFamily="34" charset="0"/>
                <a:ea typeface="宋体" panose="02010600030101010101" pitchFamily="2" charset="-122"/>
              </a:defRPr>
            </a:lvl4pPr>
            <a:lvl5pPr marL="2057400" indent="-22860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029"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p:spPr>
        <p:txBody>
          <a:bodyPr wrap="none" anchor="ctr"/>
          <a:lstStyle>
            <a:lvl1pPr>
              <a:defRPr kumimoji="1" sz="2400">
                <a:solidFill>
                  <a:schemeClr val="tx1"/>
                </a:solidFill>
                <a:latin typeface="Tahoma" panose="020B0604030504040204" pitchFamily="34" charset="0"/>
                <a:ea typeface="宋体" panose="02010600030101010101" pitchFamily="2" charset="-122"/>
              </a:defRPr>
            </a:lvl1pPr>
            <a:lvl2pPr marL="742950" indent="-285750">
              <a:defRPr kumimoji="1" sz="2400">
                <a:solidFill>
                  <a:schemeClr val="tx1"/>
                </a:solidFill>
                <a:latin typeface="Tahoma" panose="020B0604030504040204" pitchFamily="34" charset="0"/>
                <a:ea typeface="宋体" panose="02010600030101010101" pitchFamily="2" charset="-122"/>
              </a:defRPr>
            </a:lvl2pPr>
            <a:lvl3pPr marL="1143000" indent="-228600">
              <a:defRPr kumimoji="1" sz="2400">
                <a:solidFill>
                  <a:schemeClr val="tx1"/>
                </a:solidFill>
                <a:latin typeface="Tahoma" panose="020B0604030504040204" pitchFamily="34" charset="0"/>
                <a:ea typeface="宋体" panose="02010600030101010101" pitchFamily="2" charset="-122"/>
              </a:defRPr>
            </a:lvl3pPr>
            <a:lvl4pPr marL="1600200" indent="-228600">
              <a:defRPr kumimoji="1" sz="2400">
                <a:solidFill>
                  <a:schemeClr val="tx1"/>
                </a:solidFill>
                <a:latin typeface="Tahoma" panose="020B0604030504040204" pitchFamily="34" charset="0"/>
                <a:ea typeface="宋体" panose="02010600030101010101" pitchFamily="2" charset="-122"/>
              </a:defRPr>
            </a:lvl4pPr>
            <a:lvl5pPr marL="2057400" indent="-22860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030"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p:spPr>
        <p:txBody>
          <a:bodyPr wrap="none" anchor="ctr"/>
          <a:lstStyle>
            <a:lvl1pPr>
              <a:defRPr kumimoji="1" sz="2400">
                <a:solidFill>
                  <a:schemeClr val="tx1"/>
                </a:solidFill>
                <a:latin typeface="Tahoma" panose="020B0604030504040204" pitchFamily="34" charset="0"/>
                <a:ea typeface="宋体" panose="02010600030101010101" pitchFamily="2" charset="-122"/>
              </a:defRPr>
            </a:lvl1pPr>
            <a:lvl2pPr marL="742950" indent="-285750">
              <a:defRPr kumimoji="1" sz="2400">
                <a:solidFill>
                  <a:schemeClr val="tx1"/>
                </a:solidFill>
                <a:latin typeface="Tahoma" panose="020B0604030504040204" pitchFamily="34" charset="0"/>
                <a:ea typeface="宋体" panose="02010600030101010101" pitchFamily="2" charset="-122"/>
              </a:defRPr>
            </a:lvl2pPr>
            <a:lvl3pPr marL="1143000" indent="-228600">
              <a:defRPr kumimoji="1" sz="2400">
                <a:solidFill>
                  <a:schemeClr val="tx1"/>
                </a:solidFill>
                <a:latin typeface="Tahoma" panose="020B0604030504040204" pitchFamily="34" charset="0"/>
                <a:ea typeface="宋体" panose="02010600030101010101" pitchFamily="2" charset="-122"/>
              </a:defRPr>
            </a:lvl3pPr>
            <a:lvl4pPr marL="1600200" indent="-228600">
              <a:defRPr kumimoji="1" sz="2400">
                <a:solidFill>
                  <a:schemeClr val="tx1"/>
                </a:solidFill>
                <a:latin typeface="Tahoma" panose="020B0604030504040204" pitchFamily="34" charset="0"/>
                <a:ea typeface="宋体" panose="02010600030101010101" pitchFamily="2" charset="-122"/>
              </a:defRPr>
            </a:lvl4pPr>
            <a:lvl5pPr marL="2057400" indent="-22860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031" name="Rectangle 7"/>
          <p:cNvSpPr>
            <a:spLocks noChangeArrowheads="1"/>
          </p:cNvSpPr>
          <p:nvPr/>
        </p:nvSpPr>
        <p:spPr bwMode="gray">
          <a:xfrm>
            <a:off x="762000" y="990600"/>
            <a:ext cx="31750" cy="1052513"/>
          </a:xfrm>
          <a:prstGeom prst="rect">
            <a:avLst/>
          </a:prstGeom>
          <a:solidFill>
            <a:schemeClr val="bg2"/>
          </a:solidFill>
          <a:ln>
            <a:noFill/>
          </a:ln>
        </p:spPr>
        <p:txBody>
          <a:bodyPr wrap="none" anchor="ctr"/>
          <a:lstStyle>
            <a:lvl1pPr>
              <a:defRPr kumimoji="1" sz="2400">
                <a:solidFill>
                  <a:schemeClr val="tx1"/>
                </a:solidFill>
                <a:latin typeface="Tahoma" panose="020B0604030504040204" pitchFamily="34" charset="0"/>
                <a:ea typeface="宋体" panose="02010600030101010101" pitchFamily="2" charset="-122"/>
              </a:defRPr>
            </a:lvl1pPr>
            <a:lvl2pPr marL="742950" indent="-285750">
              <a:defRPr kumimoji="1" sz="2400">
                <a:solidFill>
                  <a:schemeClr val="tx1"/>
                </a:solidFill>
                <a:latin typeface="Tahoma" panose="020B0604030504040204" pitchFamily="34" charset="0"/>
                <a:ea typeface="宋体" panose="02010600030101010101" pitchFamily="2" charset="-122"/>
              </a:defRPr>
            </a:lvl2pPr>
            <a:lvl3pPr marL="1143000" indent="-228600">
              <a:defRPr kumimoji="1" sz="2400">
                <a:solidFill>
                  <a:schemeClr val="tx1"/>
                </a:solidFill>
                <a:latin typeface="Tahoma" panose="020B0604030504040204" pitchFamily="34" charset="0"/>
                <a:ea typeface="宋体" panose="02010600030101010101" pitchFamily="2" charset="-122"/>
              </a:defRPr>
            </a:lvl3pPr>
            <a:lvl4pPr marL="1600200" indent="-228600">
              <a:defRPr kumimoji="1" sz="2400">
                <a:solidFill>
                  <a:schemeClr val="tx1"/>
                </a:solidFill>
                <a:latin typeface="Tahoma" panose="020B0604030504040204" pitchFamily="34" charset="0"/>
                <a:ea typeface="宋体" panose="02010600030101010101" pitchFamily="2" charset="-122"/>
              </a:defRPr>
            </a:lvl4pPr>
            <a:lvl5pPr marL="2057400" indent="-22860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032"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p:spPr>
        <p:txBody>
          <a:bodyPr wrap="none" anchor="ctr"/>
          <a:lstStyle>
            <a:lvl1pPr>
              <a:defRPr kumimoji="1" sz="2400">
                <a:solidFill>
                  <a:schemeClr val="tx1"/>
                </a:solidFill>
                <a:latin typeface="Tahoma" panose="020B0604030504040204" pitchFamily="34" charset="0"/>
                <a:ea typeface="宋体" panose="02010600030101010101" pitchFamily="2" charset="-122"/>
              </a:defRPr>
            </a:lvl1pPr>
            <a:lvl2pPr marL="742950" indent="-285750">
              <a:defRPr kumimoji="1" sz="2400">
                <a:solidFill>
                  <a:schemeClr val="tx1"/>
                </a:solidFill>
                <a:latin typeface="Tahoma" panose="020B0604030504040204" pitchFamily="34" charset="0"/>
                <a:ea typeface="宋体" panose="02010600030101010101" pitchFamily="2" charset="-122"/>
              </a:defRPr>
            </a:lvl2pPr>
            <a:lvl3pPr marL="1143000" indent="-228600">
              <a:defRPr kumimoji="1" sz="2400">
                <a:solidFill>
                  <a:schemeClr val="tx1"/>
                </a:solidFill>
                <a:latin typeface="Tahoma" panose="020B0604030504040204" pitchFamily="34" charset="0"/>
                <a:ea typeface="宋体" panose="02010600030101010101" pitchFamily="2" charset="-122"/>
              </a:defRPr>
            </a:lvl3pPr>
            <a:lvl4pPr marL="1600200" indent="-228600">
              <a:defRPr kumimoji="1" sz="2400">
                <a:solidFill>
                  <a:schemeClr val="tx1"/>
                </a:solidFill>
                <a:latin typeface="Tahoma" panose="020B0604030504040204" pitchFamily="34" charset="0"/>
                <a:ea typeface="宋体" panose="02010600030101010101" pitchFamily="2" charset="-122"/>
              </a:defRPr>
            </a:lvl4pPr>
            <a:lvl5pPr marL="2057400" indent="-22860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033" name="Rectangle 9"/>
          <p:cNvSpPr>
            <a:spLocks noGrp="1"/>
          </p:cNvSpPr>
          <p:nvPr>
            <p:ph type="title"/>
          </p:nvPr>
        </p:nvSpPr>
        <p:spPr>
          <a:xfrm>
            <a:off x="1150938" y="617538"/>
            <a:ext cx="7793037" cy="1143000"/>
          </a:xfrm>
          <a:prstGeom prst="rect">
            <a:avLst/>
          </a:prstGeom>
          <a:noFill/>
          <a:ln w="9525">
            <a:noFill/>
          </a:ln>
        </p:spPr>
        <p:txBody>
          <a:bodyPr anchor="b" anchorCtr="0"/>
          <a:p>
            <a:pPr lvl="0"/>
            <a:r>
              <a:rPr lang="zh-CN" altLang="en-US" dirty="0"/>
              <a:t>单击此处编辑母版标题样式</a:t>
            </a:r>
            <a:endParaRPr lang="zh-CN" altLang="en-US" dirty="0"/>
          </a:p>
        </p:txBody>
      </p:sp>
      <p:sp>
        <p:nvSpPr>
          <p:cNvPr id="1034" name="Rectangle 10"/>
          <p:cNvSpPr>
            <a:spLocks noGrp="1"/>
          </p:cNvSpPr>
          <p:nvPr>
            <p:ph type="body"/>
          </p:nvPr>
        </p:nvSpPr>
        <p:spPr>
          <a:xfrm>
            <a:off x="1182688" y="2017713"/>
            <a:ext cx="7772400" cy="41148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38955" name="Rectangle 11"/>
          <p:cNvSpPr>
            <a:spLocks noGrp="1" noChangeArrowheads="1"/>
          </p:cNvSpPr>
          <p:nvPr>
            <p:ph type="dt" sz="half" idx="2"/>
          </p:nvPr>
        </p:nvSpPr>
        <p:spPr bwMode="auto">
          <a:xfrm>
            <a:off x="914400" y="6324600"/>
            <a:ext cx="1905000" cy="457200"/>
          </a:xfrm>
          <a:prstGeom prst="rect">
            <a:avLst/>
          </a:prstGeom>
          <a:noFill/>
          <a:ln w="9525">
            <a:noFill/>
            <a:miter lim="800000"/>
          </a:ln>
          <a:effectLst/>
        </p:spPr>
        <p:txBody>
          <a:bodyPr vert="horz" wrap="square" lIns="91440" tIns="45720" rIns="91440" bIns="45720" numCol="1" anchor="b" anchorCtr="0" compatLnSpc="1"/>
          <a:lstStyle>
            <a:lvl1pPr eaLnBrk="1" hangingPunct="1">
              <a:defRPr kumimoji="0" sz="1400"/>
            </a:lvl1pPr>
          </a:lstStyle>
          <a:p>
            <a:pPr marL="0" marR="0" lvl="0" indent="0" algn="l" defTabSz="914400" rtl="0" eaLnBrk="1" fontAlgn="base" latinLnBrk="0" hangingPunct="1">
              <a:lnSpc>
                <a:spcPct val="100000"/>
              </a:lnSpc>
              <a:spcBef>
                <a:spcPct val="0"/>
              </a:spcBef>
              <a:spcAft>
                <a:spcPct val="0"/>
              </a:spcAft>
              <a:buClrTx/>
              <a:buSzTx/>
              <a:buFontTx/>
              <a:buNone/>
              <a:defRPr/>
            </a:pPr>
            <a:fld id="{1AC03BF3-5F62-45B8-9DD5-6864725DD797}" type="datetime1">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338956" name="Rectangle 12"/>
          <p:cNvSpPr>
            <a:spLocks noGrp="1" noChangeArrowheads="1"/>
          </p:cNvSpPr>
          <p:nvPr>
            <p:ph type="ftr" sz="quarter" idx="3"/>
          </p:nvPr>
        </p:nvSpPr>
        <p:spPr bwMode="auto">
          <a:xfrm>
            <a:off x="3352800" y="6324600"/>
            <a:ext cx="2895600" cy="457200"/>
          </a:xfrm>
          <a:prstGeom prst="rect">
            <a:avLst/>
          </a:prstGeom>
          <a:noFill/>
          <a:ln w="9525">
            <a:noFill/>
            <a:miter lim="800000"/>
          </a:ln>
          <a:effectLst/>
        </p:spPr>
        <p:txBody>
          <a:bodyPr vert="horz" wrap="square" lIns="91440" tIns="45720" rIns="91440" bIns="45720" numCol="1" anchor="b" anchorCtr="0" compatLnSpc="1"/>
          <a:lstStyle>
            <a:lvl1pPr algn="ctr" eaLnBrk="1" hangingPunct="1">
              <a:defRPr kumimoji="0" sz="1400"/>
            </a:lvl1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秋</a:t>
            </a:r>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338957" name="Rectangle 13"/>
          <p:cNvSpPr>
            <a:spLocks noGrp="1" noChangeArrowheads="1"/>
          </p:cNvSpPr>
          <p:nvPr>
            <p:ph type="sldNum" sz="quarter" idx="4"/>
          </p:nvPr>
        </p:nvSpPr>
        <p:spPr bwMode="auto">
          <a:xfrm>
            <a:off x="6781800" y="6324600"/>
            <a:ext cx="1905000" cy="457200"/>
          </a:xfrm>
          <a:prstGeom prst="rect">
            <a:avLst/>
          </a:prstGeom>
          <a:noFill/>
          <a:ln w="9525">
            <a:noFill/>
            <a:miter lim="800000"/>
          </a:ln>
          <a:effectLst/>
        </p:spPr>
        <p:txBody>
          <a:bodyPr vert="horz" wrap="square" lIns="91440" tIns="45720" rIns="91440" bIns="45720" numCol="1" anchor="b" anchorCtr="0" compatLnSpc="1"/>
          <a:lstStyle>
            <a:lvl1pPr algn="r">
              <a:defRPr sz="1400"/>
            </a:lvl1pPr>
          </a:lstStyle>
          <a:p>
            <a:pPr lvl="0" eaLnBrk="1" hangingPunct="1">
              <a:buNone/>
            </a:pPr>
            <a:fld id="{9A0DB2DC-4C9A-4742-B13C-FB6460FD3503}" type="slidenum">
              <a:rPr lang="en-US" altLang="zh-CN" dirty="0">
                <a:latin typeface="Tahoma" panose="020B0604030504040204" pitchFamily="34" charset="0"/>
              </a:rPr>
            </a:fld>
            <a:endParaRPr lang="en-US" altLang="zh-CN" dirty="0">
              <a:latin typeface="Tahoma" panose="020B060403050404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anose="020B0604030504040204" pitchFamily="34" charset="0"/>
          <a:ea typeface="宋体" panose="02010600030101010101" pitchFamily="2" charset="-122"/>
        </a:defRPr>
      </a:lvl2pPr>
      <a:lvl3pPr algn="l" rtl="0" eaLnBrk="0" fontAlgn="base" hangingPunct="0">
        <a:spcBef>
          <a:spcPct val="0"/>
        </a:spcBef>
        <a:spcAft>
          <a:spcPct val="0"/>
        </a:spcAft>
        <a:defRPr sz="4400">
          <a:solidFill>
            <a:schemeClr val="tx2"/>
          </a:solidFill>
          <a:latin typeface="Tahoma" panose="020B0604030504040204" pitchFamily="34" charset="0"/>
          <a:ea typeface="宋体" panose="02010600030101010101" pitchFamily="2" charset="-122"/>
        </a:defRPr>
      </a:lvl3pPr>
      <a:lvl4pPr algn="l" rtl="0" eaLnBrk="0" fontAlgn="base" hangingPunct="0">
        <a:spcBef>
          <a:spcPct val="0"/>
        </a:spcBef>
        <a:spcAft>
          <a:spcPct val="0"/>
        </a:spcAft>
        <a:defRPr sz="4400">
          <a:solidFill>
            <a:schemeClr val="tx2"/>
          </a:solidFill>
          <a:latin typeface="Tahoma" panose="020B0604030504040204" pitchFamily="34" charset="0"/>
          <a:ea typeface="宋体" panose="02010600030101010101" pitchFamily="2" charset="-122"/>
        </a:defRPr>
      </a:lvl4pPr>
      <a:lvl5pPr algn="l" rtl="0" eaLnBrk="0" fontAlgn="base" hangingPunct="0">
        <a:spcBef>
          <a:spcPct val="0"/>
        </a:spcBef>
        <a:spcAft>
          <a:spcPct val="0"/>
        </a:spcAft>
        <a:defRPr sz="4400">
          <a:solidFill>
            <a:schemeClr val="tx2"/>
          </a:solidFill>
          <a:latin typeface="Tahoma" panose="020B0604030504040204" pitchFamily="34" charset="0"/>
          <a:ea typeface="宋体" panose="02010600030101010101" pitchFamily="2" charset="-122"/>
        </a:defRPr>
      </a:lvl5pPr>
      <a:lvl6pPr marL="457200" algn="l" rtl="0" fontAlgn="base">
        <a:spcBef>
          <a:spcPct val="0"/>
        </a:spcBef>
        <a:spcAft>
          <a:spcPct val="0"/>
        </a:spcAft>
        <a:defRPr kumimoji="1" sz="4400">
          <a:solidFill>
            <a:schemeClr val="tx2"/>
          </a:solidFill>
          <a:latin typeface="Tahoma" panose="020B0604030504040204" pitchFamily="34" charset="0"/>
          <a:ea typeface="宋体" panose="02010600030101010101" pitchFamily="2" charset="-122"/>
        </a:defRPr>
      </a:lvl6pPr>
      <a:lvl7pPr marL="914400" algn="l" rtl="0" fontAlgn="base">
        <a:spcBef>
          <a:spcPct val="0"/>
        </a:spcBef>
        <a:spcAft>
          <a:spcPct val="0"/>
        </a:spcAft>
        <a:defRPr kumimoji="1" sz="4400">
          <a:solidFill>
            <a:schemeClr val="tx2"/>
          </a:solidFill>
          <a:latin typeface="Tahoma" panose="020B0604030504040204" pitchFamily="34" charset="0"/>
          <a:ea typeface="宋体" panose="02010600030101010101" pitchFamily="2" charset="-122"/>
        </a:defRPr>
      </a:lvl7pPr>
      <a:lvl8pPr marL="1371600" algn="l" rtl="0" fontAlgn="base">
        <a:spcBef>
          <a:spcPct val="0"/>
        </a:spcBef>
        <a:spcAft>
          <a:spcPct val="0"/>
        </a:spcAft>
        <a:defRPr kumimoji="1" sz="4400">
          <a:solidFill>
            <a:schemeClr val="tx2"/>
          </a:solidFill>
          <a:latin typeface="Tahoma" panose="020B0604030504040204" pitchFamily="34" charset="0"/>
          <a:ea typeface="宋体" panose="02010600030101010101" pitchFamily="2" charset="-122"/>
        </a:defRPr>
      </a:lvl8pPr>
      <a:lvl9pPr marL="1828800" algn="l" rtl="0" fontAlgn="base">
        <a:spcBef>
          <a:spcPct val="0"/>
        </a:spcBef>
        <a:spcAft>
          <a:spcPct val="0"/>
        </a:spcAft>
        <a:defRPr kumimoji="1" sz="4400">
          <a:solidFill>
            <a:schemeClr val="tx2"/>
          </a:solidFill>
          <a:latin typeface="Tahoma" panose="020B060403050404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jpeg"/><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hyperlink" Target="https://www.cnblogs.com/pengxurui/p/16942787.html" TargetMode="External"/><Relationship Id="rId3" Type="http://schemas.openxmlformats.org/officeDocument/2006/relationships/hyperlink" Target="https://www.cnblogs.com/ban-boi-making-dinner/p/18737141" TargetMode="External"/><Relationship Id="rId2" Type="http://schemas.openxmlformats.org/officeDocument/2006/relationships/hyperlink" Target="https://www.jianshu.com/p/2f9630dd2016" TargetMode="External"/><Relationship Id="rId1" Type="http://schemas.openxmlformats.org/officeDocument/2006/relationships/hyperlink" Target="https://blog.csdn.net/android_cai_niao/article/details/122209215"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24.xml.rels><?xml version="1.0" encoding="UTF-8" standalone="yes"?>
<Relationships xmlns="http://schemas.openxmlformats.org/package/2006/relationships"><Relationship Id="rId6" Type="http://schemas.openxmlformats.org/officeDocument/2006/relationships/vmlDrawing" Target="../drawings/vmlDrawing1.vml"/><Relationship Id="rId5" Type="http://schemas.openxmlformats.org/officeDocument/2006/relationships/slideLayout" Target="../slideLayouts/slideLayout4.xml"/><Relationship Id="rId4" Type="http://schemas.openxmlformats.org/officeDocument/2006/relationships/image" Target="../media/image10.emf"/><Relationship Id="rId3" Type="http://schemas.openxmlformats.org/officeDocument/2006/relationships/oleObject" Target="../embeddings/oleObject2.bin"/><Relationship Id="rId2" Type="http://schemas.openxmlformats.org/officeDocument/2006/relationships/image" Target="../media/image9.emf"/><Relationship Id="rId1" Type="http://schemas.openxmlformats.org/officeDocument/2006/relationships/oleObject" Target="../embeddings/oleObject1.bin"/></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2.xml"/><Relationship Id="rId2" Type="http://schemas.openxmlformats.org/officeDocument/2006/relationships/image" Target="../media/image12.wmf"/><Relationship Id="rId1" Type="http://schemas.openxmlformats.org/officeDocument/2006/relationships/oleObject" Target="../embeddings/oleObject3.bin"/></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4" Type="http://schemas.openxmlformats.org/officeDocument/2006/relationships/vmlDrawing" Target="../drawings/vmlDrawing3.vml"/><Relationship Id="rId3" Type="http://schemas.openxmlformats.org/officeDocument/2006/relationships/slideLayout" Target="../slideLayouts/slideLayout12.xml"/><Relationship Id="rId2" Type="http://schemas.openxmlformats.org/officeDocument/2006/relationships/image" Target="../media/image13.emf"/><Relationship Id="rId1" Type="http://schemas.openxmlformats.org/officeDocument/2006/relationships/oleObject" Target="../embeddings/oleObject4.bin"/></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jpeg"/><Relationship Id="rId1" Type="http://schemas.openxmlformats.org/officeDocument/2006/relationships/image" Target="../media/image15.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3.jpeg"/><Relationship Id="rId1" Type="http://schemas.openxmlformats.org/officeDocument/2006/relationships/image" Target="../media/image22.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Rectangle 2"/>
          <p:cNvSpPr>
            <a:spLocks noGrp="1"/>
          </p:cNvSpPr>
          <p:nvPr>
            <p:ph type="ctrTitle"/>
          </p:nvPr>
        </p:nvSpPr>
        <p:spPr>
          <a:ln/>
        </p:spPr>
        <p:txBody>
          <a:bodyPr vert="horz" wrap="square" lIns="91440" tIns="45720" rIns="91440" bIns="45720" anchor="b" anchorCtr="0"/>
          <a:p>
            <a:pPr eaLnBrk="1" hangingPunct="1">
              <a:buClrTx/>
              <a:buSzTx/>
              <a:buFontTx/>
            </a:pPr>
            <a:r>
              <a:rPr lang="zh-CN" altLang="en-US" b="1" dirty="0">
                <a:latin typeface="华文中宋" panose="02010600040101010101" pitchFamily="2" charset="-122"/>
                <a:ea typeface="华文中宋" panose="02010600040101010101" pitchFamily="2" charset="-122"/>
                <a:cs typeface="+mj-cs"/>
              </a:rPr>
              <a:t>第二讲</a:t>
            </a:r>
            <a:br>
              <a:rPr lang="zh-CN" altLang="en-US" b="1" dirty="0">
                <a:latin typeface="华文中宋" panose="02010600040101010101" pitchFamily="2" charset="-122"/>
                <a:ea typeface="华文中宋" panose="02010600040101010101" pitchFamily="2" charset="-122"/>
                <a:cs typeface="+mj-cs"/>
              </a:rPr>
            </a:br>
            <a:r>
              <a:rPr lang="zh-CN" altLang="en-US" b="1" dirty="0">
                <a:latin typeface="华文中宋" panose="02010600040101010101" pitchFamily="2" charset="-122"/>
                <a:ea typeface="华文中宋" panose="02010600040101010101" pitchFamily="2" charset="-122"/>
                <a:cs typeface="+mj-cs"/>
              </a:rPr>
              <a:t>基本数据类型及其运算</a:t>
            </a:r>
            <a:endParaRPr lang="zh-CN" altLang="en-US" b="1" dirty="0">
              <a:latin typeface="华文中宋" panose="02010600040101010101" pitchFamily="2" charset="-122"/>
              <a:ea typeface="华文中宋" panose="02010600040101010101" pitchFamily="2" charset="-122"/>
              <a:cs typeface="+mj-cs"/>
            </a:endParaRPr>
          </a:p>
        </p:txBody>
      </p:sp>
      <p:sp>
        <p:nvSpPr>
          <p:cNvPr id="5123" name="Rectangle 3"/>
          <p:cNvSpPr>
            <a:spLocks noGrp="1"/>
          </p:cNvSpPr>
          <p:nvPr>
            <p:ph type="subTitle" idx="1"/>
          </p:nvPr>
        </p:nvSpPr>
        <p:spPr>
          <a:xfrm>
            <a:off x="1371600" y="3429000"/>
            <a:ext cx="6400800" cy="1752600"/>
          </a:xfrm>
          <a:ln/>
        </p:spPr>
        <p:txBody>
          <a:bodyPr vert="horz" wrap="square" lIns="91440" tIns="45720" rIns="91440" bIns="45720" anchor="t" anchorCtr="0"/>
          <a:p>
            <a:pPr eaLnBrk="1" hangingPunct="1">
              <a:buSzPct val="60000"/>
            </a:pPr>
            <a:r>
              <a:rPr lang="" altLang="en-US" b="1" dirty="0">
                <a:latin typeface="华文中宋" panose="02010600040101010101" pitchFamily="2" charset="-122"/>
                <a:ea typeface="华文中宋" panose="02010600040101010101" pitchFamily="2" charset="-122"/>
                <a:cs typeface="+mn-cs"/>
              </a:rPr>
              <a:t>（第一部分）</a:t>
            </a:r>
            <a:endParaRPr lang="" altLang="en-US" b="1" dirty="0">
              <a:latin typeface="华文中宋" panose="02010600040101010101" pitchFamily="2" charset="-122"/>
              <a:ea typeface="华文中宋" panose="02010600040101010101" pitchFamily="2" charset="-122"/>
              <a:cs typeface="+mn-cs"/>
            </a:endParaRPr>
          </a:p>
          <a:p>
            <a:pPr eaLnBrk="1" hangingPunct="1">
              <a:buSzPct val="60000"/>
            </a:pPr>
            <a:endParaRPr lang="" altLang="en-US" dirty="0">
              <a:latin typeface="Comic Sans MS" panose="030F0702030302020204" pitchFamily="66" charset="0"/>
              <a:ea typeface="+mn-ea"/>
              <a:cs typeface="+mn-cs"/>
            </a:endParaRPr>
          </a:p>
          <a:p>
            <a:pPr eaLnBrk="1" hangingPunct="1">
              <a:buSzPct val="60000"/>
            </a:pPr>
            <a:r>
              <a:rPr lang="" altLang="en-US" dirty="0">
                <a:latin typeface="华文行楷" panose="02010800040101010101" pitchFamily="2" charset="-122"/>
                <a:ea typeface="华文行楷" panose="02010800040101010101" pitchFamily="2" charset="-122"/>
                <a:cs typeface="+mn-cs"/>
              </a:rPr>
              <a:t>周水庚</a:t>
            </a:r>
            <a:endParaRPr lang="" altLang="en-US" dirty="0">
              <a:latin typeface="华文行楷" panose="02010800040101010101" pitchFamily="2" charset="-122"/>
              <a:ea typeface="华文行楷" panose="02010800040101010101" pitchFamily="2" charset="-122"/>
              <a:cs typeface="+mn-cs"/>
            </a:endParaRPr>
          </a:p>
          <a:p>
            <a:pPr eaLnBrk="1" hangingPunct="1">
              <a:buSzPct val="60000"/>
            </a:pPr>
            <a:r>
              <a:rPr lang="" altLang="zh-CN" sz="2800" dirty="0">
                <a:latin typeface="Times New Roman" panose="02020603050405020304" pitchFamily="18" charset="0"/>
                <a:ea typeface="+mn-ea"/>
                <a:cs typeface="Times New Roman" panose="02020603050405020304" pitchFamily="18" charset="0"/>
              </a:rPr>
              <a:t>2025</a:t>
            </a:r>
            <a:r>
              <a:rPr lang="" altLang="en-US" sz="2800" dirty="0">
                <a:latin typeface="Times New Roman" panose="02020603050405020304" pitchFamily="18" charset="0"/>
                <a:ea typeface="+mn-ea"/>
                <a:cs typeface="Times New Roman" panose="02020603050405020304" pitchFamily="18" charset="0"/>
              </a:rPr>
              <a:t>年</a:t>
            </a:r>
            <a:r>
              <a:rPr lang="" altLang="zh-CN" sz="2800" dirty="0">
                <a:latin typeface="Times New Roman" panose="02020603050405020304" pitchFamily="18" charset="0"/>
                <a:ea typeface="+mn-ea"/>
                <a:cs typeface="Times New Roman" panose="02020603050405020304" pitchFamily="18" charset="0"/>
              </a:rPr>
              <a:t>9</a:t>
            </a:r>
            <a:r>
              <a:rPr lang="" altLang="en-US" sz="2800" dirty="0">
                <a:latin typeface="Times New Roman" panose="02020603050405020304" pitchFamily="18" charset="0"/>
                <a:ea typeface="+mn-ea"/>
                <a:cs typeface="Times New Roman" panose="02020603050405020304" pitchFamily="18" charset="0"/>
              </a:rPr>
              <a:t>月</a:t>
            </a:r>
            <a:r>
              <a:rPr lang="" altLang="zh-CN" sz="2800" dirty="0">
                <a:latin typeface="Times New Roman" panose="02020603050405020304" pitchFamily="18" charset="0"/>
                <a:ea typeface="+mn-ea"/>
                <a:cs typeface="Times New Roman" panose="02020603050405020304" pitchFamily="18" charset="0"/>
              </a:rPr>
              <a:t>18</a:t>
            </a:r>
            <a:r>
              <a:rPr lang="" altLang="en-US" sz="2800" dirty="0">
                <a:latin typeface="Times New Roman" panose="02020603050405020304" pitchFamily="18" charset="0"/>
                <a:ea typeface="+mn-ea"/>
                <a:cs typeface="Times New Roman" panose="02020603050405020304" pitchFamily="18" charset="0"/>
              </a:rPr>
              <a:t>日</a:t>
            </a:r>
            <a:endParaRPr lang="" altLang="en-US" sz="2800" dirty="0">
              <a:latin typeface="Times New Roman" panose="02020603050405020304" pitchFamily="18" charset="0"/>
              <a:ea typeface="Times New Roman" panose="02020603050405020304" pitchFamily="18" charset="0"/>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7381" name="Text Box 5"/>
          <p:cNvSpPr txBox="1"/>
          <p:nvPr/>
        </p:nvSpPr>
        <p:spPr>
          <a:xfrm>
            <a:off x="900113" y="5407025"/>
            <a:ext cx="7559675" cy="1262063"/>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lgn="ctr" eaLnBrk="1" hangingPunct="1">
              <a:spcBef>
                <a:spcPct val="0"/>
              </a:spcBef>
              <a:buClrTx/>
              <a:buSzTx/>
              <a:buNone/>
            </a:pPr>
            <a:r>
              <a:rPr lang="en-US" altLang="zh-CN" sz="3600" dirty="0">
                <a:latin typeface="Comic Sans MS" panose="030F0702030302020204" pitchFamily="66" charset="0"/>
              </a:rPr>
              <a:t>Niklaus Wirth (1934–2024)</a:t>
            </a:r>
            <a:endParaRPr lang="en-US" altLang="zh-CN" sz="3600" dirty="0">
              <a:latin typeface="Comic Sans MS" panose="030F0702030302020204" pitchFamily="66" charset="0"/>
            </a:endParaRPr>
          </a:p>
          <a:p>
            <a:pPr marL="0" lvl="0" indent="0" algn="ctr" eaLnBrk="1" hangingPunct="1">
              <a:spcBef>
                <a:spcPct val="0"/>
              </a:spcBef>
              <a:buClrTx/>
              <a:buSzTx/>
              <a:buFontTx/>
              <a:buNone/>
            </a:pPr>
            <a:r>
              <a:rPr lang="en-US" altLang="zh-CN" sz="2000" dirty="0">
                <a:latin typeface="Comic Sans MS" panose="030F0702030302020204" pitchFamily="66" charset="0"/>
              </a:rPr>
              <a:t>(Is</a:t>
            </a:r>
            <a:r>
              <a:rPr lang="en-US" altLang="zh-CN" sz="2000" i="1" dirty="0">
                <a:latin typeface="Comic Sans MS" panose="030F0702030302020204" pitchFamily="66" charset="0"/>
              </a:rPr>
              <a:t> Nih-klaus Virt</a:t>
            </a:r>
            <a:r>
              <a:rPr lang="en-US" altLang="zh-CN" sz="2000" dirty="0">
                <a:latin typeface="Comic Sans MS" panose="030F0702030302020204" pitchFamily="66" charset="0"/>
              </a:rPr>
              <a:t>, not </a:t>
            </a:r>
            <a:r>
              <a:rPr lang="en-US" altLang="zh-CN" sz="2000" i="1" dirty="0">
                <a:latin typeface="Comic Sans MS" panose="030F0702030302020204" pitchFamily="66" charset="0"/>
              </a:rPr>
              <a:t>Nickles Worth</a:t>
            </a:r>
            <a:r>
              <a:rPr lang="en-US" altLang="zh-CN" sz="2000" dirty="0">
                <a:latin typeface="Comic Sans MS" panose="030F0702030302020204" pitchFamily="66" charset="0"/>
              </a:rPr>
              <a:t>)</a:t>
            </a:r>
            <a:endParaRPr lang="en-US" altLang="zh-CN" sz="2000" dirty="0">
              <a:latin typeface="Comic Sans MS" panose="030F0702030302020204" pitchFamily="66" charset="0"/>
            </a:endParaRPr>
          </a:p>
          <a:p>
            <a:pPr marL="0" lvl="0" indent="0" algn="ctr" eaLnBrk="1" hangingPunct="1">
              <a:spcBef>
                <a:spcPct val="0"/>
              </a:spcBef>
              <a:buClrTx/>
              <a:buSzTx/>
              <a:buFontTx/>
              <a:buNone/>
            </a:pPr>
            <a:endParaRPr lang="en-US" altLang="zh-CN" sz="2000" dirty="0">
              <a:latin typeface="Comic Sans MS" panose="030F0702030302020204" pitchFamily="66" charset="0"/>
            </a:endParaRPr>
          </a:p>
        </p:txBody>
      </p:sp>
      <p:grpSp>
        <p:nvGrpSpPr>
          <p:cNvPr id="2" name="Group 9"/>
          <p:cNvGrpSpPr/>
          <p:nvPr/>
        </p:nvGrpSpPr>
        <p:grpSpPr>
          <a:xfrm>
            <a:off x="609600" y="1905000"/>
            <a:ext cx="8077200" cy="3429000"/>
            <a:chOff x="384" y="1200"/>
            <a:chExt cx="5088" cy="2160"/>
          </a:xfrm>
        </p:grpSpPr>
        <p:pic>
          <p:nvPicPr>
            <p:cNvPr id="7175" name="Picture 4" descr="Wirth"/>
            <p:cNvPicPr>
              <a:picLocks noChangeAspect="1"/>
            </p:cNvPicPr>
            <p:nvPr/>
          </p:nvPicPr>
          <p:blipFill>
            <a:blip r:embed="rId1"/>
            <a:stretch>
              <a:fillRect/>
            </a:stretch>
          </p:blipFill>
          <p:spPr>
            <a:xfrm>
              <a:off x="2160" y="1296"/>
              <a:ext cx="1632" cy="2064"/>
            </a:xfrm>
            <a:prstGeom prst="rect">
              <a:avLst/>
            </a:prstGeom>
            <a:noFill/>
            <a:ln w="9525">
              <a:noFill/>
            </a:ln>
          </p:spPr>
        </p:pic>
        <p:pic>
          <p:nvPicPr>
            <p:cNvPr id="7176" name="Picture 7" descr="wirth-2"/>
            <p:cNvPicPr>
              <a:picLocks noChangeAspect="1"/>
            </p:cNvPicPr>
            <p:nvPr/>
          </p:nvPicPr>
          <p:blipFill>
            <a:blip r:embed="rId2"/>
            <a:stretch>
              <a:fillRect/>
            </a:stretch>
          </p:blipFill>
          <p:spPr>
            <a:xfrm>
              <a:off x="3888" y="1200"/>
              <a:ext cx="1584" cy="2160"/>
            </a:xfrm>
            <a:prstGeom prst="rect">
              <a:avLst/>
            </a:prstGeom>
            <a:noFill/>
            <a:ln w="9525">
              <a:noFill/>
            </a:ln>
          </p:spPr>
        </p:pic>
        <p:pic>
          <p:nvPicPr>
            <p:cNvPr id="7177" name="Picture 8" descr="200px-Niklaus_Wirth_large"/>
            <p:cNvPicPr>
              <a:picLocks noChangeAspect="1"/>
            </p:cNvPicPr>
            <p:nvPr/>
          </p:nvPicPr>
          <p:blipFill>
            <a:blip r:embed="rId3"/>
            <a:stretch>
              <a:fillRect/>
            </a:stretch>
          </p:blipFill>
          <p:spPr>
            <a:xfrm>
              <a:off x="384" y="1248"/>
              <a:ext cx="1680" cy="2112"/>
            </a:xfrm>
            <a:prstGeom prst="rect">
              <a:avLst/>
            </a:prstGeom>
            <a:noFill/>
            <a:ln w="9525">
              <a:noFill/>
            </a:ln>
          </p:spPr>
        </p:pic>
      </p:grpSp>
      <p:sp>
        <p:nvSpPr>
          <p:cNvPr id="7172" name="日期占位符 2"/>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7173" name="页脚占位符 3"/>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7174" name="灯片编号占位符 4"/>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57381"/>
                                        </p:tgtEl>
                                        <p:attrNameLst>
                                          <p:attrName>style.visibility</p:attrName>
                                        </p:attrNameLst>
                                      </p:cBhvr>
                                      <p:to>
                                        <p:strVal val="visible"/>
                                      </p:to>
                                    </p:set>
                                    <p:anim calcmode="lin" valueType="num">
                                      <p:cBhvr additive="base">
                                        <p:cTn id="13" dur="500" fill="hold"/>
                                        <p:tgtEl>
                                          <p:spTgt spid="357381"/>
                                        </p:tgtEl>
                                        <p:attrNameLst>
                                          <p:attrName>ppt_x</p:attrName>
                                        </p:attrNameLst>
                                      </p:cBhvr>
                                      <p:tavLst>
                                        <p:tav tm="0">
                                          <p:val>
                                            <p:strVal val="0-#ppt_w/2"/>
                                          </p:val>
                                        </p:tav>
                                        <p:tav tm="100000">
                                          <p:val>
                                            <p:strVal val="#ppt_x"/>
                                          </p:val>
                                        </p:tav>
                                      </p:tavLst>
                                    </p:anim>
                                    <p:anim calcmode="lin" valueType="num">
                                      <p:cBhvr additive="base">
                                        <p:cTn id="14" dur="500" fill="hold"/>
                                        <p:tgtEl>
                                          <p:spTgt spid="3573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38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Rectangle 2"/>
          <p:cNvSpPr>
            <a:spLocks noGrp="1"/>
          </p:cNvSpPr>
          <p:nvPr>
            <p:ph type="title"/>
          </p:nvPr>
        </p:nvSpPr>
        <p:spPr>
          <a:ln/>
        </p:spPr>
        <p:txBody>
          <a:bodyPr vert="horz" wrap="square" lIns="91440" tIns="45720" rIns="91440" bIns="45720" anchor="b" anchorCtr="0"/>
          <a:p>
            <a:pPr eaLnBrk="1" hangingPunct="1"/>
            <a:r>
              <a:rPr lang="en-US" altLang="zh-CN" b="1" dirty="0">
                <a:latin typeface="Comic Sans MS" panose="030F0702030302020204" pitchFamily="66" charset="0"/>
              </a:rPr>
              <a:t>Niklaus Wirth</a:t>
            </a:r>
            <a:endParaRPr lang="en-US" altLang="zh-CN" b="1" dirty="0">
              <a:latin typeface="Comic Sans MS" panose="030F0702030302020204" pitchFamily="66" charset="0"/>
            </a:endParaRPr>
          </a:p>
        </p:txBody>
      </p:sp>
      <p:sp>
        <p:nvSpPr>
          <p:cNvPr id="8195" name="Rectangle 3"/>
          <p:cNvSpPr>
            <a:spLocks noGrp="1"/>
          </p:cNvSpPr>
          <p:nvPr>
            <p:ph idx="1"/>
          </p:nvPr>
        </p:nvSpPr>
        <p:spPr>
          <a:xfrm>
            <a:off x="685800" y="1978025"/>
            <a:ext cx="8001000" cy="4114800"/>
          </a:xfrm>
          <a:ln/>
        </p:spPr>
        <p:txBody>
          <a:bodyPr vert="horz" wrap="square" lIns="91440" tIns="45720" rIns="91440" bIns="45720" anchor="t" anchorCtr="0"/>
          <a:p>
            <a:pPr eaLnBrk="1" hangingPunct="1"/>
            <a:r>
              <a:rPr lang="en-US" altLang="zh-CN" sz="2000" dirty="0">
                <a:latin typeface="Comic Sans MS" panose="030F0702030302020204" pitchFamily="66" charset="0"/>
              </a:rPr>
              <a:t>1934</a:t>
            </a:r>
            <a:r>
              <a:rPr lang="zh-CN" altLang="en-US" sz="2000" dirty="0">
                <a:latin typeface="Comic Sans MS" panose="030F0702030302020204" pitchFamily="66" charset="0"/>
              </a:rPr>
              <a:t>年</a:t>
            </a:r>
            <a:r>
              <a:rPr lang="en-US" altLang="zh-CN" sz="2000" dirty="0">
                <a:latin typeface="Comic Sans MS" panose="030F0702030302020204" pitchFamily="66" charset="0"/>
              </a:rPr>
              <a:t>2</a:t>
            </a:r>
            <a:r>
              <a:rPr lang="zh-CN" altLang="en-US" sz="2000" dirty="0">
                <a:latin typeface="Comic Sans MS" panose="030F0702030302020204" pitchFamily="66" charset="0"/>
              </a:rPr>
              <a:t>月</a:t>
            </a:r>
            <a:r>
              <a:rPr lang="en-US" altLang="zh-CN" sz="2000" dirty="0">
                <a:latin typeface="Comic Sans MS" panose="030F0702030302020204" pitchFamily="66" charset="0"/>
              </a:rPr>
              <a:t>15</a:t>
            </a:r>
            <a:r>
              <a:rPr lang="zh-CN" altLang="en-US" sz="2000" dirty="0">
                <a:latin typeface="Comic Sans MS" panose="030F0702030302020204" pitchFamily="66" charset="0"/>
              </a:rPr>
              <a:t>日出生于瑞士</a:t>
            </a:r>
            <a:endParaRPr lang="en-US" altLang="zh-CN" sz="2000" dirty="0">
              <a:latin typeface="Comic Sans MS" panose="030F0702030302020204" pitchFamily="66" charset="0"/>
            </a:endParaRPr>
          </a:p>
          <a:p>
            <a:pPr eaLnBrk="1" hangingPunct="1"/>
            <a:r>
              <a:rPr lang="en-US" altLang="zh-CN" sz="2000" dirty="0">
                <a:latin typeface="Comic Sans MS" panose="030F0702030302020204" pitchFamily="66" charset="0"/>
              </a:rPr>
              <a:t>1959</a:t>
            </a:r>
            <a:r>
              <a:rPr lang="zh-CN" altLang="en-US" sz="2000" dirty="0">
                <a:latin typeface="Comic Sans MS" panose="030F0702030302020204" pitchFamily="66" charset="0"/>
              </a:rPr>
              <a:t>年获</a:t>
            </a:r>
            <a:r>
              <a:rPr lang="en-US" altLang="zh-CN" sz="2000" dirty="0">
                <a:latin typeface="Comic Sans MS" panose="030F0702030302020204" pitchFamily="66" charset="0"/>
              </a:rPr>
              <a:t>ETH</a:t>
            </a:r>
            <a:r>
              <a:rPr lang="zh-CN" altLang="en-US" sz="2000" dirty="0">
                <a:latin typeface="Comic Sans MS" panose="030F0702030302020204" pitchFamily="66" charset="0"/>
              </a:rPr>
              <a:t>学士学位；</a:t>
            </a:r>
            <a:r>
              <a:rPr lang="en-US" altLang="zh-CN" sz="2000" dirty="0">
                <a:latin typeface="Comic Sans MS" panose="030F0702030302020204" pitchFamily="66" charset="0"/>
              </a:rPr>
              <a:t>1960</a:t>
            </a:r>
            <a:r>
              <a:rPr lang="zh-CN" altLang="en-US" sz="2000" dirty="0">
                <a:latin typeface="Comic Sans MS" panose="030F0702030302020204" pitchFamily="66" charset="0"/>
              </a:rPr>
              <a:t>年获加拿大</a:t>
            </a:r>
            <a:r>
              <a:rPr lang="en-US" altLang="zh-CN" sz="2000" dirty="0">
                <a:latin typeface="Comic Sans MS" panose="030F0702030302020204" pitchFamily="66" charset="0"/>
              </a:rPr>
              <a:t>Laval</a:t>
            </a:r>
            <a:r>
              <a:rPr lang="zh-CN" altLang="en-US" sz="2000" dirty="0">
                <a:latin typeface="Comic Sans MS" panose="030F0702030302020204" pitchFamily="66" charset="0"/>
              </a:rPr>
              <a:t>大学硕士学位；</a:t>
            </a:r>
            <a:r>
              <a:rPr lang="en-US" altLang="zh-CN" sz="2000" dirty="0">
                <a:latin typeface="Comic Sans MS" panose="030F0702030302020204" pitchFamily="66" charset="0"/>
              </a:rPr>
              <a:t>1963</a:t>
            </a:r>
            <a:r>
              <a:rPr lang="zh-CN" altLang="en-US" sz="2000" dirty="0">
                <a:latin typeface="Comic Sans MS" panose="030F0702030302020204" pitchFamily="66" charset="0"/>
              </a:rPr>
              <a:t>年获</a:t>
            </a:r>
            <a:r>
              <a:rPr lang="en-US" altLang="zh-CN" sz="2000" dirty="0">
                <a:latin typeface="Comic Sans MS" panose="030F0702030302020204" pitchFamily="66" charset="0"/>
              </a:rPr>
              <a:t>UC Berkely</a:t>
            </a:r>
            <a:r>
              <a:rPr lang="zh-CN" altLang="en-US" sz="2000" dirty="0">
                <a:latin typeface="Comic Sans MS" panose="030F0702030302020204" pitchFamily="66" charset="0"/>
              </a:rPr>
              <a:t>博士学位</a:t>
            </a:r>
            <a:endParaRPr lang="zh-CN" altLang="en-US" sz="2000" dirty="0">
              <a:latin typeface="Comic Sans MS" panose="030F0702030302020204" pitchFamily="66" charset="0"/>
            </a:endParaRPr>
          </a:p>
          <a:p>
            <a:pPr eaLnBrk="1" hangingPunct="1"/>
            <a:r>
              <a:rPr lang="en-US" altLang="zh-CN" sz="2000" dirty="0">
                <a:latin typeface="Comic Sans MS" panose="030F0702030302020204" pitchFamily="66" charset="0"/>
              </a:rPr>
              <a:t>1963 – 1967</a:t>
            </a:r>
            <a:r>
              <a:rPr lang="zh-CN" altLang="en-US" sz="2000" dirty="0">
                <a:latin typeface="Comic Sans MS" panose="030F0702030302020204" pitchFamily="66" charset="0"/>
              </a:rPr>
              <a:t>在</a:t>
            </a:r>
            <a:r>
              <a:rPr lang="en-US" altLang="zh-CN" sz="2000" dirty="0">
                <a:latin typeface="Comic Sans MS" panose="030F0702030302020204" pitchFamily="66" charset="0"/>
              </a:rPr>
              <a:t>Stanford</a:t>
            </a:r>
            <a:r>
              <a:rPr lang="zh-CN" altLang="en-US" sz="2000" dirty="0">
                <a:latin typeface="Comic Sans MS" panose="030F0702030302020204" pitchFamily="66" charset="0"/>
              </a:rPr>
              <a:t>任教，后短期在 </a:t>
            </a:r>
            <a:r>
              <a:rPr lang="en-US" altLang="zh-CN" sz="2000" dirty="0">
                <a:latin typeface="Comic Sans MS" panose="030F0702030302020204" pitchFamily="66" charset="0"/>
              </a:rPr>
              <a:t>University of Zurich</a:t>
            </a:r>
            <a:r>
              <a:rPr lang="zh-CN" altLang="en-US" sz="2000" dirty="0">
                <a:latin typeface="Comic Sans MS" panose="030F0702030302020204" pitchFamily="66" charset="0"/>
              </a:rPr>
              <a:t>任教。 </a:t>
            </a:r>
            <a:r>
              <a:rPr lang="en-US" altLang="zh-CN" sz="2000" dirty="0">
                <a:latin typeface="Comic Sans MS" panose="030F0702030302020204" pitchFamily="66" charset="0"/>
              </a:rPr>
              <a:t>1968</a:t>
            </a:r>
            <a:r>
              <a:rPr lang="zh-CN" altLang="en-US" sz="2000" dirty="0">
                <a:latin typeface="Comic Sans MS" panose="030F0702030302020204" pitchFamily="66" charset="0"/>
              </a:rPr>
              <a:t>年成为 </a:t>
            </a:r>
            <a:r>
              <a:rPr lang="en-US" altLang="zh-CN" sz="2000" dirty="0">
                <a:latin typeface="Comic Sans MS" panose="030F0702030302020204" pitchFamily="66" charset="0"/>
              </a:rPr>
              <a:t>ETH</a:t>
            </a:r>
            <a:r>
              <a:rPr lang="zh-CN" altLang="en-US" sz="2000" dirty="0">
                <a:latin typeface="Comic Sans MS" panose="030F0702030302020204" pitchFamily="66" charset="0"/>
              </a:rPr>
              <a:t>教授，直到</a:t>
            </a:r>
            <a:r>
              <a:rPr lang="en-US" altLang="zh-CN" sz="2000" dirty="0">
                <a:latin typeface="Comic Sans MS" panose="030F0702030302020204" pitchFamily="66" charset="0"/>
              </a:rPr>
              <a:t>1999</a:t>
            </a:r>
            <a:r>
              <a:rPr lang="zh-CN" altLang="en-US" sz="2000" dirty="0">
                <a:latin typeface="Comic Sans MS" panose="030F0702030302020204" pitchFamily="66" charset="0"/>
              </a:rPr>
              <a:t>年退休</a:t>
            </a:r>
            <a:endParaRPr lang="zh-CN" altLang="en-US" sz="2000" dirty="0">
              <a:latin typeface="Comic Sans MS" panose="030F0702030302020204" pitchFamily="66" charset="0"/>
            </a:endParaRPr>
          </a:p>
          <a:p>
            <a:pPr eaLnBrk="1" hangingPunct="1"/>
            <a:r>
              <a:rPr lang="zh-CN" altLang="en-US" sz="2000" b="1" dirty="0">
                <a:latin typeface="Comic Sans MS" panose="030F0702030302020204" pitchFamily="66" charset="0"/>
              </a:rPr>
              <a:t>主要贡献</a:t>
            </a:r>
            <a:endParaRPr lang="zh-CN" altLang="en-US" sz="2000" b="1" dirty="0">
              <a:latin typeface="Comic Sans MS" panose="030F0702030302020204" pitchFamily="66" charset="0"/>
            </a:endParaRPr>
          </a:p>
          <a:p>
            <a:pPr lvl="1" eaLnBrk="1" hangingPunct="1"/>
            <a:r>
              <a:rPr lang="zh-CN" altLang="en-US" sz="1800" dirty="0">
                <a:latin typeface="Comic Sans MS" panose="030F0702030302020204" pitchFamily="66" charset="0"/>
              </a:rPr>
              <a:t>程序设计语言：</a:t>
            </a:r>
            <a:r>
              <a:rPr lang="en-US" altLang="zh-CN" sz="1800" dirty="0">
                <a:latin typeface="Comic Sans MS" panose="030F0702030302020204" pitchFamily="66" charset="0"/>
              </a:rPr>
              <a:t>Euler (1965), Algol-W (1966), </a:t>
            </a:r>
            <a:r>
              <a:rPr lang="en-US" altLang="zh-CN" sz="1800" dirty="0">
                <a:solidFill>
                  <a:srgbClr val="FF0000"/>
                </a:solidFill>
                <a:latin typeface="Comic Sans MS" panose="030F0702030302020204" pitchFamily="66" charset="0"/>
              </a:rPr>
              <a:t>Pascal (1970)</a:t>
            </a:r>
            <a:r>
              <a:rPr lang="en-US" altLang="zh-CN" sz="1800" dirty="0">
                <a:latin typeface="Comic Sans MS" panose="030F0702030302020204" pitchFamily="66" charset="0"/>
              </a:rPr>
              <a:t>, Modula (1975), Modula-2 (1978), Oberon (1987)</a:t>
            </a:r>
            <a:r>
              <a:rPr lang="zh-CN" altLang="en-US" sz="1800" dirty="0">
                <a:latin typeface="Comic Sans MS" panose="030F0702030302020204" pitchFamily="66" charset="0"/>
              </a:rPr>
              <a:t>等</a:t>
            </a:r>
            <a:endParaRPr lang="zh-CN" altLang="en-US" sz="1800" dirty="0">
              <a:latin typeface="Comic Sans MS" panose="030F0702030302020204" pitchFamily="66" charset="0"/>
            </a:endParaRPr>
          </a:p>
          <a:p>
            <a:pPr lvl="1" eaLnBrk="1" hangingPunct="1"/>
            <a:r>
              <a:rPr lang="zh-CN" altLang="en-US" sz="1800" b="1" dirty="0">
                <a:solidFill>
                  <a:srgbClr val="FF0000"/>
                </a:solidFill>
                <a:latin typeface="Comic Sans MS" panose="030F0702030302020204" pitchFamily="66" charset="0"/>
              </a:rPr>
              <a:t>结构化程序设计</a:t>
            </a:r>
            <a:endParaRPr lang="zh-CN" altLang="en-US" sz="1800" b="1" dirty="0">
              <a:solidFill>
                <a:srgbClr val="FF0000"/>
              </a:solidFill>
              <a:latin typeface="Comic Sans MS" panose="030F0702030302020204" pitchFamily="66" charset="0"/>
            </a:endParaRPr>
          </a:p>
          <a:p>
            <a:pPr eaLnBrk="1" hangingPunct="1"/>
            <a:r>
              <a:rPr lang="en-US" altLang="zh-CN" sz="2000" dirty="0">
                <a:latin typeface="Comic Sans MS" panose="030F0702030302020204" pitchFamily="66" charset="0"/>
              </a:rPr>
              <a:t>1984</a:t>
            </a:r>
            <a:r>
              <a:rPr lang="zh-CN" altLang="en-US" sz="2000" dirty="0">
                <a:latin typeface="Comic Sans MS" panose="030F0702030302020204" pitchFamily="66" charset="0"/>
              </a:rPr>
              <a:t>年图灵奖获得者</a:t>
            </a:r>
            <a:r>
              <a:rPr lang="en-US" altLang="zh-CN" sz="2000" dirty="0">
                <a:latin typeface="Comic Sans MS" panose="030F0702030302020204" pitchFamily="66" charset="0"/>
              </a:rPr>
              <a:t>/1988</a:t>
            </a:r>
            <a:r>
              <a:rPr lang="zh-CN" altLang="en-US" sz="2000" dirty="0">
                <a:latin typeface="Comic Sans MS" panose="030F0702030302020204" pitchFamily="66" charset="0"/>
              </a:rPr>
              <a:t>年</a:t>
            </a:r>
            <a:r>
              <a:rPr lang="en-US" altLang="zh-CN" sz="2000" dirty="0">
                <a:latin typeface="Comic Sans MS" panose="030F0702030302020204" pitchFamily="66" charset="0"/>
              </a:rPr>
              <a:t>IEEE</a:t>
            </a:r>
            <a:r>
              <a:rPr lang="zh-CN" altLang="en-US" sz="2000" dirty="0">
                <a:latin typeface="Comic Sans MS" panose="030F0702030302020204" pitchFamily="66" charset="0"/>
              </a:rPr>
              <a:t>先驱奖获得者</a:t>
            </a:r>
            <a:endParaRPr lang="zh-CN" altLang="en-US" sz="2000" dirty="0">
              <a:latin typeface="Comic Sans MS" panose="030F0702030302020204" pitchFamily="66" charset="0"/>
            </a:endParaRPr>
          </a:p>
          <a:p>
            <a:pPr eaLnBrk="1" hangingPunct="1"/>
            <a:r>
              <a:rPr lang="en-US" altLang="zh-CN" sz="2000" dirty="0">
                <a:latin typeface="Comic Sans MS" panose="030F0702030302020204" pitchFamily="66" charset="0"/>
              </a:rPr>
              <a:t>1994</a:t>
            </a:r>
            <a:r>
              <a:rPr lang="zh-CN" altLang="en-US" sz="2000" dirty="0">
                <a:latin typeface="Comic Sans MS" panose="030F0702030302020204" pitchFamily="66" charset="0"/>
              </a:rPr>
              <a:t>年当选美国工程院外籍院士 </a:t>
            </a:r>
            <a:endParaRPr lang="en-US" altLang="zh-CN" sz="2000" dirty="0">
              <a:latin typeface="Comic Sans MS" panose="030F0702030302020204" pitchFamily="66" charset="0"/>
            </a:endParaRPr>
          </a:p>
          <a:p>
            <a:pPr eaLnBrk="1" hangingPunct="1"/>
            <a:r>
              <a:rPr lang="en-US" altLang="zh-CN" sz="2000" dirty="0">
                <a:latin typeface="Comic Sans MS" panose="030F0702030302020204" pitchFamily="66" charset="0"/>
              </a:rPr>
              <a:t>2024</a:t>
            </a:r>
            <a:r>
              <a:rPr lang="zh-CN" altLang="en-US" sz="2000" dirty="0">
                <a:latin typeface="Comic Sans MS" panose="030F0702030302020204" pitchFamily="66" charset="0"/>
              </a:rPr>
              <a:t>年</a:t>
            </a:r>
            <a:r>
              <a:rPr lang="en-US" altLang="zh-CN" sz="2000" dirty="0">
                <a:latin typeface="Comic Sans MS" panose="030F0702030302020204" pitchFamily="66" charset="0"/>
              </a:rPr>
              <a:t>1</a:t>
            </a:r>
            <a:r>
              <a:rPr lang="zh-CN" altLang="en-US" sz="2000" dirty="0">
                <a:latin typeface="Comic Sans MS" panose="030F0702030302020204" pitchFamily="66" charset="0"/>
              </a:rPr>
              <a:t>月</a:t>
            </a:r>
            <a:r>
              <a:rPr lang="en-US" altLang="zh-CN" sz="2000" dirty="0">
                <a:latin typeface="Comic Sans MS" panose="030F0702030302020204" pitchFamily="66" charset="0"/>
              </a:rPr>
              <a:t>1</a:t>
            </a:r>
            <a:r>
              <a:rPr lang="zh-CN" altLang="en-US" sz="2000" dirty="0">
                <a:latin typeface="Comic Sans MS" panose="030F0702030302020204" pitchFamily="66" charset="0"/>
              </a:rPr>
              <a:t>日去世</a:t>
            </a:r>
            <a:endParaRPr lang="zh-CN" altLang="en-US" sz="2000" dirty="0">
              <a:latin typeface="Comic Sans MS" panose="030F0702030302020204" pitchFamily="66" charset="0"/>
            </a:endParaRPr>
          </a:p>
        </p:txBody>
      </p:sp>
      <p:sp>
        <p:nvSpPr>
          <p:cNvPr id="8196"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8197"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8198"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Rectangle 2"/>
          <p:cNvSpPr>
            <a:spLocks noGrp="1"/>
          </p:cNvSpPr>
          <p:nvPr>
            <p:ph type="title"/>
          </p:nvPr>
        </p:nvSpPr>
        <p:spPr>
          <a:ln/>
        </p:spPr>
        <p:txBody>
          <a:bodyPr vert="horz" wrap="square" lIns="91440" tIns="45720" rIns="91440" bIns="45720" anchor="b" anchorCtr="0"/>
          <a:p>
            <a:pPr eaLnBrk="1" hangingPunct="1"/>
            <a:r>
              <a:rPr lang="en-US" altLang="zh-CN" b="1" dirty="0">
                <a:latin typeface="Comic Sans MS" panose="030F0702030302020204" pitchFamily="66" charset="0"/>
              </a:rPr>
              <a:t>Niklaus Wirth</a:t>
            </a:r>
            <a:r>
              <a:rPr lang="zh-CN" altLang="en-US" b="1" dirty="0">
                <a:latin typeface="Comic Sans MS" panose="030F0702030302020204" pitchFamily="66" charset="0"/>
              </a:rPr>
              <a:t>的一些观点</a:t>
            </a:r>
            <a:endParaRPr lang="en-US" altLang="zh-CN" b="1" dirty="0">
              <a:latin typeface="Comic Sans MS" panose="030F0702030302020204" pitchFamily="66" charset="0"/>
            </a:endParaRPr>
          </a:p>
        </p:txBody>
      </p:sp>
      <p:sp>
        <p:nvSpPr>
          <p:cNvPr id="9219"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9220"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9221"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9222" name="文本框 8"/>
          <p:cNvSpPr txBox="1"/>
          <p:nvPr/>
        </p:nvSpPr>
        <p:spPr>
          <a:xfrm>
            <a:off x="1042988" y="2060575"/>
            <a:ext cx="7200900" cy="1200150"/>
          </a:xfrm>
          <a:prstGeom prst="rect">
            <a:avLst/>
          </a:prstGeom>
          <a:noFill/>
          <a:ln w="9525" cap="flat" cmpd="sng">
            <a:solidFill>
              <a:srgbClr val="FF0000"/>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spcBef>
                <a:spcPct val="0"/>
              </a:spcBef>
              <a:buClrTx/>
              <a:buSzTx/>
              <a:buFontTx/>
              <a:buNone/>
            </a:pPr>
            <a:r>
              <a:rPr lang="en-US" altLang="zh-CN" sz="2400" dirty="0">
                <a:solidFill>
                  <a:srgbClr val="000000"/>
                </a:solidFill>
                <a:latin typeface="Georgia" panose="02040502050405020303" pitchFamily="18" charset="0"/>
              </a:rPr>
              <a:t>“</a:t>
            </a:r>
            <a:r>
              <a:rPr lang="en-US" altLang="zh-CN" sz="2400" dirty="0">
                <a:solidFill>
                  <a:srgbClr val="0000FF"/>
                </a:solidFill>
                <a:latin typeface="Georgia" panose="02040502050405020303" pitchFamily="18" charset="0"/>
              </a:rPr>
              <a:t>Software</a:t>
            </a:r>
            <a:r>
              <a:rPr lang="en-US" altLang="zh-CN" sz="2400" dirty="0">
                <a:solidFill>
                  <a:srgbClr val="000000"/>
                </a:solidFill>
                <a:latin typeface="Georgia" panose="02040502050405020303" pitchFamily="18" charset="0"/>
              </a:rPr>
              <a:t> is </a:t>
            </a:r>
            <a:r>
              <a:rPr lang="en-US" altLang="zh-CN" sz="2400" dirty="0">
                <a:solidFill>
                  <a:srgbClr val="0000FF"/>
                </a:solidFill>
                <a:latin typeface="Georgia" panose="02040502050405020303" pitchFamily="18" charset="0"/>
              </a:rPr>
              <a:t>getting</a:t>
            </a:r>
            <a:r>
              <a:rPr lang="en-US" altLang="zh-CN" sz="2400" dirty="0">
                <a:solidFill>
                  <a:srgbClr val="000000"/>
                </a:solidFill>
                <a:latin typeface="Georgia" panose="02040502050405020303" pitchFamily="18" charset="0"/>
              </a:rPr>
              <a:t> </a:t>
            </a:r>
            <a:r>
              <a:rPr lang="en-US" altLang="zh-CN" sz="2400" dirty="0">
                <a:solidFill>
                  <a:srgbClr val="0000FF"/>
                </a:solidFill>
                <a:latin typeface="Georgia" panose="02040502050405020303" pitchFamily="18" charset="0"/>
              </a:rPr>
              <a:t>slower more </a:t>
            </a:r>
            <a:r>
              <a:rPr lang="en-US" altLang="zh-CN" sz="2400" dirty="0">
                <a:solidFill>
                  <a:srgbClr val="000000"/>
                </a:solidFill>
                <a:latin typeface="Georgia" panose="02040502050405020303" pitchFamily="18" charset="0"/>
              </a:rPr>
              <a:t>rapidly than </a:t>
            </a:r>
            <a:r>
              <a:rPr lang="en-US" altLang="zh-CN" sz="2400" dirty="0">
                <a:solidFill>
                  <a:srgbClr val="0000FF"/>
                </a:solidFill>
                <a:latin typeface="Georgia" panose="02040502050405020303" pitchFamily="18" charset="0"/>
              </a:rPr>
              <a:t>hardware</a:t>
            </a:r>
            <a:r>
              <a:rPr lang="en-US" altLang="zh-CN" sz="2400" dirty="0">
                <a:solidFill>
                  <a:srgbClr val="000000"/>
                </a:solidFill>
                <a:latin typeface="Georgia" panose="02040502050405020303" pitchFamily="18" charset="0"/>
              </a:rPr>
              <a:t> is </a:t>
            </a:r>
            <a:r>
              <a:rPr lang="en-US" altLang="zh-CN" sz="2400" dirty="0">
                <a:solidFill>
                  <a:srgbClr val="0000FF"/>
                </a:solidFill>
                <a:latin typeface="Georgia" panose="02040502050405020303" pitchFamily="18" charset="0"/>
              </a:rPr>
              <a:t>becoming faster</a:t>
            </a:r>
            <a:r>
              <a:rPr lang="en-US" altLang="zh-CN" sz="2400" dirty="0">
                <a:solidFill>
                  <a:srgbClr val="000000"/>
                </a:solidFill>
                <a:latin typeface="Georgia" panose="02040502050405020303" pitchFamily="18" charset="0"/>
              </a:rPr>
              <a:t>.”</a:t>
            </a:r>
            <a:endParaRPr lang="en-US" altLang="zh-CN" sz="2400" dirty="0">
              <a:solidFill>
                <a:srgbClr val="000000"/>
              </a:solidFill>
              <a:latin typeface="Georgia" panose="02040502050405020303" pitchFamily="18" charset="0"/>
            </a:endParaRPr>
          </a:p>
          <a:p>
            <a:pPr marL="0" lvl="0" indent="0">
              <a:spcBef>
                <a:spcPct val="0"/>
              </a:spcBef>
              <a:buClrTx/>
              <a:buSzTx/>
              <a:buFontTx/>
              <a:buNone/>
            </a:pPr>
            <a:r>
              <a:rPr lang="en-US" altLang="zh-CN" sz="2400" dirty="0">
                <a:solidFill>
                  <a:srgbClr val="000000"/>
                </a:solidFill>
                <a:latin typeface="Georgia" panose="02040502050405020303" pitchFamily="18" charset="0"/>
              </a:rPr>
              <a:t>------ Niklaus Wirth Law</a:t>
            </a:r>
            <a:endParaRPr lang="zh-CN" altLang="en-US" sz="2400" dirty="0"/>
          </a:p>
        </p:txBody>
      </p:sp>
      <p:sp>
        <p:nvSpPr>
          <p:cNvPr id="9223" name="文本框 10"/>
          <p:cNvSpPr txBox="1"/>
          <p:nvPr/>
        </p:nvSpPr>
        <p:spPr>
          <a:xfrm>
            <a:off x="1042988" y="3443288"/>
            <a:ext cx="7200900" cy="1570037"/>
          </a:xfrm>
          <a:prstGeom prst="rect">
            <a:avLst/>
          </a:prstGeom>
          <a:noFill/>
          <a:ln w="9525" cap="flat" cmpd="sng">
            <a:solidFill>
              <a:srgbClr val="FF0000"/>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spcBef>
                <a:spcPct val="0"/>
              </a:spcBef>
              <a:buClrTx/>
              <a:buSzTx/>
              <a:buFontTx/>
              <a:buNone/>
            </a:pPr>
            <a:r>
              <a:rPr lang="en-US" altLang="zh-CN" sz="2400" dirty="0">
                <a:solidFill>
                  <a:srgbClr val="000000"/>
                </a:solidFill>
                <a:latin typeface="Georgia" panose="02040502050405020303" pitchFamily="18" charset="0"/>
              </a:rPr>
              <a:t>Increasingly, people seem to misinterpret </a:t>
            </a:r>
            <a:r>
              <a:rPr lang="en-US" altLang="zh-CN" sz="2400" dirty="0">
                <a:solidFill>
                  <a:srgbClr val="0000FF"/>
                </a:solidFill>
                <a:latin typeface="Georgia" panose="02040502050405020303" pitchFamily="18" charset="0"/>
              </a:rPr>
              <a:t>complexity</a:t>
            </a:r>
            <a:r>
              <a:rPr lang="en-US" altLang="zh-CN" sz="2400" dirty="0">
                <a:solidFill>
                  <a:srgbClr val="000000"/>
                </a:solidFill>
                <a:latin typeface="Georgia" panose="02040502050405020303" pitchFamily="18" charset="0"/>
              </a:rPr>
              <a:t> as </a:t>
            </a:r>
            <a:r>
              <a:rPr lang="en-US" altLang="zh-CN" sz="2400" dirty="0">
                <a:solidFill>
                  <a:srgbClr val="0000FF"/>
                </a:solidFill>
                <a:latin typeface="Georgia" panose="02040502050405020303" pitchFamily="18" charset="0"/>
              </a:rPr>
              <a:t>sophistication</a:t>
            </a:r>
            <a:r>
              <a:rPr lang="en-US" altLang="zh-CN" sz="2400" dirty="0">
                <a:solidFill>
                  <a:srgbClr val="000000"/>
                </a:solidFill>
                <a:latin typeface="Georgia" panose="02040502050405020303" pitchFamily="18" charset="0"/>
              </a:rPr>
              <a:t>, which is baffling—the incomprehensible should cause </a:t>
            </a:r>
            <a:r>
              <a:rPr lang="en-US" altLang="zh-CN" sz="2400" dirty="0">
                <a:solidFill>
                  <a:srgbClr val="0000FF"/>
                </a:solidFill>
                <a:latin typeface="Georgia" panose="02040502050405020303" pitchFamily="18" charset="0"/>
              </a:rPr>
              <a:t>suspicion</a:t>
            </a:r>
            <a:r>
              <a:rPr lang="en-US" altLang="zh-CN" sz="2400" dirty="0">
                <a:solidFill>
                  <a:srgbClr val="000000"/>
                </a:solidFill>
                <a:latin typeface="Georgia" panose="02040502050405020303" pitchFamily="18" charset="0"/>
              </a:rPr>
              <a:t> rather than </a:t>
            </a:r>
            <a:r>
              <a:rPr lang="en-US" altLang="zh-CN" sz="2400" dirty="0">
                <a:solidFill>
                  <a:srgbClr val="0000FF"/>
                </a:solidFill>
                <a:latin typeface="Georgia" panose="02040502050405020303" pitchFamily="18" charset="0"/>
              </a:rPr>
              <a:t>admiration</a:t>
            </a:r>
            <a:r>
              <a:rPr lang="en-US" altLang="zh-CN" sz="2400" dirty="0">
                <a:solidFill>
                  <a:srgbClr val="000000"/>
                </a:solidFill>
                <a:latin typeface="Georgia" panose="02040502050405020303" pitchFamily="18" charset="0"/>
              </a:rPr>
              <a:t>.</a:t>
            </a:r>
            <a:endParaRPr lang="en-US" altLang="zh-CN" sz="2400" dirty="0">
              <a:solidFill>
                <a:srgbClr val="000000"/>
              </a:solidFill>
              <a:latin typeface="Georgia" panose="02040502050405020303" pitchFamily="18" charset="0"/>
            </a:endParaRPr>
          </a:p>
        </p:txBody>
      </p:sp>
      <p:sp>
        <p:nvSpPr>
          <p:cNvPr id="9224" name="文本框 12"/>
          <p:cNvSpPr txBox="1"/>
          <p:nvPr/>
        </p:nvSpPr>
        <p:spPr>
          <a:xfrm>
            <a:off x="1042988" y="5199063"/>
            <a:ext cx="7200900" cy="461962"/>
          </a:xfrm>
          <a:prstGeom prst="rect">
            <a:avLst/>
          </a:prstGeom>
          <a:noFill/>
          <a:ln w="9525" cap="flat" cmpd="sng">
            <a:solidFill>
              <a:srgbClr val="FF0000"/>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spcBef>
                <a:spcPct val="0"/>
              </a:spcBef>
              <a:buClrTx/>
              <a:buSzTx/>
              <a:buFontTx/>
              <a:buNone/>
            </a:pPr>
            <a:r>
              <a:rPr lang="en-US" altLang="zh-CN" sz="2400" dirty="0">
                <a:solidFill>
                  <a:srgbClr val="000000"/>
                </a:solidFill>
                <a:latin typeface="Georgia" panose="02040502050405020303" pitchFamily="18" charset="0"/>
              </a:rPr>
              <a:t>Systems should be </a:t>
            </a:r>
            <a:r>
              <a:rPr lang="en-US" altLang="zh-CN" sz="2400" dirty="0">
                <a:solidFill>
                  <a:srgbClr val="FF0000"/>
                </a:solidFill>
                <a:latin typeface="Georgia" panose="02040502050405020303" pitchFamily="18" charset="0"/>
              </a:rPr>
              <a:t>simple</a:t>
            </a:r>
            <a:r>
              <a:rPr lang="en-US" altLang="zh-CN" sz="2400" dirty="0">
                <a:solidFill>
                  <a:srgbClr val="000000"/>
                </a:solidFill>
                <a:latin typeface="Georgia" panose="02040502050405020303" pitchFamily="18" charset="0"/>
              </a:rPr>
              <a:t>, </a:t>
            </a:r>
            <a:r>
              <a:rPr lang="en-US" altLang="zh-CN" sz="2400" dirty="0">
                <a:solidFill>
                  <a:srgbClr val="FF0000"/>
                </a:solidFill>
                <a:latin typeface="Georgia" panose="02040502050405020303" pitchFamily="18" charset="0"/>
              </a:rPr>
              <a:t>efficient</a:t>
            </a:r>
            <a:r>
              <a:rPr lang="en-US" altLang="zh-CN" sz="2400" dirty="0">
                <a:solidFill>
                  <a:srgbClr val="000000"/>
                </a:solidFill>
                <a:latin typeface="Georgia" panose="02040502050405020303" pitchFamily="18" charset="0"/>
              </a:rPr>
              <a:t>, and “</a:t>
            </a:r>
            <a:r>
              <a:rPr lang="en-US" altLang="zh-CN" sz="2400" dirty="0">
                <a:solidFill>
                  <a:srgbClr val="FF0000"/>
                </a:solidFill>
                <a:latin typeface="Georgia" panose="02040502050405020303" pitchFamily="18" charset="0"/>
              </a:rPr>
              <a:t>elegant</a:t>
            </a:r>
            <a:r>
              <a:rPr lang="en-US" altLang="zh-CN" sz="2400" dirty="0">
                <a:solidFill>
                  <a:srgbClr val="000000"/>
                </a:solidFill>
                <a:latin typeface="Georgia" panose="02040502050405020303" pitchFamily="18" charset="0"/>
              </a:rPr>
              <a:t>.” </a:t>
            </a:r>
            <a:endParaRPr lang="zh-CN" altLang="en-US" sz="2400" dirty="0">
              <a:solidFill>
                <a:srgbClr val="000000"/>
              </a:solidFill>
              <a:latin typeface="Georgia" panose="02040502050405020303" pitchFamily="18" charset="0"/>
            </a:endParaRPr>
          </a:p>
        </p:txBody>
      </p:sp>
      <p:sp>
        <p:nvSpPr>
          <p:cNvPr id="9225" name="文本框 14"/>
          <p:cNvSpPr txBox="1"/>
          <p:nvPr/>
        </p:nvSpPr>
        <p:spPr>
          <a:xfrm>
            <a:off x="1042988" y="5848350"/>
            <a:ext cx="7200900" cy="460375"/>
          </a:xfrm>
          <a:prstGeom prst="rect">
            <a:avLst/>
          </a:prstGeom>
          <a:noFill/>
          <a:ln w="9525" cap="flat" cmpd="sng">
            <a:solidFill>
              <a:srgbClr val="FF0000"/>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spcBef>
                <a:spcPct val="0"/>
              </a:spcBef>
              <a:buClrTx/>
              <a:buSzTx/>
              <a:buFontTx/>
              <a:buNone/>
            </a:pPr>
            <a:r>
              <a:rPr lang="en-US" altLang="zh-CN" sz="2400" dirty="0">
                <a:solidFill>
                  <a:srgbClr val="000000"/>
                </a:solidFill>
                <a:latin typeface="Georgia" panose="02040502050405020303" pitchFamily="18" charset="0"/>
              </a:rPr>
              <a:t> Algorithms + Data Structures = Programs </a:t>
            </a:r>
            <a:endParaRPr lang="zh-CN" altLang="en-US" sz="2400" dirty="0">
              <a:solidFill>
                <a:srgbClr val="000000"/>
              </a:solidFill>
              <a:latin typeface="Georgia" panose="02040502050405020303"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p:nvPr>
        </p:nvSpPr>
        <p:spPr>
          <a:ln/>
        </p:spPr>
        <p:txBody>
          <a:bodyPr vert="horz" wrap="square" lIns="91440" tIns="45720" rIns="91440" bIns="45720" anchor="b" anchorCtr="0"/>
          <a:p>
            <a:r>
              <a:rPr lang="en-US" altLang="zh-CN" sz="3600" b="1" dirty="0">
                <a:latin typeface="Comic Sans MS" panose="030F0702030302020204" pitchFamily="66" charset="0"/>
              </a:rPr>
              <a:t>Top 10 Fascinating Facts about Niklaus Wirth</a:t>
            </a:r>
            <a:endParaRPr lang="zh-CN" altLang="en-US" sz="3600" b="1" dirty="0">
              <a:latin typeface="Comic Sans MS" panose="030F0702030302020204" pitchFamily="66" charset="0"/>
            </a:endParaRPr>
          </a:p>
        </p:txBody>
      </p:sp>
      <p:sp>
        <p:nvSpPr>
          <p:cNvPr id="10243" name="内容占位符 2"/>
          <p:cNvSpPr>
            <a:spLocks noGrp="1"/>
          </p:cNvSpPr>
          <p:nvPr>
            <p:ph idx="1"/>
          </p:nvPr>
        </p:nvSpPr>
        <p:spPr>
          <a:xfrm>
            <a:off x="250825" y="2122488"/>
            <a:ext cx="8793163" cy="4114800"/>
          </a:xfrm>
          <a:ln/>
        </p:spPr>
        <p:txBody>
          <a:bodyPr vert="horz" wrap="square" lIns="91440" tIns="45720" rIns="91440" bIns="45720" anchor="t" anchorCtr="0"/>
          <a:p>
            <a:r>
              <a:rPr lang="en-US" altLang="zh-CN" sz="2000" b="1" dirty="0">
                <a:solidFill>
                  <a:srgbClr val="212121"/>
                </a:solidFill>
                <a:latin typeface="Times New Roman" panose="02020603050405020304" pitchFamily="18" charset="0"/>
                <a:cs typeface="Times New Roman" panose="02020603050405020304" pitchFamily="18" charset="0"/>
              </a:rPr>
              <a:t>He graduated from various institutions until he got his Doctor of Philosophy</a:t>
            </a:r>
            <a:endParaRPr lang="en-US" altLang="zh-CN" sz="2000" b="1" dirty="0">
              <a:solidFill>
                <a:srgbClr val="212121"/>
              </a:solidFill>
              <a:latin typeface="Times New Roman" panose="02020603050405020304" pitchFamily="18" charset="0"/>
              <a:cs typeface="Times New Roman" panose="02020603050405020304" pitchFamily="18" charset="0"/>
            </a:endParaRPr>
          </a:p>
          <a:p>
            <a:r>
              <a:rPr lang="en-US" altLang="zh-CN" sz="2000" b="1" dirty="0">
                <a:solidFill>
                  <a:srgbClr val="212121"/>
                </a:solidFill>
                <a:latin typeface="Times New Roman" panose="02020603050405020304" pitchFamily="18" charset="0"/>
                <a:cs typeface="Times New Roman" panose="02020603050405020304" pitchFamily="18" charset="0"/>
              </a:rPr>
              <a:t>He taught at Stanford and Zurich University</a:t>
            </a:r>
            <a:endParaRPr lang="en-US" altLang="zh-CN" sz="2000" b="1" dirty="0">
              <a:solidFill>
                <a:srgbClr val="212121"/>
              </a:solidFill>
              <a:latin typeface="Times New Roman" panose="02020603050405020304" pitchFamily="18" charset="0"/>
              <a:cs typeface="Times New Roman" panose="02020603050405020304" pitchFamily="18" charset="0"/>
            </a:endParaRPr>
          </a:p>
          <a:p>
            <a:r>
              <a:rPr lang="en-US" altLang="zh-CN" sz="2000" b="1" dirty="0">
                <a:solidFill>
                  <a:srgbClr val="212121"/>
                </a:solidFill>
                <a:latin typeface="Times New Roman" panose="02020603050405020304" pitchFamily="18" charset="0"/>
                <a:cs typeface="Times New Roman" panose="02020603050405020304" pitchFamily="18" charset="0"/>
              </a:rPr>
              <a:t>Wirth was a member of International Federation of Information Processing (IFIP)</a:t>
            </a:r>
            <a:endParaRPr lang="en-US" altLang="zh-CN" sz="2000" b="1" dirty="0">
              <a:solidFill>
                <a:srgbClr val="212121"/>
              </a:solidFill>
              <a:latin typeface="Times New Roman" panose="02020603050405020304" pitchFamily="18" charset="0"/>
              <a:cs typeface="Times New Roman" panose="02020603050405020304" pitchFamily="18" charset="0"/>
            </a:endParaRPr>
          </a:p>
          <a:p>
            <a:r>
              <a:rPr lang="en-US" altLang="zh-CN" sz="2000" b="1" dirty="0">
                <a:solidFill>
                  <a:srgbClr val="212121"/>
                </a:solidFill>
                <a:latin typeface="Times New Roman" panose="02020603050405020304" pitchFamily="18" charset="0"/>
                <a:cs typeface="Times New Roman" panose="02020603050405020304" pitchFamily="18" charset="0"/>
              </a:rPr>
              <a:t>He became a Fellow of the Computer History Museum in 2004</a:t>
            </a:r>
            <a:endParaRPr lang="en-US" altLang="zh-CN" sz="2000" b="1" dirty="0">
              <a:solidFill>
                <a:srgbClr val="212121"/>
              </a:solidFill>
              <a:latin typeface="Times New Roman" panose="02020603050405020304" pitchFamily="18" charset="0"/>
              <a:cs typeface="Times New Roman" panose="02020603050405020304" pitchFamily="18" charset="0"/>
            </a:endParaRPr>
          </a:p>
          <a:p>
            <a:r>
              <a:rPr lang="en-US" altLang="zh-CN" sz="2000" b="1" dirty="0">
                <a:solidFill>
                  <a:srgbClr val="212121"/>
                </a:solidFill>
                <a:latin typeface="Times New Roman" panose="02020603050405020304" pitchFamily="18" charset="0"/>
                <a:cs typeface="Times New Roman" panose="02020603050405020304" pitchFamily="18" charset="0"/>
              </a:rPr>
              <a:t>Wirth was the chief designer of the programming languages Euler</a:t>
            </a:r>
            <a:endParaRPr lang="en-US" altLang="zh-CN" sz="2000" b="1" dirty="0">
              <a:solidFill>
                <a:srgbClr val="212121"/>
              </a:solidFill>
              <a:latin typeface="Times New Roman" panose="02020603050405020304" pitchFamily="18" charset="0"/>
              <a:cs typeface="Times New Roman" panose="02020603050405020304" pitchFamily="18" charset="0"/>
            </a:endParaRPr>
          </a:p>
          <a:p>
            <a:r>
              <a:rPr lang="en-US" altLang="zh-CN" sz="2000" b="1" dirty="0">
                <a:solidFill>
                  <a:srgbClr val="212121"/>
                </a:solidFill>
                <a:latin typeface="Times New Roman" panose="02020603050405020304" pitchFamily="18" charset="0"/>
                <a:cs typeface="Times New Roman" panose="02020603050405020304" pitchFamily="18" charset="0"/>
              </a:rPr>
              <a:t>He was a major designer of Lilith working station</a:t>
            </a:r>
            <a:endParaRPr lang="en-US" altLang="zh-CN" sz="2000" b="1" dirty="0">
              <a:solidFill>
                <a:srgbClr val="212121"/>
              </a:solidFill>
              <a:latin typeface="Times New Roman" panose="02020603050405020304" pitchFamily="18" charset="0"/>
              <a:cs typeface="Times New Roman" panose="02020603050405020304" pitchFamily="18" charset="0"/>
            </a:endParaRPr>
          </a:p>
          <a:p>
            <a:r>
              <a:rPr lang="en-US" altLang="zh-CN" sz="2000" b="1" dirty="0">
                <a:solidFill>
                  <a:srgbClr val="212121"/>
                </a:solidFill>
                <a:latin typeface="Times New Roman" panose="02020603050405020304" pitchFamily="18" charset="0"/>
                <a:cs typeface="Times New Roman" panose="02020603050405020304" pitchFamily="18" charset="0"/>
              </a:rPr>
              <a:t>Wirth received the Turing ward in 1984</a:t>
            </a:r>
            <a:endParaRPr lang="en-US" altLang="zh-CN" sz="2000" b="1" dirty="0">
              <a:solidFill>
                <a:srgbClr val="212121"/>
              </a:solidFill>
              <a:latin typeface="Times New Roman" panose="02020603050405020304" pitchFamily="18" charset="0"/>
              <a:cs typeface="Times New Roman" panose="02020603050405020304" pitchFamily="18" charset="0"/>
            </a:endParaRPr>
          </a:p>
          <a:p>
            <a:r>
              <a:rPr lang="en-US" altLang="zh-CN" sz="2000" b="1" dirty="0">
                <a:solidFill>
                  <a:srgbClr val="212121"/>
                </a:solidFill>
                <a:latin typeface="Times New Roman" panose="02020603050405020304" pitchFamily="18" charset="0"/>
                <a:cs typeface="Times New Roman" panose="02020603050405020304" pitchFamily="18" charset="0"/>
              </a:rPr>
              <a:t>He is the founding father of Wirth’s law</a:t>
            </a:r>
            <a:endParaRPr lang="en-US" altLang="zh-CN" sz="2000" b="1" dirty="0">
              <a:solidFill>
                <a:srgbClr val="212121"/>
              </a:solidFill>
              <a:latin typeface="Times New Roman" panose="02020603050405020304" pitchFamily="18" charset="0"/>
              <a:cs typeface="Times New Roman" panose="02020603050405020304" pitchFamily="18" charset="0"/>
            </a:endParaRPr>
          </a:p>
          <a:p>
            <a:r>
              <a:rPr lang="en-US" altLang="zh-CN" sz="2000" b="1" dirty="0">
                <a:solidFill>
                  <a:srgbClr val="212121"/>
                </a:solidFill>
                <a:latin typeface="Times New Roman" panose="02020603050405020304" pitchFamily="18" charset="0"/>
                <a:cs typeface="Times New Roman" panose="02020603050405020304" pitchFamily="18" charset="0"/>
              </a:rPr>
              <a:t>Wirth is the writer of </a:t>
            </a:r>
            <a:r>
              <a:rPr lang="en-US" altLang="zh-CN" sz="2000" b="1" i="1" dirty="0">
                <a:solidFill>
                  <a:srgbClr val="212121"/>
                </a:solidFill>
                <a:latin typeface="Times New Roman" panose="02020603050405020304" pitchFamily="18" charset="0"/>
                <a:cs typeface="Times New Roman" panose="02020603050405020304" pitchFamily="18" charset="0"/>
              </a:rPr>
              <a:t>Algorithms + Data Structures = Programs</a:t>
            </a:r>
            <a:endParaRPr lang="en-US" altLang="zh-CN" sz="2000" b="1" i="1" dirty="0">
              <a:solidFill>
                <a:srgbClr val="212121"/>
              </a:solidFill>
              <a:latin typeface="Times New Roman" panose="02020603050405020304" pitchFamily="18" charset="0"/>
              <a:cs typeface="Times New Roman" panose="02020603050405020304" pitchFamily="18" charset="0"/>
            </a:endParaRPr>
          </a:p>
          <a:p>
            <a:r>
              <a:rPr lang="en-US" altLang="zh-CN" sz="2000" b="1" dirty="0">
                <a:solidFill>
                  <a:srgbClr val="212121"/>
                </a:solidFill>
                <a:latin typeface="Times New Roman" panose="02020603050405020304" pitchFamily="18" charset="0"/>
                <a:cs typeface="Times New Roman" panose="02020603050405020304" pitchFamily="18" charset="0"/>
              </a:rPr>
              <a:t>Wirth also published a textbook called </a:t>
            </a:r>
            <a:r>
              <a:rPr lang="en-US" altLang="zh-CN" sz="2000" b="1" i="1" dirty="0">
                <a:solidFill>
                  <a:srgbClr val="212121"/>
                </a:solidFill>
                <a:latin typeface="Times New Roman" panose="02020603050405020304" pitchFamily="18" charset="0"/>
                <a:cs typeface="Times New Roman" panose="02020603050405020304" pitchFamily="18" charset="0"/>
              </a:rPr>
              <a:t>Systematic Programming: An Introduction</a:t>
            </a:r>
            <a:endParaRPr lang="en-US" altLang="zh-CN" sz="2000" b="1" i="1" dirty="0">
              <a:solidFill>
                <a:srgbClr val="212121"/>
              </a:solidFill>
              <a:latin typeface="Times New Roman" panose="02020603050405020304" pitchFamily="18" charset="0"/>
              <a:cs typeface="Times New Roman" panose="02020603050405020304" pitchFamily="18" charset="0"/>
            </a:endParaRPr>
          </a:p>
          <a:p>
            <a:endParaRPr lang="en-US" altLang="zh-CN" sz="800" b="1" dirty="0">
              <a:solidFill>
                <a:srgbClr val="212121"/>
              </a:solidFill>
              <a:latin typeface="Merriweather" pitchFamily="2" charset="0"/>
            </a:endParaRPr>
          </a:p>
          <a:p>
            <a:endParaRPr lang="en-US" altLang="zh-CN" sz="900" b="1" dirty="0">
              <a:solidFill>
                <a:srgbClr val="212121"/>
              </a:solidFill>
              <a:latin typeface="Merriweather" pitchFamily="2" charset="0"/>
            </a:endParaRPr>
          </a:p>
          <a:p>
            <a:endParaRPr lang="en-US" altLang="zh-CN" sz="2000" b="1" dirty="0">
              <a:solidFill>
                <a:srgbClr val="212121"/>
              </a:solidFill>
              <a:latin typeface="Merriweather" pitchFamily="2" charset="0"/>
            </a:endParaRPr>
          </a:p>
          <a:p>
            <a:endParaRPr lang="zh-CN" altLang="en-US" dirty="0"/>
          </a:p>
        </p:txBody>
      </p:sp>
      <p:sp>
        <p:nvSpPr>
          <p:cNvPr id="10244" name="日期占位符 3"/>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0245"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0246"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266" name="Picture 1028" descr="Andrew Yao"/>
          <p:cNvPicPr>
            <a:picLocks noChangeAspect="1"/>
          </p:cNvPicPr>
          <p:nvPr/>
        </p:nvPicPr>
        <p:blipFill>
          <a:blip r:embed="rId1"/>
          <a:stretch>
            <a:fillRect/>
          </a:stretch>
        </p:blipFill>
        <p:spPr>
          <a:xfrm>
            <a:off x="1214438" y="2214563"/>
            <a:ext cx="2143125" cy="2979737"/>
          </a:xfrm>
          <a:prstGeom prst="rect">
            <a:avLst/>
          </a:prstGeom>
          <a:noFill/>
          <a:ln w="9525">
            <a:noFill/>
          </a:ln>
        </p:spPr>
      </p:pic>
      <p:sp>
        <p:nvSpPr>
          <p:cNvPr id="480261" name="Text Box 1029"/>
          <p:cNvSpPr txBox="1"/>
          <p:nvPr/>
        </p:nvSpPr>
        <p:spPr>
          <a:xfrm>
            <a:off x="2446338" y="5562600"/>
            <a:ext cx="4640262"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zh-CN" altLang="en-US" sz="2400" dirty="0">
                <a:latin typeface="Comic Sans MS" panose="030F0702030302020204" pitchFamily="66" charset="0"/>
              </a:rPr>
              <a:t>姚期智（</a:t>
            </a:r>
            <a:r>
              <a:rPr lang="en-US" altLang="zh-CN" sz="2400" dirty="0">
                <a:latin typeface="Comic Sans MS" panose="030F0702030302020204" pitchFamily="66" charset="0"/>
              </a:rPr>
              <a:t>Andrew Chi Chih Yao</a:t>
            </a:r>
            <a:r>
              <a:rPr lang="zh-CN" altLang="en-US" sz="2400" dirty="0">
                <a:latin typeface="Comic Sans MS" panose="030F0702030302020204" pitchFamily="66" charset="0"/>
              </a:rPr>
              <a:t>）</a:t>
            </a:r>
            <a:endParaRPr lang="zh-CN" altLang="en-US" sz="2400" dirty="0">
              <a:latin typeface="Comic Sans MS" panose="030F0702030302020204" pitchFamily="66" charset="0"/>
            </a:endParaRPr>
          </a:p>
        </p:txBody>
      </p:sp>
      <p:pic>
        <p:nvPicPr>
          <p:cNvPr id="11268" name="图片 5" descr="220px-Andrew_Yao.jpg"/>
          <p:cNvPicPr>
            <a:picLocks noChangeAspect="1"/>
          </p:cNvPicPr>
          <p:nvPr/>
        </p:nvPicPr>
        <p:blipFill>
          <a:blip r:embed="rId2"/>
          <a:stretch>
            <a:fillRect/>
          </a:stretch>
        </p:blipFill>
        <p:spPr>
          <a:xfrm>
            <a:off x="3929063" y="2214563"/>
            <a:ext cx="3929062" cy="2946400"/>
          </a:xfrm>
          <a:prstGeom prst="rect">
            <a:avLst/>
          </a:prstGeom>
          <a:noFill/>
          <a:ln w="9525">
            <a:noFill/>
          </a:ln>
        </p:spPr>
      </p:pic>
      <p:sp>
        <p:nvSpPr>
          <p:cNvPr id="11269"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1270"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1271"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80261"/>
                                        </p:tgtEl>
                                        <p:attrNameLst>
                                          <p:attrName>style.visibility</p:attrName>
                                        </p:attrNameLst>
                                      </p:cBhvr>
                                      <p:to>
                                        <p:strVal val="visible"/>
                                      </p:to>
                                    </p:set>
                                    <p:anim calcmode="lin" valueType="num">
                                      <p:cBhvr additive="base">
                                        <p:cTn id="7" dur="500" fill="hold"/>
                                        <p:tgtEl>
                                          <p:spTgt spid="480261"/>
                                        </p:tgtEl>
                                        <p:attrNameLst>
                                          <p:attrName>ppt_x</p:attrName>
                                        </p:attrNameLst>
                                      </p:cBhvr>
                                      <p:tavLst>
                                        <p:tav tm="0">
                                          <p:val>
                                            <p:strVal val="0-#ppt_w/2"/>
                                          </p:val>
                                        </p:tav>
                                        <p:tav tm="100000">
                                          <p:val>
                                            <p:strVal val="#ppt_x"/>
                                          </p:val>
                                        </p:tav>
                                      </p:tavLst>
                                    </p:anim>
                                    <p:anim calcmode="lin" valueType="num">
                                      <p:cBhvr additive="base">
                                        <p:cTn id="8" dur="500" fill="hold"/>
                                        <p:tgtEl>
                                          <p:spTgt spid="4802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026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Rectangle 1026"/>
          <p:cNvSpPr>
            <a:spLocks noGrp="1"/>
          </p:cNvSpPr>
          <p:nvPr>
            <p:ph type="title"/>
          </p:nvPr>
        </p:nvSpPr>
        <p:spPr>
          <a:xfrm>
            <a:off x="1192213" y="641350"/>
            <a:ext cx="7793037" cy="1143000"/>
          </a:xfrm>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姚期智</a:t>
            </a:r>
            <a:r>
              <a:rPr lang="zh-CN" altLang="en-US" b="1" dirty="0">
                <a:latin typeface="Times New Roman" panose="02020603050405020304" pitchFamily="18" charset="0"/>
                <a:ea typeface="华文中宋" panose="02010600040101010101" pitchFamily="2" charset="-122"/>
              </a:rPr>
              <a:t>（</a:t>
            </a:r>
            <a:r>
              <a:rPr lang="en-US" altLang="zh-CN" b="1" dirty="0">
                <a:latin typeface="Times New Roman" panose="02020603050405020304" pitchFamily="18" charset="0"/>
                <a:ea typeface="华文中宋" panose="02010600040101010101" pitchFamily="2" charset="-122"/>
              </a:rPr>
              <a:t>Andrew C. Yao</a:t>
            </a:r>
            <a:r>
              <a:rPr lang="zh-CN" altLang="en-US" b="1" dirty="0">
                <a:latin typeface="Times New Roman" panose="02020603050405020304" pitchFamily="18" charset="0"/>
                <a:ea typeface="华文中宋" panose="02010600040101010101" pitchFamily="2" charset="-122"/>
              </a:rPr>
              <a:t>）</a:t>
            </a:r>
            <a:endParaRPr lang="zh-CN" altLang="en-US" b="1" dirty="0">
              <a:latin typeface="Times New Roman" panose="02020603050405020304" pitchFamily="18" charset="0"/>
              <a:ea typeface="华文中宋" panose="02010600040101010101" pitchFamily="2" charset="-122"/>
            </a:endParaRPr>
          </a:p>
        </p:txBody>
      </p:sp>
      <p:sp>
        <p:nvSpPr>
          <p:cNvPr id="12291" name="Rectangle 1027"/>
          <p:cNvSpPr>
            <a:spLocks noGrp="1"/>
          </p:cNvSpPr>
          <p:nvPr>
            <p:ph idx="1"/>
          </p:nvPr>
        </p:nvSpPr>
        <p:spPr>
          <a:xfrm>
            <a:off x="228600" y="2122488"/>
            <a:ext cx="8726488" cy="4114800"/>
          </a:xfrm>
          <a:ln/>
        </p:spPr>
        <p:txBody>
          <a:bodyPr vert="horz" wrap="square" lIns="91440" tIns="45720" rIns="91440" bIns="45720" anchor="t" anchorCtr="0"/>
          <a:p>
            <a:pPr eaLnBrk="1" hangingPunct="1">
              <a:lnSpc>
                <a:spcPct val="90000"/>
              </a:lnSpc>
            </a:pPr>
            <a:r>
              <a:rPr lang="en-US" altLang="zh-CN" sz="2200" dirty="0">
                <a:latin typeface="Comic Sans MS" panose="030F0702030302020204" pitchFamily="66" charset="0"/>
              </a:rPr>
              <a:t>1967</a:t>
            </a:r>
            <a:r>
              <a:rPr lang="zh-CN" altLang="en-US" sz="2200" dirty="0">
                <a:latin typeface="Comic Sans MS" panose="030F0702030302020204" pitchFamily="66" charset="0"/>
              </a:rPr>
              <a:t>年获得台湾大学物理学士学位</a:t>
            </a:r>
            <a:endParaRPr lang="zh-CN" altLang="en-US" sz="2200" dirty="0">
              <a:latin typeface="Comic Sans MS" panose="030F0702030302020204" pitchFamily="66" charset="0"/>
            </a:endParaRPr>
          </a:p>
          <a:p>
            <a:pPr eaLnBrk="1" hangingPunct="1">
              <a:lnSpc>
                <a:spcPct val="90000"/>
              </a:lnSpc>
            </a:pPr>
            <a:r>
              <a:rPr lang="en-US" altLang="zh-CN" sz="2200" dirty="0">
                <a:latin typeface="Comic Sans MS" panose="030F0702030302020204" pitchFamily="66" charset="0"/>
              </a:rPr>
              <a:t>1972</a:t>
            </a:r>
            <a:r>
              <a:rPr lang="zh-CN" altLang="en-US" sz="2200" dirty="0">
                <a:latin typeface="Comic Sans MS" panose="030F0702030302020204" pitchFamily="66" charset="0"/>
              </a:rPr>
              <a:t>年获得美国哈佛大学物理博士学位</a:t>
            </a:r>
            <a:endParaRPr lang="zh-CN" altLang="en-US" sz="2200" dirty="0">
              <a:latin typeface="Comic Sans MS" panose="030F0702030302020204" pitchFamily="66" charset="0"/>
            </a:endParaRPr>
          </a:p>
          <a:p>
            <a:pPr eaLnBrk="1" hangingPunct="1">
              <a:lnSpc>
                <a:spcPct val="90000"/>
              </a:lnSpc>
            </a:pPr>
            <a:r>
              <a:rPr lang="en-US" altLang="zh-CN" sz="2200" dirty="0">
                <a:latin typeface="Comic Sans MS" panose="030F0702030302020204" pitchFamily="66" charset="0"/>
              </a:rPr>
              <a:t>1975</a:t>
            </a:r>
            <a:r>
              <a:rPr lang="zh-CN" altLang="en-US" sz="2200" dirty="0">
                <a:latin typeface="Comic Sans MS" panose="030F0702030302020204" pitchFamily="66" charset="0"/>
              </a:rPr>
              <a:t>年获得美国伊利诺依大学</a:t>
            </a:r>
            <a:r>
              <a:rPr lang="en-US" altLang="zh-CN" sz="2200" dirty="0">
                <a:latin typeface="Comic Sans MS" panose="030F0702030302020204" pitchFamily="66" charset="0"/>
              </a:rPr>
              <a:t>(UIUC)</a:t>
            </a:r>
            <a:r>
              <a:rPr lang="zh-CN" altLang="en-US" sz="2200" dirty="0">
                <a:latin typeface="Comic Sans MS" panose="030F0702030302020204" pitchFamily="66" charset="0"/>
              </a:rPr>
              <a:t>计算机科学博士学位</a:t>
            </a:r>
            <a:endParaRPr lang="zh-CN" altLang="en-US" sz="2200" dirty="0">
              <a:latin typeface="Comic Sans MS" panose="030F0702030302020204" pitchFamily="66" charset="0"/>
            </a:endParaRPr>
          </a:p>
          <a:p>
            <a:pPr eaLnBrk="1" hangingPunct="1">
              <a:lnSpc>
                <a:spcPct val="90000"/>
              </a:lnSpc>
            </a:pPr>
            <a:r>
              <a:rPr lang="en-US" altLang="zh-CN" sz="2200" dirty="0">
                <a:latin typeface="Comic Sans MS" panose="030F0702030302020204" pitchFamily="66" charset="0"/>
              </a:rPr>
              <a:t>1975</a:t>
            </a:r>
            <a:r>
              <a:rPr lang="zh-CN" altLang="en-US" sz="2200" dirty="0">
                <a:latin typeface="Comic Sans MS" panose="030F0702030302020204" pitchFamily="66" charset="0"/>
              </a:rPr>
              <a:t>年至</a:t>
            </a:r>
            <a:r>
              <a:rPr lang="en-US" altLang="zh-CN" sz="2200" dirty="0">
                <a:latin typeface="Comic Sans MS" panose="030F0702030302020204" pitchFamily="66" charset="0"/>
              </a:rPr>
              <a:t>1986</a:t>
            </a:r>
            <a:r>
              <a:rPr lang="zh-CN" altLang="en-US" sz="2200" dirty="0">
                <a:latin typeface="Comic Sans MS" panose="030F0702030302020204" pitchFamily="66" charset="0"/>
              </a:rPr>
              <a:t>年曾先后在美国麻省理工学院数学系、斯坦福大学计算机系、加利福尼亚大学伯克利分校计算机系任助教授、教授</a:t>
            </a:r>
            <a:endParaRPr lang="zh-CN" altLang="en-US" sz="2200" dirty="0">
              <a:latin typeface="Comic Sans MS" panose="030F0702030302020204" pitchFamily="66" charset="0"/>
            </a:endParaRPr>
          </a:p>
          <a:p>
            <a:pPr eaLnBrk="1" hangingPunct="1">
              <a:lnSpc>
                <a:spcPct val="90000"/>
              </a:lnSpc>
            </a:pPr>
            <a:r>
              <a:rPr lang="en-US" altLang="zh-CN" sz="2200" dirty="0">
                <a:latin typeface="Comic Sans MS" panose="030F0702030302020204" pitchFamily="66" charset="0"/>
              </a:rPr>
              <a:t>1986</a:t>
            </a:r>
            <a:r>
              <a:rPr lang="zh-CN" altLang="en-US" sz="2200" dirty="0">
                <a:latin typeface="Comic Sans MS" panose="030F0702030302020204" pitchFamily="66" charset="0"/>
              </a:rPr>
              <a:t>年至</a:t>
            </a:r>
            <a:r>
              <a:rPr lang="en-US" altLang="zh-CN" sz="2200" dirty="0">
                <a:latin typeface="Comic Sans MS" panose="030F0702030302020204" pitchFamily="66" charset="0"/>
              </a:rPr>
              <a:t>2004</a:t>
            </a:r>
            <a:r>
              <a:rPr lang="zh-CN" altLang="en-US" sz="2200" dirty="0">
                <a:latin typeface="Comic Sans MS" panose="030F0702030302020204" pitchFamily="66" charset="0"/>
              </a:rPr>
              <a:t>年在普林斯顿大学计算机科学系担任</a:t>
            </a:r>
            <a:r>
              <a:rPr lang="en-US" altLang="zh-CN" sz="2200" dirty="0">
                <a:latin typeface="Comic Sans MS" panose="030F0702030302020204" pitchFamily="66" charset="0"/>
              </a:rPr>
              <a:t>Wiliam and Edna Macaleer</a:t>
            </a:r>
            <a:r>
              <a:rPr lang="zh-CN" altLang="en-US" sz="2200" dirty="0">
                <a:latin typeface="Comic Sans MS" panose="030F0702030302020204" pitchFamily="66" charset="0"/>
              </a:rPr>
              <a:t>工程与应用科学教授；</a:t>
            </a:r>
            <a:r>
              <a:rPr lang="en-US" altLang="zh-CN" sz="2200" dirty="0">
                <a:latin typeface="Comic Sans MS" panose="030F0702030302020204" pitchFamily="66" charset="0"/>
              </a:rPr>
              <a:t>2004</a:t>
            </a:r>
            <a:r>
              <a:rPr lang="zh-CN" altLang="en-US" sz="2200" dirty="0">
                <a:latin typeface="Comic Sans MS" panose="030F0702030302020204" pitchFamily="66" charset="0"/>
              </a:rPr>
              <a:t>起在清华大学任教；</a:t>
            </a:r>
            <a:r>
              <a:rPr lang="en-US" altLang="zh-CN" sz="2200" dirty="0">
                <a:latin typeface="Comic Sans MS" panose="030F0702030302020204" pitchFamily="66" charset="0"/>
              </a:rPr>
              <a:t>2009</a:t>
            </a:r>
            <a:r>
              <a:rPr lang="zh-CN" altLang="en-US" sz="2200" dirty="0">
                <a:latin typeface="Comic Sans MS" panose="030F0702030302020204" pitchFamily="66" charset="0"/>
              </a:rPr>
              <a:t>年提出“</a:t>
            </a:r>
            <a:r>
              <a:rPr lang="zh-CN" altLang="en-US" sz="2200" dirty="0">
                <a:solidFill>
                  <a:srgbClr val="FF0000"/>
                </a:solidFill>
                <a:latin typeface="Comic Sans MS" panose="030F0702030302020204" pitchFamily="66" charset="0"/>
              </a:rPr>
              <a:t>中国计算科学</a:t>
            </a:r>
            <a:r>
              <a:rPr lang="en-US" altLang="zh-CN" sz="2200" dirty="0">
                <a:solidFill>
                  <a:srgbClr val="FF0000"/>
                </a:solidFill>
                <a:latin typeface="Comic Sans MS" panose="030F0702030302020204" pitchFamily="66" charset="0"/>
              </a:rPr>
              <a:t>2020</a:t>
            </a:r>
            <a:r>
              <a:rPr lang="zh-CN" altLang="en-US" sz="2200" dirty="0">
                <a:solidFill>
                  <a:srgbClr val="FF0000"/>
                </a:solidFill>
                <a:latin typeface="Comic Sans MS" panose="030F0702030302020204" pitchFamily="66" charset="0"/>
              </a:rPr>
              <a:t>计划</a:t>
            </a:r>
            <a:r>
              <a:rPr lang="zh-CN" altLang="en-US" sz="2200" dirty="0">
                <a:latin typeface="Comic Sans MS" panose="030F0702030302020204" pitchFamily="66" charset="0"/>
              </a:rPr>
              <a:t>”</a:t>
            </a:r>
            <a:endParaRPr lang="zh-CN" altLang="en-US" sz="2200" dirty="0">
              <a:latin typeface="Comic Sans MS" panose="030F0702030302020204" pitchFamily="66" charset="0"/>
            </a:endParaRPr>
          </a:p>
          <a:p>
            <a:pPr eaLnBrk="1" hangingPunct="1">
              <a:lnSpc>
                <a:spcPct val="90000"/>
              </a:lnSpc>
            </a:pPr>
            <a:r>
              <a:rPr lang="en-US" altLang="zh-CN" sz="2200" dirty="0">
                <a:latin typeface="Comic Sans MS" panose="030F0702030302020204" pitchFamily="66" charset="0"/>
              </a:rPr>
              <a:t>1998</a:t>
            </a:r>
            <a:r>
              <a:rPr lang="zh-CN" altLang="en-US" sz="2200" dirty="0">
                <a:latin typeface="Comic Sans MS" panose="030F0702030302020204" pitchFamily="66" charset="0"/>
              </a:rPr>
              <a:t>年当选为美国科学院院士；</a:t>
            </a:r>
            <a:r>
              <a:rPr lang="en-US" altLang="zh-CN" sz="2200" dirty="0">
                <a:latin typeface="Comic Sans MS" panose="030F0702030302020204" pitchFamily="66" charset="0"/>
              </a:rPr>
              <a:t>2000</a:t>
            </a:r>
            <a:r>
              <a:rPr lang="zh-CN" altLang="en-US" sz="2200" dirty="0">
                <a:latin typeface="Comic Sans MS" panose="030F0702030302020204" pitchFamily="66" charset="0"/>
              </a:rPr>
              <a:t>年当选为美国科学与艺术学院院士，</a:t>
            </a:r>
            <a:r>
              <a:rPr lang="zh-CN" altLang="en-US" sz="2200" b="1" dirty="0">
                <a:solidFill>
                  <a:schemeClr val="hlink"/>
                </a:solidFill>
                <a:latin typeface="Comic Sans MS" panose="030F0702030302020204" pitchFamily="66" charset="0"/>
              </a:rPr>
              <a:t>获图灵奖</a:t>
            </a:r>
            <a:r>
              <a:rPr lang="zh-CN" altLang="en-US" sz="2200" dirty="0">
                <a:latin typeface="Comic Sans MS" panose="030F0702030302020204" pitchFamily="66" charset="0"/>
              </a:rPr>
              <a:t>；</a:t>
            </a:r>
            <a:r>
              <a:rPr lang="en-US" altLang="zh-CN" sz="2200" dirty="0">
                <a:latin typeface="Comic Sans MS" panose="030F0702030302020204" pitchFamily="66" charset="0"/>
              </a:rPr>
              <a:t>2004</a:t>
            </a:r>
            <a:r>
              <a:rPr lang="zh-CN" altLang="en-US" sz="2200" dirty="0">
                <a:latin typeface="Comic Sans MS" panose="030F0702030302020204" pitchFamily="66" charset="0"/>
              </a:rPr>
              <a:t>年当选为中国科学院外籍院士，</a:t>
            </a:r>
            <a:r>
              <a:rPr lang="en-US" altLang="zh-CN" sz="2200" dirty="0">
                <a:latin typeface="Comic Sans MS" panose="030F0702030302020204" pitchFamily="66" charset="0"/>
              </a:rPr>
              <a:t> 2016</a:t>
            </a:r>
            <a:r>
              <a:rPr lang="zh-CN" altLang="en-US" sz="2200" dirty="0">
                <a:latin typeface="Comic Sans MS" panose="030F0702030302020204" pitchFamily="66" charset="0"/>
              </a:rPr>
              <a:t>年转为中国科学院院士</a:t>
            </a:r>
            <a:endParaRPr lang="en-US" altLang="zh-CN" sz="2200" dirty="0">
              <a:latin typeface="Comic Sans MS" panose="030F0702030302020204" pitchFamily="66" charset="0"/>
            </a:endParaRPr>
          </a:p>
          <a:p>
            <a:pPr eaLnBrk="1" hangingPunct="1">
              <a:lnSpc>
                <a:spcPct val="90000"/>
              </a:lnSpc>
            </a:pPr>
            <a:r>
              <a:rPr lang="en-US" altLang="zh-CN" sz="2200" dirty="0">
                <a:latin typeface="Comic Sans MS" panose="030F0702030302020204" pitchFamily="66" charset="0"/>
              </a:rPr>
              <a:t>2017</a:t>
            </a:r>
            <a:r>
              <a:rPr lang="zh-CN" altLang="en-US" sz="2200" dirty="0">
                <a:latin typeface="Comic Sans MS" panose="030F0702030302020204" pitchFamily="66" charset="0"/>
              </a:rPr>
              <a:t>年加入中国籍</a:t>
            </a:r>
            <a:endParaRPr lang="zh-CN" altLang="en-US" sz="2200" dirty="0"/>
          </a:p>
        </p:txBody>
      </p:sp>
      <p:sp>
        <p:nvSpPr>
          <p:cNvPr id="12292"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2293"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2294"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Rectangle 1026"/>
          <p:cNvSpPr>
            <a:spLocks noGrp="1"/>
          </p:cNvSpPr>
          <p:nvPr>
            <p:ph type="title"/>
          </p:nvPr>
        </p:nvSpPr>
        <p:spPr>
          <a:xfrm>
            <a:off x="1192213" y="641350"/>
            <a:ext cx="7793037" cy="1143000"/>
          </a:xfrm>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程序设计语言的要素</a:t>
            </a:r>
            <a:endParaRPr lang="zh-CN" altLang="en-US" b="1" dirty="0">
              <a:latin typeface="Times New Roman" panose="02020603050405020304" pitchFamily="18" charset="0"/>
              <a:ea typeface="华文中宋" panose="02010600040101010101" pitchFamily="2" charset="-122"/>
            </a:endParaRPr>
          </a:p>
        </p:txBody>
      </p:sp>
      <p:sp>
        <p:nvSpPr>
          <p:cNvPr id="13315" name="Rectangle 1027"/>
          <p:cNvSpPr>
            <a:spLocks noGrp="1"/>
          </p:cNvSpPr>
          <p:nvPr>
            <p:ph idx="1"/>
          </p:nvPr>
        </p:nvSpPr>
        <p:spPr>
          <a:xfrm>
            <a:off x="571500" y="2209800"/>
            <a:ext cx="8458200" cy="4114800"/>
          </a:xfrm>
          <a:ln/>
        </p:spPr>
        <p:txBody>
          <a:bodyPr vert="horz" wrap="square" lIns="91440" tIns="45720" rIns="91440" bIns="45720" anchor="t" anchorCtr="0"/>
          <a:p>
            <a:pPr eaLnBrk="1" hangingPunct="1">
              <a:lnSpc>
                <a:spcPct val="90000"/>
              </a:lnSpc>
            </a:pPr>
            <a:r>
              <a:rPr lang="zh-CN" altLang="en-US" sz="2200" b="1" dirty="0">
                <a:solidFill>
                  <a:srgbClr val="FF0000"/>
                </a:solidFill>
                <a:latin typeface="Times New Roman" panose="02020603050405020304" pitchFamily="18" charset="0"/>
                <a:ea typeface="华文中宋" panose="02010600040101010101" pitchFamily="2" charset="-122"/>
              </a:rPr>
              <a:t>语法‌（</a:t>
            </a:r>
            <a:r>
              <a:rPr lang="en-US" altLang="zh-CN" sz="2200" b="1" dirty="0">
                <a:solidFill>
                  <a:srgbClr val="FF0000"/>
                </a:solidFill>
                <a:latin typeface="Times New Roman" panose="02020603050405020304" pitchFamily="18" charset="0"/>
                <a:ea typeface="华文中宋" panose="02010600040101010101" pitchFamily="2" charset="-122"/>
              </a:rPr>
              <a:t>Grammar</a:t>
            </a:r>
            <a:r>
              <a:rPr lang="zh-CN" altLang="en-US" sz="2200" b="1" dirty="0">
                <a:solidFill>
                  <a:srgbClr val="FF0000"/>
                </a:solidFill>
                <a:latin typeface="Times New Roman" panose="02020603050405020304" pitchFamily="18" charset="0"/>
                <a:ea typeface="华文中宋" panose="02010600040101010101" pitchFamily="2" charset="-122"/>
              </a:rPr>
              <a:t>）</a:t>
            </a:r>
            <a:endParaRPr lang="en-US" altLang="zh-CN" sz="2200" b="1" dirty="0">
              <a:solidFill>
                <a:srgbClr val="FF0000"/>
              </a:solidFill>
              <a:latin typeface="Times New Roman" panose="02020603050405020304" pitchFamily="18" charset="0"/>
              <a:ea typeface="华文中宋" panose="02010600040101010101" pitchFamily="2" charset="-122"/>
            </a:endParaRPr>
          </a:p>
          <a:p>
            <a:pPr lvl="1" eaLnBrk="1" hangingPunct="1">
              <a:lnSpc>
                <a:spcPct val="90000"/>
              </a:lnSpc>
            </a:pPr>
            <a:r>
              <a:rPr lang="zh-CN" altLang="en-US" sz="1800" dirty="0">
                <a:latin typeface="Times New Roman" panose="02020603050405020304" pitchFamily="18" charset="0"/>
                <a:ea typeface="华文中宋" panose="02010600040101010101" pitchFamily="2" charset="-122"/>
              </a:rPr>
              <a:t>定义符号组合规则（如运算符优先级、代码格式）</a:t>
            </a:r>
            <a:endParaRPr lang="en-US" altLang="zh-CN" sz="1800" dirty="0">
              <a:latin typeface="Times New Roman" panose="02020603050405020304" pitchFamily="18" charset="0"/>
              <a:ea typeface="华文中宋" panose="02010600040101010101" pitchFamily="2" charset="-122"/>
            </a:endParaRPr>
          </a:p>
          <a:p>
            <a:pPr lvl="1" eaLnBrk="1" hangingPunct="1">
              <a:lnSpc>
                <a:spcPct val="90000"/>
              </a:lnSpc>
            </a:pPr>
            <a:r>
              <a:rPr lang="zh-CN" altLang="en-US" sz="1800" dirty="0">
                <a:latin typeface="Times New Roman" panose="02020603050405020304" pitchFamily="18" charset="0"/>
                <a:ea typeface="华文中宋" panose="02010600040101010101" pitchFamily="2" charset="-122"/>
              </a:rPr>
              <a:t>语法表示程序的结构或形式，亦即表示构成语言的各个记号之间的组合规律，但不涉及这些记号的特定含义</a:t>
            </a:r>
            <a:endParaRPr lang="en-US" altLang="zh-CN" sz="1800" dirty="0">
              <a:latin typeface="Times New Roman" panose="02020603050405020304" pitchFamily="18" charset="0"/>
              <a:ea typeface="华文中宋" panose="02010600040101010101" pitchFamily="2" charset="-122"/>
            </a:endParaRPr>
          </a:p>
          <a:p>
            <a:pPr lvl="1" eaLnBrk="1" hangingPunct="1">
              <a:lnSpc>
                <a:spcPct val="90000"/>
              </a:lnSpc>
            </a:pPr>
            <a:endParaRPr lang="zh-CN" altLang="en-US" sz="1800" dirty="0">
              <a:latin typeface="Times New Roman" panose="02020603050405020304" pitchFamily="18" charset="0"/>
              <a:ea typeface="华文中宋" panose="02010600040101010101" pitchFamily="2" charset="-122"/>
            </a:endParaRPr>
          </a:p>
          <a:p>
            <a:pPr eaLnBrk="1" hangingPunct="1">
              <a:lnSpc>
                <a:spcPct val="90000"/>
              </a:lnSpc>
            </a:pPr>
            <a:r>
              <a:rPr lang="zh-CN" altLang="en-US" sz="2200" b="1" dirty="0">
                <a:latin typeface="Times New Roman" panose="02020603050405020304" pitchFamily="18" charset="0"/>
                <a:ea typeface="华文中宋" panose="02010600040101010101" pitchFamily="2" charset="-122"/>
              </a:rPr>
              <a:t>‌</a:t>
            </a:r>
            <a:r>
              <a:rPr lang="zh-CN" altLang="en-US" sz="2200" b="1" dirty="0">
                <a:solidFill>
                  <a:srgbClr val="FF0000"/>
                </a:solidFill>
                <a:latin typeface="Times New Roman" panose="02020603050405020304" pitchFamily="18" charset="0"/>
                <a:ea typeface="华文中宋" panose="02010600040101010101" pitchFamily="2" charset="-122"/>
              </a:rPr>
              <a:t>语义（</a:t>
            </a:r>
            <a:r>
              <a:rPr lang="en-US" altLang="zh-CN" sz="2200" b="1" dirty="0">
                <a:solidFill>
                  <a:srgbClr val="FF0000"/>
                </a:solidFill>
                <a:latin typeface="Times New Roman" panose="02020603050405020304" pitchFamily="18" charset="0"/>
                <a:ea typeface="华文中宋" panose="02010600040101010101" pitchFamily="2" charset="-122"/>
              </a:rPr>
              <a:t>Semantics</a:t>
            </a:r>
            <a:r>
              <a:rPr lang="zh-CN" altLang="en-US" sz="2200" b="1" dirty="0">
                <a:solidFill>
                  <a:srgbClr val="FF0000"/>
                </a:solidFill>
                <a:latin typeface="Times New Roman" panose="02020603050405020304" pitchFamily="18" charset="0"/>
                <a:ea typeface="华文中宋" panose="02010600040101010101" pitchFamily="2" charset="-122"/>
              </a:rPr>
              <a:t>）</a:t>
            </a:r>
            <a:endParaRPr lang="en-US" altLang="zh-CN" sz="2200" b="1" dirty="0">
              <a:solidFill>
                <a:srgbClr val="FF0000"/>
              </a:solidFill>
              <a:latin typeface="Times New Roman" panose="02020603050405020304" pitchFamily="18" charset="0"/>
              <a:ea typeface="华文中宋" panose="02010600040101010101" pitchFamily="2" charset="-122"/>
            </a:endParaRPr>
          </a:p>
          <a:p>
            <a:pPr lvl="1" eaLnBrk="1" hangingPunct="1">
              <a:lnSpc>
                <a:spcPct val="90000"/>
              </a:lnSpc>
            </a:pPr>
            <a:r>
              <a:rPr lang="zh-CN" altLang="en-US" sz="1800" dirty="0">
                <a:latin typeface="Times New Roman" panose="02020603050405020304" pitchFamily="18" charset="0"/>
                <a:ea typeface="华文中宋" panose="02010600040101010101" pitchFamily="2" charset="-122"/>
              </a:rPr>
              <a:t>描述符号的实际含义与执行逻辑（如循环结构的迭代终止条件）</a:t>
            </a:r>
            <a:endParaRPr lang="en-US" altLang="zh-CN" sz="1800" dirty="0">
              <a:latin typeface="Times New Roman" panose="02020603050405020304" pitchFamily="18" charset="0"/>
              <a:ea typeface="华文中宋" panose="02010600040101010101" pitchFamily="2" charset="-122"/>
            </a:endParaRPr>
          </a:p>
          <a:p>
            <a:pPr lvl="1" eaLnBrk="1" hangingPunct="1">
              <a:lnSpc>
                <a:spcPct val="90000"/>
              </a:lnSpc>
            </a:pPr>
            <a:r>
              <a:rPr lang="zh-CN" altLang="en-US" sz="1800" dirty="0">
                <a:latin typeface="Times New Roman" panose="02020603050405020304" pitchFamily="18" charset="0"/>
                <a:ea typeface="华文中宋" panose="02010600040101010101" pitchFamily="2" charset="-122"/>
              </a:rPr>
              <a:t>语义表示程序的含义，即表示按照各种方法所表示的各个记号的特定含义</a:t>
            </a:r>
            <a:endParaRPr lang="en-US" altLang="zh-CN" sz="1800" dirty="0">
              <a:latin typeface="Times New Roman" panose="02020603050405020304" pitchFamily="18" charset="0"/>
              <a:ea typeface="华文中宋" panose="02010600040101010101" pitchFamily="2" charset="-122"/>
            </a:endParaRPr>
          </a:p>
          <a:p>
            <a:pPr lvl="1" eaLnBrk="1" hangingPunct="1">
              <a:lnSpc>
                <a:spcPct val="90000"/>
              </a:lnSpc>
            </a:pPr>
            <a:endParaRPr lang="zh-CN" altLang="en-US" sz="1800" dirty="0">
              <a:latin typeface="Times New Roman" panose="02020603050405020304" pitchFamily="18" charset="0"/>
              <a:ea typeface="华文中宋" panose="02010600040101010101" pitchFamily="2" charset="-122"/>
            </a:endParaRPr>
          </a:p>
          <a:p>
            <a:pPr eaLnBrk="1" hangingPunct="1">
              <a:lnSpc>
                <a:spcPct val="90000"/>
              </a:lnSpc>
            </a:pPr>
            <a:r>
              <a:rPr lang="zh-CN" altLang="en-US" sz="2200" b="1" dirty="0">
                <a:latin typeface="Times New Roman" panose="02020603050405020304" pitchFamily="18" charset="0"/>
                <a:ea typeface="华文中宋" panose="02010600040101010101" pitchFamily="2" charset="-122"/>
              </a:rPr>
              <a:t>‌</a:t>
            </a:r>
            <a:r>
              <a:rPr lang="zh-CN" altLang="en-US" sz="2200" b="1" dirty="0">
                <a:solidFill>
                  <a:srgbClr val="FF0000"/>
                </a:solidFill>
                <a:latin typeface="Times New Roman" panose="02020603050405020304" pitchFamily="18" charset="0"/>
                <a:ea typeface="华文中宋" panose="02010600040101010101" pitchFamily="2" charset="-122"/>
              </a:rPr>
              <a:t>语用（</a:t>
            </a:r>
            <a:r>
              <a:rPr lang="en-US" altLang="zh-CN" sz="2200" b="1" dirty="0">
                <a:solidFill>
                  <a:srgbClr val="FF0000"/>
                </a:solidFill>
                <a:latin typeface="Times New Roman" panose="02020603050405020304" pitchFamily="18" charset="0"/>
                <a:ea typeface="华文中宋" panose="02010600040101010101" pitchFamily="2" charset="-122"/>
              </a:rPr>
              <a:t>pragmatics</a:t>
            </a:r>
            <a:r>
              <a:rPr lang="zh-CN" altLang="en-US" sz="2200" b="1" dirty="0">
                <a:solidFill>
                  <a:srgbClr val="FF0000"/>
                </a:solidFill>
                <a:latin typeface="Times New Roman" panose="02020603050405020304" pitchFamily="18" charset="0"/>
                <a:ea typeface="华文中宋" panose="02010600040101010101" pitchFamily="2" charset="-122"/>
              </a:rPr>
              <a:t>）</a:t>
            </a:r>
            <a:endParaRPr lang="en-US" altLang="zh-CN" sz="2200" b="1" dirty="0">
              <a:solidFill>
                <a:srgbClr val="FF0000"/>
              </a:solidFill>
              <a:latin typeface="Times New Roman" panose="02020603050405020304" pitchFamily="18" charset="0"/>
              <a:ea typeface="华文中宋" panose="02010600040101010101" pitchFamily="2" charset="-122"/>
            </a:endParaRPr>
          </a:p>
          <a:p>
            <a:pPr lvl="1" eaLnBrk="1" hangingPunct="1">
              <a:lnSpc>
                <a:spcPct val="90000"/>
              </a:lnSpc>
            </a:pPr>
            <a:r>
              <a:rPr lang="zh-CN" altLang="en-US" sz="1800" dirty="0">
                <a:latin typeface="Times New Roman" panose="02020603050405020304" pitchFamily="18" charset="0"/>
                <a:ea typeface="华文中宋" panose="02010600040101010101" pitchFamily="2" charset="-122"/>
              </a:rPr>
              <a:t>反映语言在不同场景下的适用性特征（如嵌入式程序开发可选</a:t>
            </a:r>
            <a:r>
              <a:rPr lang="en-US" altLang="zh-CN" sz="1800" dirty="0">
                <a:latin typeface="Times New Roman" panose="02020603050405020304" pitchFamily="18" charset="0"/>
                <a:ea typeface="华文中宋" panose="02010600040101010101" pitchFamily="2" charset="-122"/>
              </a:rPr>
              <a:t>C</a:t>
            </a:r>
            <a:r>
              <a:rPr lang="zh-CN" altLang="en-US" sz="1800" dirty="0">
                <a:latin typeface="Times New Roman" panose="02020603050405020304" pitchFamily="18" charset="0"/>
                <a:ea typeface="华文中宋" panose="02010600040101010101" pitchFamily="2" charset="-122"/>
              </a:rPr>
              <a:t>语言）</a:t>
            </a:r>
            <a:endParaRPr lang="zh-CN" altLang="en-US" sz="1800" dirty="0">
              <a:latin typeface="Times New Roman" panose="02020603050405020304" pitchFamily="18" charset="0"/>
              <a:ea typeface="华文中宋" panose="02010600040101010101" pitchFamily="2" charset="-122"/>
            </a:endParaRPr>
          </a:p>
          <a:p>
            <a:pPr eaLnBrk="1" hangingPunct="1">
              <a:lnSpc>
                <a:spcPct val="90000"/>
              </a:lnSpc>
            </a:pPr>
            <a:endParaRPr lang="zh-CN" altLang="en-US" sz="2200" dirty="0">
              <a:latin typeface="Comic Sans MS" panose="030F0702030302020204" pitchFamily="66" charset="0"/>
            </a:endParaRPr>
          </a:p>
        </p:txBody>
      </p:sp>
      <p:sp>
        <p:nvSpPr>
          <p:cNvPr id="13316"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3317"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3318"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Rectangle 1026"/>
          <p:cNvSpPr>
            <a:spLocks noGrp="1"/>
          </p:cNvSpPr>
          <p:nvPr>
            <p:ph type="title"/>
          </p:nvPr>
        </p:nvSpPr>
        <p:spPr>
          <a:xfrm>
            <a:off x="1192213" y="641350"/>
            <a:ext cx="7793037" cy="1143000"/>
          </a:xfrm>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程序设计语言的成分</a:t>
            </a:r>
            <a:endParaRPr lang="zh-CN" altLang="en-US" b="1" dirty="0">
              <a:latin typeface="Times New Roman" panose="02020603050405020304" pitchFamily="18" charset="0"/>
              <a:ea typeface="华文中宋" panose="02010600040101010101" pitchFamily="2" charset="-122"/>
            </a:endParaRPr>
          </a:p>
        </p:txBody>
      </p:sp>
      <p:sp>
        <p:nvSpPr>
          <p:cNvPr id="14339" name="Rectangle 1027"/>
          <p:cNvSpPr>
            <a:spLocks noGrp="1"/>
          </p:cNvSpPr>
          <p:nvPr>
            <p:ph idx="1"/>
          </p:nvPr>
        </p:nvSpPr>
        <p:spPr>
          <a:xfrm>
            <a:off x="571500" y="2209800"/>
            <a:ext cx="3279775" cy="4114800"/>
          </a:xfrm>
          <a:ln/>
        </p:spPr>
        <p:txBody>
          <a:bodyPr vert="horz" wrap="square" lIns="91440" tIns="45720" rIns="91440" bIns="45720" anchor="t" anchorCtr="0"/>
          <a:p>
            <a:pPr eaLnBrk="1" hangingPunct="1">
              <a:lnSpc>
                <a:spcPct val="90000"/>
              </a:lnSpc>
            </a:pPr>
            <a:r>
              <a:rPr lang="zh-CN" altLang="en-US" sz="2200" b="1" dirty="0">
                <a:solidFill>
                  <a:srgbClr val="FF0000"/>
                </a:solidFill>
                <a:latin typeface="Times New Roman" panose="02020603050405020304" pitchFamily="18" charset="0"/>
                <a:ea typeface="华文中宋" panose="02010600040101010101" pitchFamily="2" charset="-122"/>
              </a:rPr>
              <a:t>数据（</a:t>
            </a:r>
            <a:r>
              <a:rPr lang="en-US" altLang="zh-CN" sz="2200" b="1" dirty="0">
                <a:solidFill>
                  <a:srgbClr val="FF0000"/>
                </a:solidFill>
                <a:latin typeface="Times New Roman" panose="02020603050405020304" pitchFamily="18" charset="0"/>
                <a:ea typeface="华文中宋" panose="02010600040101010101" pitchFamily="2" charset="-122"/>
              </a:rPr>
              <a:t>Data</a:t>
            </a:r>
            <a:r>
              <a:rPr lang="zh-CN" altLang="en-US" sz="2200" b="1" dirty="0">
                <a:solidFill>
                  <a:srgbClr val="FF0000"/>
                </a:solidFill>
                <a:latin typeface="Times New Roman" panose="02020603050405020304" pitchFamily="18" charset="0"/>
                <a:ea typeface="华文中宋" panose="02010600040101010101" pitchFamily="2" charset="-122"/>
              </a:rPr>
              <a:t>）</a:t>
            </a:r>
            <a:endParaRPr lang="en-US" altLang="zh-CN" sz="2200" b="1" dirty="0">
              <a:solidFill>
                <a:srgbClr val="FF0000"/>
              </a:solidFill>
              <a:latin typeface="Times New Roman" panose="02020603050405020304" pitchFamily="18" charset="0"/>
              <a:ea typeface="华文中宋" panose="02010600040101010101" pitchFamily="2" charset="-122"/>
            </a:endParaRPr>
          </a:p>
          <a:p>
            <a:pPr lvl="1" eaLnBrk="1" hangingPunct="1">
              <a:lnSpc>
                <a:spcPct val="90000"/>
              </a:lnSpc>
            </a:pPr>
            <a:r>
              <a:rPr lang="zh-CN" altLang="en-US" sz="1800" dirty="0">
                <a:latin typeface="Times New Roman" panose="02020603050405020304" pitchFamily="18" charset="0"/>
                <a:ea typeface="华文中宋" panose="02010600040101010101" pitchFamily="2" charset="-122"/>
              </a:rPr>
              <a:t>程序中所涉及的数据</a:t>
            </a:r>
            <a:endParaRPr lang="en-US" altLang="zh-CN" sz="1800" dirty="0">
              <a:latin typeface="Times New Roman" panose="02020603050405020304" pitchFamily="18" charset="0"/>
              <a:ea typeface="华文中宋" panose="02010600040101010101" pitchFamily="2" charset="-122"/>
            </a:endParaRPr>
          </a:p>
          <a:p>
            <a:pPr lvl="1" eaLnBrk="1" hangingPunct="1">
              <a:lnSpc>
                <a:spcPct val="90000"/>
              </a:lnSpc>
            </a:pPr>
            <a:endParaRPr lang="zh-CN" altLang="en-US" sz="1800" dirty="0">
              <a:latin typeface="Times New Roman" panose="02020603050405020304" pitchFamily="18" charset="0"/>
              <a:ea typeface="华文中宋" panose="02010600040101010101" pitchFamily="2" charset="-122"/>
            </a:endParaRPr>
          </a:p>
          <a:p>
            <a:pPr eaLnBrk="1" hangingPunct="1">
              <a:lnSpc>
                <a:spcPct val="90000"/>
              </a:lnSpc>
            </a:pPr>
            <a:r>
              <a:rPr lang="zh-CN" altLang="en-US" sz="2200" b="1" dirty="0">
                <a:latin typeface="Times New Roman" panose="02020603050405020304" pitchFamily="18" charset="0"/>
                <a:ea typeface="华文中宋" panose="02010600040101010101" pitchFamily="2" charset="-122"/>
              </a:rPr>
              <a:t>‌</a:t>
            </a:r>
            <a:r>
              <a:rPr lang="zh-CN" altLang="en-US" sz="2200" b="1" dirty="0">
                <a:solidFill>
                  <a:srgbClr val="FF0000"/>
                </a:solidFill>
                <a:latin typeface="Times New Roman" panose="02020603050405020304" pitchFamily="18" charset="0"/>
                <a:ea typeface="华文中宋" panose="02010600040101010101" pitchFamily="2" charset="-122"/>
              </a:rPr>
              <a:t>运算（</a:t>
            </a:r>
            <a:r>
              <a:rPr lang="en-US" altLang="zh-CN" sz="2200" b="1" dirty="0">
                <a:solidFill>
                  <a:srgbClr val="FF0000"/>
                </a:solidFill>
                <a:latin typeface="Times New Roman" panose="02020603050405020304" pitchFamily="18" charset="0"/>
                <a:ea typeface="华文中宋" panose="02010600040101010101" pitchFamily="2" charset="-122"/>
              </a:rPr>
              <a:t>Operations</a:t>
            </a:r>
            <a:r>
              <a:rPr lang="zh-CN" altLang="en-US" sz="2200" b="1" dirty="0">
                <a:solidFill>
                  <a:srgbClr val="FF0000"/>
                </a:solidFill>
                <a:latin typeface="Times New Roman" panose="02020603050405020304" pitchFamily="18" charset="0"/>
                <a:ea typeface="华文中宋" panose="02010600040101010101" pitchFamily="2" charset="-122"/>
              </a:rPr>
              <a:t>）</a:t>
            </a:r>
            <a:endParaRPr lang="en-US" altLang="zh-CN" sz="2200" b="1" dirty="0">
              <a:solidFill>
                <a:srgbClr val="FF0000"/>
              </a:solidFill>
              <a:latin typeface="Times New Roman" panose="02020603050405020304" pitchFamily="18" charset="0"/>
              <a:ea typeface="华文中宋" panose="02010600040101010101" pitchFamily="2" charset="-122"/>
            </a:endParaRPr>
          </a:p>
          <a:p>
            <a:pPr lvl="1" eaLnBrk="1" hangingPunct="1">
              <a:lnSpc>
                <a:spcPct val="90000"/>
              </a:lnSpc>
            </a:pPr>
            <a:r>
              <a:rPr lang="zh-CN" altLang="en-US" sz="1800" dirty="0">
                <a:latin typeface="Times New Roman" panose="02020603050405020304" pitchFamily="18" charset="0"/>
                <a:ea typeface="华文中宋" panose="02010600040101010101" pitchFamily="2" charset="-122"/>
              </a:rPr>
              <a:t>程序中所包含的运算</a:t>
            </a:r>
            <a:endParaRPr lang="en-US" altLang="zh-CN" sz="1800" dirty="0">
              <a:latin typeface="Times New Roman" panose="02020603050405020304" pitchFamily="18" charset="0"/>
              <a:ea typeface="华文中宋" panose="02010600040101010101" pitchFamily="2" charset="-122"/>
            </a:endParaRPr>
          </a:p>
          <a:p>
            <a:pPr lvl="1" eaLnBrk="1" hangingPunct="1">
              <a:lnSpc>
                <a:spcPct val="90000"/>
              </a:lnSpc>
            </a:pPr>
            <a:endParaRPr lang="zh-CN" altLang="en-US" sz="1800" dirty="0">
              <a:latin typeface="Times New Roman" panose="02020603050405020304" pitchFamily="18" charset="0"/>
              <a:ea typeface="华文中宋" panose="02010600040101010101" pitchFamily="2" charset="-122"/>
            </a:endParaRPr>
          </a:p>
          <a:p>
            <a:pPr eaLnBrk="1" hangingPunct="1">
              <a:lnSpc>
                <a:spcPct val="90000"/>
              </a:lnSpc>
            </a:pPr>
            <a:r>
              <a:rPr lang="zh-CN" altLang="en-US" sz="2200" b="1" dirty="0">
                <a:latin typeface="Times New Roman" panose="02020603050405020304" pitchFamily="18" charset="0"/>
                <a:ea typeface="华文中宋" panose="02010600040101010101" pitchFamily="2" charset="-122"/>
              </a:rPr>
              <a:t>‌</a:t>
            </a:r>
            <a:r>
              <a:rPr lang="zh-CN" altLang="en-US" sz="2200" b="1" dirty="0">
                <a:solidFill>
                  <a:srgbClr val="FF0000"/>
                </a:solidFill>
                <a:latin typeface="Times New Roman" panose="02020603050405020304" pitchFamily="18" charset="0"/>
                <a:ea typeface="华文中宋" panose="02010600040101010101" pitchFamily="2" charset="-122"/>
              </a:rPr>
              <a:t>控制（</a:t>
            </a:r>
            <a:r>
              <a:rPr lang="en-US" altLang="zh-CN" sz="2200" b="1" dirty="0">
                <a:solidFill>
                  <a:srgbClr val="FF0000"/>
                </a:solidFill>
                <a:latin typeface="Times New Roman" panose="02020603050405020304" pitchFamily="18" charset="0"/>
                <a:ea typeface="华文中宋" panose="02010600040101010101" pitchFamily="2" charset="-122"/>
              </a:rPr>
              <a:t>Control</a:t>
            </a:r>
            <a:r>
              <a:rPr lang="zh-CN" altLang="en-US" sz="2200" b="1" dirty="0">
                <a:solidFill>
                  <a:srgbClr val="FF0000"/>
                </a:solidFill>
                <a:latin typeface="Times New Roman" panose="02020603050405020304" pitchFamily="18" charset="0"/>
                <a:ea typeface="华文中宋" panose="02010600040101010101" pitchFamily="2" charset="-122"/>
              </a:rPr>
              <a:t>）</a:t>
            </a:r>
            <a:endParaRPr lang="en-US" altLang="zh-CN" sz="2200" b="1" dirty="0">
              <a:solidFill>
                <a:srgbClr val="FF0000"/>
              </a:solidFill>
              <a:latin typeface="Times New Roman" panose="02020603050405020304" pitchFamily="18" charset="0"/>
              <a:ea typeface="华文中宋" panose="02010600040101010101" pitchFamily="2" charset="-122"/>
            </a:endParaRPr>
          </a:p>
          <a:p>
            <a:pPr lvl="1" eaLnBrk="1" hangingPunct="1">
              <a:lnSpc>
                <a:spcPct val="90000"/>
              </a:lnSpc>
            </a:pPr>
            <a:r>
              <a:rPr lang="zh-CN" altLang="en-US" sz="1800" dirty="0">
                <a:latin typeface="Times New Roman" panose="02020603050405020304" pitchFamily="18" charset="0"/>
                <a:ea typeface="华文中宋" panose="02010600040101010101" pitchFamily="2" charset="-122"/>
              </a:rPr>
              <a:t>程序中的控制构造</a:t>
            </a:r>
            <a:endParaRPr lang="zh-CN" altLang="en-US" sz="1800" dirty="0">
              <a:latin typeface="Times New Roman" panose="02020603050405020304" pitchFamily="18" charset="0"/>
              <a:ea typeface="华文中宋" panose="02010600040101010101" pitchFamily="2" charset="-122"/>
            </a:endParaRPr>
          </a:p>
          <a:p>
            <a:endParaRPr lang="en-US" altLang="zh-CN" sz="1400" dirty="0">
              <a:solidFill>
                <a:srgbClr val="191B1F"/>
              </a:solidFill>
              <a:latin typeface="-apple-system"/>
            </a:endParaRPr>
          </a:p>
          <a:p>
            <a:pPr eaLnBrk="1" hangingPunct="1">
              <a:lnSpc>
                <a:spcPct val="90000"/>
              </a:lnSpc>
            </a:pPr>
            <a:r>
              <a:rPr lang="zh-CN" altLang="en-US" sz="2200" b="1" dirty="0">
                <a:solidFill>
                  <a:srgbClr val="FF0000"/>
                </a:solidFill>
                <a:latin typeface="Times New Roman" panose="02020603050405020304" pitchFamily="18" charset="0"/>
                <a:ea typeface="华文中宋" panose="02010600040101010101" pitchFamily="2" charset="-122"/>
              </a:rPr>
              <a:t>传输（</a:t>
            </a:r>
            <a:r>
              <a:rPr lang="en-US" altLang="zh-CN" sz="2200" b="1" dirty="0">
                <a:solidFill>
                  <a:srgbClr val="FF0000"/>
                </a:solidFill>
                <a:latin typeface="Times New Roman" panose="02020603050405020304" pitchFamily="18" charset="0"/>
                <a:ea typeface="华文中宋" panose="02010600040101010101" pitchFamily="2" charset="-122"/>
              </a:rPr>
              <a:t>Transmission</a:t>
            </a:r>
            <a:r>
              <a:rPr lang="zh-CN" altLang="en-US" sz="2200" b="1" dirty="0">
                <a:solidFill>
                  <a:srgbClr val="FF0000"/>
                </a:solidFill>
                <a:latin typeface="Times New Roman" panose="02020603050405020304" pitchFamily="18" charset="0"/>
                <a:ea typeface="华文中宋" panose="02010600040101010101" pitchFamily="2" charset="-122"/>
              </a:rPr>
              <a:t>）</a:t>
            </a:r>
            <a:endParaRPr lang="en-US" altLang="zh-CN" sz="2200" b="1" dirty="0">
              <a:solidFill>
                <a:srgbClr val="FF0000"/>
              </a:solidFill>
              <a:latin typeface="Times New Roman" panose="02020603050405020304" pitchFamily="18" charset="0"/>
              <a:ea typeface="华文中宋" panose="02010600040101010101" pitchFamily="2" charset="-122"/>
            </a:endParaRPr>
          </a:p>
          <a:p>
            <a:pPr lvl="1" eaLnBrk="1" hangingPunct="1">
              <a:lnSpc>
                <a:spcPct val="90000"/>
              </a:lnSpc>
            </a:pPr>
            <a:r>
              <a:rPr lang="zh-CN" altLang="en-US" sz="1800" dirty="0">
                <a:latin typeface="Times New Roman" panose="02020603050405020304" pitchFamily="18" charset="0"/>
                <a:ea typeface="华文中宋" panose="02010600040101010101" pitchFamily="2" charset="-122"/>
              </a:rPr>
              <a:t>程序中数据的传输</a:t>
            </a:r>
            <a:endParaRPr lang="zh-CN" altLang="en-US" sz="1800" dirty="0">
              <a:latin typeface="Times New Roman" panose="02020603050405020304" pitchFamily="18" charset="0"/>
              <a:ea typeface="华文中宋" panose="02010600040101010101" pitchFamily="2" charset="-122"/>
            </a:endParaRPr>
          </a:p>
          <a:p>
            <a:pPr eaLnBrk="1" hangingPunct="1">
              <a:lnSpc>
                <a:spcPct val="90000"/>
              </a:lnSpc>
            </a:pPr>
            <a:endParaRPr lang="en-US" altLang="zh-CN" sz="2200" b="1" dirty="0">
              <a:solidFill>
                <a:srgbClr val="FF0000"/>
              </a:solidFill>
              <a:latin typeface="Times New Roman" panose="02020603050405020304" pitchFamily="18" charset="0"/>
              <a:ea typeface="华文中宋" panose="02010600040101010101" pitchFamily="2" charset="-122"/>
            </a:endParaRPr>
          </a:p>
          <a:p>
            <a:pPr eaLnBrk="1" hangingPunct="1">
              <a:lnSpc>
                <a:spcPct val="90000"/>
              </a:lnSpc>
            </a:pPr>
            <a:endParaRPr lang="zh-CN" altLang="en-US" sz="2200" dirty="0">
              <a:latin typeface="Comic Sans MS" panose="030F0702030302020204" pitchFamily="66" charset="0"/>
            </a:endParaRPr>
          </a:p>
        </p:txBody>
      </p:sp>
      <p:sp>
        <p:nvSpPr>
          <p:cNvPr id="14340"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4341"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4342"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14343" name="文本框 1"/>
          <p:cNvSpPr txBox="1"/>
          <p:nvPr/>
        </p:nvSpPr>
        <p:spPr>
          <a:xfrm>
            <a:off x="4427538" y="3689350"/>
            <a:ext cx="4064000" cy="584200"/>
          </a:xfrm>
          <a:prstGeom prst="rect">
            <a:avLst/>
          </a:prstGeom>
          <a:noFill/>
          <a:ln w="25400" cap="flat" cmpd="sng">
            <a:solidFill>
              <a:schemeClr val="hlink"/>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spcBef>
                <a:spcPct val="0"/>
              </a:spcBef>
              <a:buClrTx/>
              <a:buSzTx/>
              <a:buFontTx/>
              <a:buNone/>
            </a:pPr>
            <a:r>
              <a:rPr lang="zh-CN" altLang="en-US" b="1" dirty="0">
                <a:latin typeface="华文中宋" panose="02010600040101010101" pitchFamily="2" charset="-122"/>
                <a:ea typeface="华文中宋" panose="02010600040101010101" pitchFamily="2" charset="-122"/>
              </a:rPr>
              <a:t>程序</a:t>
            </a:r>
            <a:r>
              <a:rPr lang="en-US" altLang="zh-CN" b="1" dirty="0">
                <a:latin typeface="华文中宋" panose="02010600040101010101" pitchFamily="2" charset="-122"/>
                <a:ea typeface="华文中宋" panose="02010600040101010101" pitchFamily="2" charset="-122"/>
              </a:rPr>
              <a:t>=</a:t>
            </a:r>
            <a:r>
              <a:rPr lang="zh-CN" altLang="en-US" b="1" dirty="0">
                <a:latin typeface="华文中宋" panose="02010600040101010101" pitchFamily="2" charset="-122"/>
                <a:ea typeface="华文中宋" panose="02010600040101010101" pitchFamily="2" charset="-122"/>
              </a:rPr>
              <a:t>数据结构</a:t>
            </a:r>
            <a:r>
              <a:rPr lang="en-US" altLang="zh-CN" b="1" dirty="0">
                <a:latin typeface="华文中宋" panose="02010600040101010101" pitchFamily="2" charset="-122"/>
                <a:ea typeface="华文中宋" panose="02010600040101010101" pitchFamily="2" charset="-122"/>
              </a:rPr>
              <a:t>+</a:t>
            </a:r>
            <a:r>
              <a:rPr lang="zh-CN" altLang="en-US" b="1" dirty="0">
                <a:latin typeface="华文中宋" panose="02010600040101010101" pitchFamily="2" charset="-122"/>
                <a:ea typeface="华文中宋" panose="02010600040101010101" pitchFamily="2" charset="-122"/>
              </a:rPr>
              <a:t>算法</a:t>
            </a:r>
            <a:endParaRPr lang="zh-CN" altLang="en-US" b="1" dirty="0">
              <a:latin typeface="华文中宋" panose="02010600040101010101" pitchFamily="2" charset="-122"/>
              <a:ea typeface="华文中宋" panose="02010600040101010101" pitchFamily="2"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提要</a:t>
            </a:r>
            <a:endParaRPr lang="zh-CN" altLang="en-US" b="1" dirty="0">
              <a:latin typeface="华文中宋" panose="02010600040101010101" pitchFamily="2" charset="-122"/>
              <a:ea typeface="华文中宋" panose="02010600040101010101" pitchFamily="2" charset="-122"/>
            </a:endParaRPr>
          </a:p>
        </p:txBody>
      </p:sp>
      <p:sp>
        <p:nvSpPr>
          <p:cNvPr id="342020" name="Rectangle 4"/>
          <p:cNvSpPr>
            <a:spLocks noGrp="1"/>
          </p:cNvSpPr>
          <p:nvPr>
            <p:ph idx="1"/>
          </p:nvPr>
        </p:nvSpPr>
        <p:spPr>
          <a:ln/>
        </p:spPr>
        <p:txBody>
          <a:bodyPr vert="horz" wrap="square" lIns="91440" tIns="45720" rIns="91440" bIns="45720" anchor="t" anchorCtr="0"/>
          <a:p>
            <a:pPr eaLnBrk="1" hangingPunct="1"/>
            <a:r>
              <a:rPr lang="en-US" altLang="zh-CN" sz="2800" b="1" dirty="0">
                <a:latin typeface="Comic Sans MS" panose="030F0702030302020204" pitchFamily="66" charset="0"/>
              </a:rPr>
              <a:t>C</a:t>
            </a:r>
            <a:r>
              <a:rPr lang="zh-CN" altLang="en-US" sz="2800" b="1" dirty="0">
                <a:latin typeface="Comic Sans MS" panose="030F0702030302020204" pitchFamily="66" charset="0"/>
              </a:rPr>
              <a:t>语言中的数据类型</a:t>
            </a:r>
            <a:endParaRPr lang="zh-CN" altLang="en-US" sz="2800" b="1" dirty="0">
              <a:latin typeface="Comic Sans MS" panose="030F0702030302020204" pitchFamily="66" charset="0"/>
            </a:endParaRPr>
          </a:p>
          <a:p>
            <a:pPr eaLnBrk="1" hangingPunct="1"/>
            <a:r>
              <a:rPr lang="zh-CN" altLang="en-US" sz="2800" b="1" dirty="0">
                <a:latin typeface="Comic Sans MS" panose="030F0702030302020204" pitchFamily="66" charset="0"/>
              </a:rPr>
              <a:t>常量与变量</a:t>
            </a:r>
            <a:endParaRPr lang="zh-CN" altLang="en-US" sz="2800" b="1" dirty="0">
              <a:latin typeface="Comic Sans MS" panose="030F0702030302020204" pitchFamily="66" charset="0"/>
            </a:endParaRPr>
          </a:p>
          <a:p>
            <a:pPr eaLnBrk="1" hangingPunct="1"/>
            <a:r>
              <a:rPr lang="zh-CN" altLang="en-US" sz="2800" b="1" dirty="0">
                <a:latin typeface="Times New Roman" panose="02020603050405020304" pitchFamily="18" charset="0"/>
              </a:rPr>
              <a:t>整型数据</a:t>
            </a:r>
            <a:endParaRPr lang="zh-CN" altLang="en-US" sz="2800" b="1" dirty="0">
              <a:latin typeface="Times New Roman" panose="02020603050405020304" pitchFamily="18" charset="0"/>
            </a:endParaRPr>
          </a:p>
          <a:p>
            <a:pPr eaLnBrk="1" hangingPunct="1"/>
            <a:r>
              <a:rPr lang="zh-CN" altLang="en-US" sz="2800" b="1" dirty="0">
                <a:latin typeface="Times New Roman" panose="02020603050405020304" pitchFamily="18" charset="0"/>
              </a:rPr>
              <a:t>字符型数据</a:t>
            </a:r>
            <a:endParaRPr lang="zh-CN" altLang="en-US" sz="2800" b="1" dirty="0">
              <a:latin typeface="Times New Roman" panose="02020603050405020304" pitchFamily="18" charset="0"/>
            </a:endParaRPr>
          </a:p>
          <a:p>
            <a:pPr eaLnBrk="1" hangingPunct="1"/>
            <a:r>
              <a:rPr lang="zh-CN" altLang="en-US" sz="2800" b="1" dirty="0">
                <a:latin typeface="Times New Roman" panose="02020603050405020304" pitchFamily="18" charset="0"/>
              </a:rPr>
              <a:t>实型数据</a:t>
            </a:r>
            <a:endParaRPr lang="zh-CN" altLang="en-US" sz="2800" b="1" dirty="0">
              <a:latin typeface="Times New Roman" panose="02020603050405020304" pitchFamily="18" charset="0"/>
            </a:endParaRPr>
          </a:p>
          <a:p>
            <a:pPr eaLnBrk="1" hangingPunct="1"/>
            <a:r>
              <a:rPr lang="zh-CN" altLang="en-US" sz="2800" b="1" dirty="0">
                <a:latin typeface="Times New Roman" panose="02020603050405020304" pitchFamily="18" charset="0"/>
              </a:rPr>
              <a:t>基本数据类型混合运算和类型转换</a:t>
            </a:r>
            <a:endParaRPr lang="zh-CN" altLang="en-US" sz="2800" b="1" dirty="0">
              <a:latin typeface="Times New Roman" panose="02020603050405020304" pitchFamily="18" charset="0"/>
            </a:endParaRPr>
          </a:p>
          <a:p>
            <a:pPr eaLnBrk="1" hangingPunct="1"/>
            <a:r>
              <a:rPr lang="zh-CN" altLang="en-US" sz="2800" b="1" dirty="0">
                <a:latin typeface="Times New Roman" panose="02020603050405020304" pitchFamily="18" charset="0"/>
              </a:rPr>
              <a:t>数据运算</a:t>
            </a:r>
            <a:endParaRPr lang="zh-CN" altLang="en-US" sz="2800" b="1" dirty="0">
              <a:latin typeface="Times New Roman" panose="02020603050405020304" pitchFamily="18" charset="0"/>
            </a:endParaRPr>
          </a:p>
          <a:p>
            <a:pPr eaLnBrk="1" hangingPunct="1"/>
            <a:r>
              <a:rPr lang="zh-CN" altLang="en-US" sz="2800" b="1" dirty="0">
                <a:latin typeface="Times New Roman" panose="02020603050405020304" pitchFamily="18" charset="0"/>
              </a:rPr>
              <a:t>表达式和表达式语句</a:t>
            </a:r>
            <a:endParaRPr lang="zh-CN" altLang="en-US" sz="2800" b="1" dirty="0">
              <a:latin typeface="Times New Roman" panose="02020603050405020304" pitchFamily="18" charset="0"/>
            </a:endParaRPr>
          </a:p>
        </p:txBody>
      </p:sp>
      <p:sp>
        <p:nvSpPr>
          <p:cNvPr id="15364"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5365"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5366"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42020">
                                            <p:txEl>
                                              <p:charRg st="0" end="10"/>
                                            </p:txEl>
                                          </p:spTgt>
                                        </p:tgtEl>
                                        <p:attrNameLst>
                                          <p:attrName>style.visibility</p:attrName>
                                        </p:attrNameLst>
                                      </p:cBhvr>
                                      <p:to>
                                        <p:strVal val="visible"/>
                                      </p:to>
                                    </p:set>
                                    <p:animEffect transition="in" filter="wipe(left)">
                                      <p:cBhvr>
                                        <p:cTn id="7" dur="500"/>
                                        <p:tgtEl>
                                          <p:spTgt spid="342020">
                                            <p:txEl>
                                              <p:charRg st="0" end="1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42020">
                                            <p:txEl>
                                              <p:charRg st="10" end="16"/>
                                            </p:txEl>
                                          </p:spTgt>
                                        </p:tgtEl>
                                        <p:attrNameLst>
                                          <p:attrName>style.visibility</p:attrName>
                                        </p:attrNameLst>
                                      </p:cBhvr>
                                      <p:to>
                                        <p:strVal val="visible"/>
                                      </p:to>
                                    </p:set>
                                    <p:animEffect transition="in" filter="wipe(left)">
                                      <p:cBhvr>
                                        <p:cTn id="12" dur="500"/>
                                        <p:tgtEl>
                                          <p:spTgt spid="342020">
                                            <p:txEl>
                                              <p:charRg st="10" end="1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42020">
                                            <p:txEl>
                                              <p:charRg st="16" end="21"/>
                                            </p:txEl>
                                          </p:spTgt>
                                        </p:tgtEl>
                                        <p:attrNameLst>
                                          <p:attrName>style.visibility</p:attrName>
                                        </p:attrNameLst>
                                      </p:cBhvr>
                                      <p:to>
                                        <p:strVal val="visible"/>
                                      </p:to>
                                    </p:set>
                                    <p:animEffect transition="in" filter="wipe(left)">
                                      <p:cBhvr>
                                        <p:cTn id="17" dur="500"/>
                                        <p:tgtEl>
                                          <p:spTgt spid="342020">
                                            <p:txEl>
                                              <p:charRg st="16" end="2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42020">
                                            <p:txEl>
                                              <p:charRg st="21" end="27"/>
                                            </p:txEl>
                                          </p:spTgt>
                                        </p:tgtEl>
                                        <p:attrNameLst>
                                          <p:attrName>style.visibility</p:attrName>
                                        </p:attrNameLst>
                                      </p:cBhvr>
                                      <p:to>
                                        <p:strVal val="visible"/>
                                      </p:to>
                                    </p:set>
                                    <p:animEffect transition="in" filter="wipe(left)">
                                      <p:cBhvr>
                                        <p:cTn id="22" dur="500"/>
                                        <p:tgtEl>
                                          <p:spTgt spid="342020">
                                            <p:txEl>
                                              <p:charRg st="21" end="2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42020">
                                            <p:txEl>
                                              <p:charRg st="27" end="32"/>
                                            </p:txEl>
                                          </p:spTgt>
                                        </p:tgtEl>
                                        <p:attrNameLst>
                                          <p:attrName>style.visibility</p:attrName>
                                        </p:attrNameLst>
                                      </p:cBhvr>
                                      <p:to>
                                        <p:strVal val="visible"/>
                                      </p:to>
                                    </p:set>
                                    <p:animEffect transition="in" filter="wipe(left)">
                                      <p:cBhvr>
                                        <p:cTn id="27" dur="500"/>
                                        <p:tgtEl>
                                          <p:spTgt spid="342020">
                                            <p:txEl>
                                              <p:charRg st="27" end="3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42020">
                                            <p:txEl>
                                              <p:charRg st="32" end="48"/>
                                            </p:txEl>
                                          </p:spTgt>
                                        </p:tgtEl>
                                        <p:attrNameLst>
                                          <p:attrName>style.visibility</p:attrName>
                                        </p:attrNameLst>
                                      </p:cBhvr>
                                      <p:to>
                                        <p:strVal val="visible"/>
                                      </p:to>
                                    </p:set>
                                    <p:animEffect transition="in" filter="wipe(left)">
                                      <p:cBhvr>
                                        <p:cTn id="32" dur="500"/>
                                        <p:tgtEl>
                                          <p:spTgt spid="342020">
                                            <p:txEl>
                                              <p:charRg st="32" end="4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42020">
                                            <p:txEl>
                                              <p:charRg st="48" end="53"/>
                                            </p:txEl>
                                          </p:spTgt>
                                        </p:tgtEl>
                                        <p:attrNameLst>
                                          <p:attrName>style.visibility</p:attrName>
                                        </p:attrNameLst>
                                      </p:cBhvr>
                                      <p:to>
                                        <p:strVal val="visible"/>
                                      </p:to>
                                    </p:set>
                                    <p:animEffect transition="in" filter="wipe(left)">
                                      <p:cBhvr>
                                        <p:cTn id="37" dur="500"/>
                                        <p:tgtEl>
                                          <p:spTgt spid="342020">
                                            <p:txEl>
                                              <p:charRg st="48" end="5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42020">
                                            <p:txEl>
                                              <p:charRg st="53" end="63"/>
                                            </p:txEl>
                                          </p:spTgt>
                                        </p:tgtEl>
                                        <p:attrNameLst>
                                          <p:attrName>style.visibility</p:attrName>
                                        </p:attrNameLst>
                                      </p:cBhvr>
                                      <p:to>
                                        <p:strVal val="visible"/>
                                      </p:to>
                                    </p:set>
                                    <p:animEffect transition="in" filter="wipe(left)">
                                      <p:cBhvr>
                                        <p:cTn id="42" dur="500"/>
                                        <p:tgtEl>
                                          <p:spTgt spid="342020">
                                            <p:txEl>
                                              <p:charRg st="53" end="6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02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提要</a:t>
            </a:r>
            <a:endParaRPr lang="zh-CN" altLang="en-US" b="1" dirty="0">
              <a:latin typeface="华文中宋" panose="02010600040101010101" pitchFamily="2" charset="-122"/>
              <a:ea typeface="华文中宋" panose="02010600040101010101" pitchFamily="2" charset="-122"/>
            </a:endParaRPr>
          </a:p>
        </p:txBody>
      </p:sp>
      <p:sp>
        <p:nvSpPr>
          <p:cNvPr id="16387" name="Rectangle 3"/>
          <p:cNvSpPr>
            <a:spLocks noGrp="1"/>
          </p:cNvSpPr>
          <p:nvPr>
            <p:ph idx="1"/>
          </p:nvPr>
        </p:nvSpPr>
        <p:spPr>
          <a:ln/>
        </p:spPr>
        <p:txBody>
          <a:bodyPr vert="horz" wrap="square" lIns="91440" tIns="45720" rIns="91440" bIns="45720" anchor="t" anchorCtr="0"/>
          <a:p>
            <a:pPr eaLnBrk="1" hangingPunct="1">
              <a:buClr>
                <a:schemeClr val="hlink"/>
              </a:buClr>
            </a:pPr>
            <a:r>
              <a:rPr lang="en-US" altLang="zh-CN" sz="2800" b="1" dirty="0">
                <a:solidFill>
                  <a:schemeClr val="hlink"/>
                </a:solidFill>
                <a:latin typeface="Times New Roman" panose="02020603050405020304" pitchFamily="18" charset="0"/>
                <a:cs typeface="Times New Roman" panose="02020603050405020304" pitchFamily="18" charset="0"/>
              </a:rPr>
              <a:t>C</a:t>
            </a:r>
            <a:r>
              <a:rPr lang="zh-CN" altLang="en-US" sz="2800" b="1" dirty="0">
                <a:solidFill>
                  <a:schemeClr val="hlink"/>
                </a:solidFill>
                <a:latin typeface="Times New Roman" panose="02020603050405020304" pitchFamily="18" charset="0"/>
                <a:cs typeface="Times New Roman" panose="02020603050405020304" pitchFamily="18" charset="0"/>
              </a:rPr>
              <a:t>语言中的数据类型</a:t>
            </a:r>
            <a:endParaRPr lang="zh-CN" altLang="en-US" sz="2800" b="1" dirty="0">
              <a:solidFill>
                <a:schemeClr val="hlink"/>
              </a:solidFill>
              <a:latin typeface="Times New Roman" panose="02020603050405020304" pitchFamily="18" charset="0"/>
              <a:cs typeface="Times New Roman" panose="02020603050405020304" pitchFamily="18" charset="0"/>
            </a:endParaRPr>
          </a:p>
          <a:p>
            <a:pPr eaLnBrk="1" hangingPunct="1"/>
            <a:r>
              <a:rPr lang="zh-CN" altLang="en-US" sz="2800" b="1" dirty="0">
                <a:latin typeface="Times New Roman" panose="02020603050405020304" pitchFamily="18" charset="0"/>
                <a:cs typeface="Times New Roman" panose="02020603050405020304" pitchFamily="18" charset="0"/>
              </a:rPr>
              <a:t>常量与变量</a:t>
            </a:r>
            <a:r>
              <a:rPr lang="en-US" altLang="zh-CN" sz="2800" b="1" dirty="0">
                <a:latin typeface="Times New Roman" panose="02020603050405020304" pitchFamily="18" charset="0"/>
                <a:cs typeface="Times New Roman" panose="02020603050405020304" pitchFamily="18" charset="0"/>
              </a:rPr>
              <a:t>(Constant &amp; Variable)</a:t>
            </a:r>
            <a:endParaRPr lang="en-US" altLang="zh-CN" sz="2800" b="1" dirty="0">
              <a:latin typeface="Times New Roman" panose="02020603050405020304" pitchFamily="18" charset="0"/>
              <a:cs typeface="Times New Roman" panose="02020603050405020304" pitchFamily="18" charset="0"/>
            </a:endParaRPr>
          </a:p>
          <a:p>
            <a:pPr eaLnBrk="1" hangingPunct="1"/>
            <a:r>
              <a:rPr lang="zh-CN" altLang="en-US" sz="2800" b="1" dirty="0">
                <a:latin typeface="Times New Roman" panose="02020603050405020304" pitchFamily="18" charset="0"/>
                <a:cs typeface="Times New Roman" panose="02020603050405020304" pitchFamily="18" charset="0"/>
              </a:rPr>
              <a:t>整型数据</a:t>
            </a:r>
            <a:r>
              <a:rPr lang="en-US" altLang="zh-CN" sz="2800" b="1" dirty="0">
                <a:latin typeface="Times New Roman" panose="02020603050405020304" pitchFamily="18" charset="0"/>
                <a:cs typeface="Times New Roman" panose="02020603050405020304" pitchFamily="18" charset="0"/>
              </a:rPr>
              <a:t>(Integer)</a:t>
            </a:r>
            <a:endParaRPr lang="en-US" altLang="zh-CN" sz="2800" b="1" dirty="0">
              <a:latin typeface="Times New Roman" panose="02020603050405020304" pitchFamily="18" charset="0"/>
              <a:cs typeface="Times New Roman" panose="02020603050405020304" pitchFamily="18" charset="0"/>
            </a:endParaRPr>
          </a:p>
          <a:p>
            <a:pPr eaLnBrk="1" hangingPunct="1"/>
            <a:r>
              <a:rPr lang="zh-CN" altLang="en-US" sz="2800" b="1" dirty="0">
                <a:latin typeface="Times New Roman" panose="02020603050405020304" pitchFamily="18" charset="0"/>
                <a:cs typeface="Times New Roman" panose="02020603050405020304" pitchFamily="18" charset="0"/>
              </a:rPr>
              <a:t>字符型数据</a:t>
            </a:r>
            <a:r>
              <a:rPr lang="en-US" altLang="zh-CN" sz="2800" b="1" dirty="0">
                <a:latin typeface="Times New Roman" panose="02020603050405020304" pitchFamily="18" charset="0"/>
                <a:cs typeface="Times New Roman" panose="02020603050405020304" pitchFamily="18" charset="0"/>
              </a:rPr>
              <a:t>(Character or Char)</a:t>
            </a:r>
            <a:endParaRPr lang="en-US" altLang="zh-CN" sz="2800" b="1" dirty="0">
              <a:latin typeface="Times New Roman" panose="02020603050405020304" pitchFamily="18" charset="0"/>
              <a:cs typeface="Times New Roman" panose="02020603050405020304" pitchFamily="18" charset="0"/>
            </a:endParaRPr>
          </a:p>
          <a:p>
            <a:pPr eaLnBrk="1" hangingPunct="1"/>
            <a:r>
              <a:rPr lang="zh-CN" altLang="en-US" sz="2800" b="1" dirty="0">
                <a:latin typeface="Times New Roman" panose="02020603050405020304" pitchFamily="18" charset="0"/>
                <a:cs typeface="Times New Roman" panose="02020603050405020304" pitchFamily="18" charset="0"/>
              </a:rPr>
              <a:t>实型数据</a:t>
            </a:r>
            <a:r>
              <a:rPr lang="en-US" altLang="zh-CN" sz="2800" b="1" dirty="0">
                <a:latin typeface="Times New Roman" panose="02020603050405020304" pitchFamily="18" charset="0"/>
                <a:cs typeface="Times New Roman" panose="02020603050405020304" pitchFamily="18" charset="0"/>
              </a:rPr>
              <a:t>(Real)</a:t>
            </a:r>
            <a:endParaRPr lang="en-US" altLang="zh-CN" sz="2800" b="1" dirty="0">
              <a:latin typeface="Times New Roman" panose="02020603050405020304" pitchFamily="18" charset="0"/>
              <a:cs typeface="Times New Roman" panose="02020603050405020304" pitchFamily="18" charset="0"/>
            </a:endParaRPr>
          </a:p>
          <a:p>
            <a:pPr eaLnBrk="1" hangingPunct="1"/>
            <a:r>
              <a:rPr lang="zh-CN" altLang="en-US" sz="2800" b="1" dirty="0">
                <a:latin typeface="Times New Roman" panose="02020603050405020304" pitchFamily="18" charset="0"/>
                <a:cs typeface="Times New Roman" panose="02020603050405020304" pitchFamily="18" charset="0"/>
              </a:rPr>
              <a:t>基本数据类型混合运算和类型转换</a:t>
            </a:r>
            <a:endParaRPr lang="zh-CN" altLang="en-US" sz="2800" b="1" dirty="0">
              <a:latin typeface="Times New Roman" panose="02020603050405020304" pitchFamily="18" charset="0"/>
              <a:cs typeface="Times New Roman" panose="02020603050405020304" pitchFamily="18" charset="0"/>
            </a:endParaRPr>
          </a:p>
          <a:p>
            <a:pPr eaLnBrk="1" hangingPunct="1"/>
            <a:r>
              <a:rPr lang="zh-CN" altLang="en-US" sz="2800" b="1" dirty="0">
                <a:latin typeface="Times New Roman" panose="02020603050405020304" pitchFamily="18" charset="0"/>
                <a:cs typeface="Times New Roman" panose="02020603050405020304" pitchFamily="18" charset="0"/>
              </a:rPr>
              <a:t>数据运算</a:t>
            </a:r>
            <a:r>
              <a:rPr lang="en-US" altLang="zh-CN" sz="2800" b="1" dirty="0">
                <a:latin typeface="Times New Roman" panose="02020603050405020304" pitchFamily="18" charset="0"/>
                <a:cs typeface="Times New Roman" panose="02020603050405020304" pitchFamily="18" charset="0"/>
              </a:rPr>
              <a:t>(Operation)</a:t>
            </a:r>
            <a:endParaRPr lang="en-US" altLang="zh-CN" sz="2800" b="1" dirty="0">
              <a:latin typeface="Times New Roman" panose="02020603050405020304" pitchFamily="18" charset="0"/>
              <a:cs typeface="Times New Roman" panose="02020603050405020304" pitchFamily="18" charset="0"/>
            </a:endParaRPr>
          </a:p>
          <a:p>
            <a:pPr eaLnBrk="1" hangingPunct="1"/>
            <a:r>
              <a:rPr lang="zh-CN" altLang="en-US" sz="2800" b="1" dirty="0">
                <a:latin typeface="Times New Roman" panose="02020603050405020304" pitchFamily="18" charset="0"/>
                <a:cs typeface="Times New Roman" panose="02020603050405020304" pitchFamily="18" charset="0"/>
              </a:rPr>
              <a:t>表达式</a:t>
            </a:r>
            <a:r>
              <a:rPr lang="en-US" altLang="zh-CN" sz="2800" b="1" dirty="0">
                <a:latin typeface="Times New Roman" panose="02020603050405020304" pitchFamily="18" charset="0"/>
                <a:cs typeface="Times New Roman" panose="02020603050405020304" pitchFamily="18" charset="0"/>
              </a:rPr>
              <a:t>(Expression)</a:t>
            </a:r>
            <a:r>
              <a:rPr lang="zh-CN" altLang="en-US" sz="2800" b="1" dirty="0">
                <a:latin typeface="Times New Roman" panose="02020603050405020304" pitchFamily="18" charset="0"/>
                <a:cs typeface="Times New Roman" panose="02020603050405020304" pitchFamily="18" charset="0"/>
              </a:rPr>
              <a:t>和表达式语句</a:t>
            </a:r>
            <a:endParaRPr lang="zh-CN" altLang="en-US" sz="2800" b="1" dirty="0">
              <a:latin typeface="Times New Roman" panose="02020603050405020304" pitchFamily="18" charset="0"/>
              <a:cs typeface="Times New Roman" panose="02020603050405020304" pitchFamily="18" charset="0"/>
            </a:endParaRPr>
          </a:p>
          <a:p>
            <a:pPr eaLnBrk="1" hangingPunct="1"/>
            <a:endParaRPr lang="en-US" altLang="zh-CN" sz="2800" dirty="0">
              <a:latin typeface="Comic Sans MS" panose="030F0702030302020204" pitchFamily="66" charset="0"/>
            </a:endParaRPr>
          </a:p>
        </p:txBody>
      </p:sp>
      <p:sp>
        <p:nvSpPr>
          <p:cNvPr id="16388"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6389"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6390"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Rectangle 2"/>
          <p:cNvSpPr>
            <a:spLocks noGrp="1"/>
          </p:cNvSpPr>
          <p:nvPr>
            <p:ph type="title"/>
          </p:nvPr>
        </p:nvSpPr>
        <p:spPr>
          <a:ln/>
        </p:spPr>
        <p:txBody>
          <a:bodyPr vert="horz" wrap="square" lIns="91440" tIns="45720" rIns="91440" bIns="45720" anchor="b" anchorCtr="0"/>
          <a:p>
            <a:pPr eaLnBrk="1" hangingPunct="1"/>
            <a:r>
              <a:rPr lang="en-US" altLang="zh-CN" b="1" dirty="0">
                <a:latin typeface="Times New Roman" panose="02020603050405020304" pitchFamily="18" charset="0"/>
                <a:ea typeface="华文中宋" panose="02010600040101010101" pitchFamily="2" charset="-122"/>
              </a:rPr>
              <a:t>C</a:t>
            </a:r>
            <a:r>
              <a:rPr lang="zh-CN" altLang="en-US" b="1" dirty="0">
                <a:latin typeface="Times New Roman" panose="02020603050405020304" pitchFamily="18" charset="0"/>
                <a:ea typeface="华文中宋" panose="02010600040101010101" pitchFamily="2" charset="-122"/>
              </a:rPr>
              <a:t>语言中的数据类型</a:t>
            </a:r>
            <a:endParaRPr lang="zh-CN" altLang="en-US" b="1" dirty="0">
              <a:latin typeface="Times New Roman" panose="02020603050405020304" pitchFamily="18" charset="0"/>
              <a:ea typeface="华文中宋" panose="02010600040101010101" pitchFamily="2" charset="-122"/>
            </a:endParaRPr>
          </a:p>
        </p:txBody>
      </p:sp>
      <p:sp>
        <p:nvSpPr>
          <p:cNvPr id="375811" name="Rectangle 3"/>
          <p:cNvSpPr>
            <a:spLocks noGrp="1"/>
          </p:cNvSpPr>
          <p:nvPr>
            <p:ph idx="1"/>
          </p:nvPr>
        </p:nvSpPr>
        <p:spPr>
          <a:xfrm>
            <a:off x="1182688" y="1906588"/>
            <a:ext cx="7772400" cy="4114800"/>
          </a:xfrm>
          <a:ln/>
        </p:spPr>
        <p:txBody>
          <a:bodyPr vert="horz" wrap="square" lIns="91440" tIns="45720" rIns="91440" bIns="45720" anchor="t" anchorCtr="0"/>
          <a:p>
            <a:pPr eaLnBrk="1" hangingPunct="1">
              <a:lnSpc>
                <a:spcPct val="90000"/>
              </a:lnSpc>
            </a:pPr>
            <a:r>
              <a:rPr lang="zh-CN" altLang="en-US" sz="2400" b="1" dirty="0">
                <a:solidFill>
                  <a:srgbClr val="0000FF"/>
                </a:solidFill>
                <a:latin typeface="Times New Roman" panose="02020603050405020304" pitchFamily="18" charset="0"/>
                <a:cs typeface="Times New Roman" panose="02020603050405020304" pitchFamily="18" charset="0"/>
              </a:rPr>
              <a:t>基本类型</a:t>
            </a:r>
            <a:endParaRPr lang="zh-CN" altLang="en-US" sz="2400" b="1" dirty="0">
              <a:solidFill>
                <a:srgbClr val="0000FF"/>
              </a:solidFill>
              <a:latin typeface="Times New Roman" panose="02020603050405020304" pitchFamily="18" charset="0"/>
              <a:cs typeface="Times New Roman" panose="02020603050405020304" pitchFamily="18" charset="0"/>
            </a:endParaRPr>
          </a:p>
          <a:p>
            <a:pPr lvl="1" eaLnBrk="1" hangingPunct="1">
              <a:lnSpc>
                <a:spcPct val="90000"/>
              </a:lnSpc>
            </a:pPr>
            <a:r>
              <a:rPr lang="zh-CN" altLang="en-US" sz="2000" b="1" dirty="0">
                <a:solidFill>
                  <a:srgbClr val="0000FF"/>
                </a:solidFill>
                <a:latin typeface="Times New Roman" panose="02020603050405020304" pitchFamily="18" charset="0"/>
                <a:cs typeface="Times New Roman" panose="02020603050405020304" pitchFamily="18" charset="0"/>
              </a:rPr>
              <a:t>整型</a:t>
            </a:r>
            <a:endParaRPr lang="zh-CN" altLang="en-US" sz="2000" b="1" dirty="0">
              <a:solidFill>
                <a:srgbClr val="0000FF"/>
              </a:solidFill>
              <a:latin typeface="Times New Roman" panose="02020603050405020304" pitchFamily="18" charset="0"/>
              <a:cs typeface="Times New Roman" panose="02020603050405020304" pitchFamily="18" charset="0"/>
            </a:endParaRPr>
          </a:p>
          <a:p>
            <a:pPr lvl="1" eaLnBrk="1" hangingPunct="1">
              <a:lnSpc>
                <a:spcPct val="90000"/>
              </a:lnSpc>
            </a:pPr>
            <a:r>
              <a:rPr lang="zh-CN" altLang="en-US" sz="2000" b="1" dirty="0">
                <a:solidFill>
                  <a:srgbClr val="0000FF"/>
                </a:solidFill>
                <a:latin typeface="Times New Roman" panose="02020603050405020304" pitchFamily="18" charset="0"/>
                <a:cs typeface="Times New Roman" panose="02020603050405020304" pitchFamily="18" charset="0"/>
              </a:rPr>
              <a:t>字符型</a:t>
            </a:r>
            <a:endParaRPr lang="zh-CN" altLang="en-US" sz="2000" b="1" dirty="0">
              <a:solidFill>
                <a:srgbClr val="0000FF"/>
              </a:solidFill>
              <a:latin typeface="Times New Roman" panose="02020603050405020304" pitchFamily="18" charset="0"/>
              <a:cs typeface="Times New Roman" panose="02020603050405020304" pitchFamily="18" charset="0"/>
            </a:endParaRPr>
          </a:p>
          <a:p>
            <a:pPr lvl="1" eaLnBrk="1" hangingPunct="1">
              <a:lnSpc>
                <a:spcPct val="90000"/>
              </a:lnSpc>
            </a:pPr>
            <a:r>
              <a:rPr lang="zh-CN" altLang="en-US" sz="2000" b="1" dirty="0">
                <a:solidFill>
                  <a:srgbClr val="0000FF"/>
                </a:solidFill>
                <a:latin typeface="Times New Roman" panose="02020603050405020304" pitchFamily="18" charset="0"/>
                <a:cs typeface="Times New Roman" panose="02020603050405020304" pitchFamily="18" charset="0"/>
              </a:rPr>
              <a:t>实型</a:t>
            </a:r>
            <a:r>
              <a:rPr lang="en-US" altLang="zh-CN" sz="2000" b="1" dirty="0">
                <a:solidFill>
                  <a:srgbClr val="0000FF"/>
                </a:solidFill>
                <a:latin typeface="Times New Roman" panose="02020603050405020304" pitchFamily="18" charset="0"/>
                <a:cs typeface="Times New Roman" panose="02020603050405020304" pitchFamily="18" charset="0"/>
              </a:rPr>
              <a:t>(</a:t>
            </a:r>
            <a:r>
              <a:rPr lang="zh-CN" altLang="en-US" sz="2000" b="1" dirty="0">
                <a:solidFill>
                  <a:srgbClr val="0000FF"/>
                </a:solidFill>
                <a:latin typeface="Times New Roman" panose="02020603050405020304" pitchFamily="18" charset="0"/>
                <a:cs typeface="Times New Roman" panose="02020603050405020304" pitchFamily="18" charset="0"/>
              </a:rPr>
              <a:t>浮点型</a:t>
            </a:r>
            <a:r>
              <a:rPr lang="en-US" altLang="zh-CN" sz="2000" b="1" dirty="0">
                <a:solidFill>
                  <a:srgbClr val="0000FF"/>
                </a:solidFill>
                <a:latin typeface="Times New Roman" panose="02020603050405020304" pitchFamily="18" charset="0"/>
                <a:cs typeface="Times New Roman" panose="02020603050405020304" pitchFamily="18" charset="0"/>
              </a:rPr>
              <a:t>):</a:t>
            </a:r>
            <a:r>
              <a:rPr lang="zh-CN" altLang="en-US" sz="2000" b="1" dirty="0">
                <a:solidFill>
                  <a:srgbClr val="0000FF"/>
                </a:solidFill>
                <a:latin typeface="Times New Roman" panose="02020603050405020304" pitchFamily="18" charset="0"/>
                <a:cs typeface="Times New Roman" panose="02020603050405020304" pitchFamily="18" charset="0"/>
              </a:rPr>
              <a:t>单精度型、双精度型</a:t>
            </a:r>
            <a:endParaRPr lang="zh-CN" altLang="en-US" sz="2000" b="1" dirty="0">
              <a:solidFill>
                <a:srgbClr val="0000FF"/>
              </a:solidFill>
              <a:latin typeface="Times New Roman" panose="02020603050405020304" pitchFamily="18" charset="0"/>
              <a:cs typeface="Times New Roman" panose="02020603050405020304" pitchFamily="18" charset="0"/>
            </a:endParaRPr>
          </a:p>
          <a:p>
            <a:pPr eaLnBrk="1" hangingPunct="1">
              <a:lnSpc>
                <a:spcPct val="90000"/>
              </a:lnSpc>
            </a:pPr>
            <a:r>
              <a:rPr lang="zh-CN" altLang="en-US" sz="2400" b="1" dirty="0">
                <a:latin typeface="Times New Roman" panose="02020603050405020304" pitchFamily="18" charset="0"/>
                <a:cs typeface="Times New Roman" panose="02020603050405020304" pitchFamily="18" charset="0"/>
              </a:rPr>
              <a:t>指针类型</a:t>
            </a:r>
            <a:endParaRPr lang="zh-CN" altLang="en-US" sz="2400" b="1" dirty="0">
              <a:latin typeface="Times New Roman" panose="02020603050405020304" pitchFamily="18" charset="0"/>
              <a:cs typeface="Times New Roman" panose="02020603050405020304" pitchFamily="18" charset="0"/>
            </a:endParaRPr>
          </a:p>
          <a:p>
            <a:pPr eaLnBrk="1" hangingPunct="1">
              <a:lnSpc>
                <a:spcPct val="90000"/>
              </a:lnSpc>
            </a:pPr>
            <a:r>
              <a:rPr lang="zh-CN" altLang="en-US" sz="2400" b="1" dirty="0">
                <a:latin typeface="Times New Roman" panose="02020603050405020304" pitchFamily="18" charset="0"/>
                <a:cs typeface="Times New Roman" panose="02020603050405020304" pitchFamily="18" charset="0"/>
              </a:rPr>
              <a:t>复合类型</a:t>
            </a:r>
            <a:endParaRPr lang="zh-CN" altLang="en-US" sz="2400" b="1" dirty="0">
              <a:latin typeface="Times New Roman" panose="02020603050405020304" pitchFamily="18" charset="0"/>
              <a:cs typeface="Times New Roman" panose="02020603050405020304" pitchFamily="18" charset="0"/>
            </a:endParaRPr>
          </a:p>
          <a:p>
            <a:pPr lvl="1" eaLnBrk="1" hangingPunct="1">
              <a:lnSpc>
                <a:spcPct val="90000"/>
              </a:lnSpc>
            </a:pPr>
            <a:r>
              <a:rPr lang="zh-CN" altLang="en-US" sz="2000" b="1" dirty="0">
                <a:latin typeface="Times New Roman" panose="02020603050405020304" pitchFamily="18" charset="0"/>
                <a:cs typeface="Times New Roman" panose="02020603050405020304" pitchFamily="18" charset="0"/>
              </a:rPr>
              <a:t>数组类型</a:t>
            </a:r>
            <a:endParaRPr lang="zh-CN" altLang="en-US" sz="2000" b="1" dirty="0">
              <a:latin typeface="Times New Roman" panose="02020603050405020304" pitchFamily="18" charset="0"/>
              <a:cs typeface="Times New Roman" panose="02020603050405020304" pitchFamily="18" charset="0"/>
            </a:endParaRPr>
          </a:p>
          <a:p>
            <a:pPr lvl="1" eaLnBrk="1" hangingPunct="1">
              <a:lnSpc>
                <a:spcPct val="90000"/>
              </a:lnSpc>
            </a:pPr>
            <a:r>
              <a:rPr lang="zh-CN" altLang="en-US" sz="2000" b="1" dirty="0">
                <a:latin typeface="Times New Roman" panose="02020603050405020304" pitchFamily="18" charset="0"/>
                <a:cs typeface="Times New Roman" panose="02020603050405020304" pitchFamily="18" charset="0"/>
              </a:rPr>
              <a:t>结构类型</a:t>
            </a:r>
            <a:endParaRPr lang="zh-CN" altLang="en-US" sz="2000" b="1" dirty="0">
              <a:latin typeface="Times New Roman" panose="02020603050405020304" pitchFamily="18" charset="0"/>
              <a:cs typeface="Times New Roman" panose="02020603050405020304" pitchFamily="18" charset="0"/>
            </a:endParaRPr>
          </a:p>
          <a:p>
            <a:pPr lvl="1" eaLnBrk="1" hangingPunct="1">
              <a:lnSpc>
                <a:spcPct val="90000"/>
              </a:lnSpc>
            </a:pPr>
            <a:r>
              <a:rPr lang="zh-CN" altLang="en-US" sz="2000" b="1" dirty="0">
                <a:latin typeface="Times New Roman" panose="02020603050405020304" pitchFamily="18" charset="0"/>
                <a:cs typeface="Times New Roman" panose="02020603050405020304" pitchFamily="18" charset="0"/>
              </a:rPr>
              <a:t>联合类型</a:t>
            </a:r>
            <a:r>
              <a:rPr lang="en-US" altLang="zh-CN" sz="2000" b="1" dirty="0">
                <a:latin typeface="Times New Roman" panose="02020603050405020304" pitchFamily="18" charset="0"/>
                <a:cs typeface="Times New Roman" panose="02020603050405020304" pitchFamily="18" charset="0"/>
              </a:rPr>
              <a:t>: union</a:t>
            </a:r>
            <a:endParaRPr lang="en-US" altLang="zh-CN" sz="2000" b="1" dirty="0">
              <a:latin typeface="Times New Roman" panose="02020603050405020304" pitchFamily="18" charset="0"/>
              <a:cs typeface="Times New Roman" panose="02020603050405020304" pitchFamily="18" charset="0"/>
            </a:endParaRPr>
          </a:p>
          <a:p>
            <a:pPr lvl="1" eaLnBrk="1" hangingPunct="1">
              <a:lnSpc>
                <a:spcPct val="90000"/>
              </a:lnSpc>
            </a:pPr>
            <a:r>
              <a:rPr lang="zh-CN" altLang="en-US" sz="2000" b="1" dirty="0">
                <a:latin typeface="Times New Roman" panose="02020603050405020304" pitchFamily="18" charset="0"/>
                <a:cs typeface="Times New Roman" panose="02020603050405020304" pitchFamily="18" charset="0"/>
              </a:rPr>
              <a:t>枚举类型</a:t>
            </a:r>
            <a:r>
              <a:rPr lang="en-US" altLang="zh-CN" sz="2000" b="1" dirty="0">
                <a:latin typeface="Times New Roman" panose="02020603050405020304" pitchFamily="18" charset="0"/>
                <a:cs typeface="Times New Roman" panose="02020603050405020304" pitchFamily="18" charset="0"/>
              </a:rPr>
              <a:t>: enum</a:t>
            </a:r>
            <a:endParaRPr lang="en-US" altLang="zh-CN" sz="2000" b="1" dirty="0">
              <a:latin typeface="Times New Roman" panose="02020603050405020304" pitchFamily="18" charset="0"/>
              <a:cs typeface="Times New Roman" panose="02020603050405020304" pitchFamily="18" charset="0"/>
            </a:endParaRPr>
          </a:p>
          <a:p>
            <a:pPr lvl="1" eaLnBrk="1" hangingPunct="1">
              <a:lnSpc>
                <a:spcPct val="90000"/>
              </a:lnSpc>
            </a:pPr>
            <a:r>
              <a:rPr lang="zh-CN" altLang="en-US" sz="2000" b="1" dirty="0">
                <a:latin typeface="Times New Roman" panose="02020603050405020304" pitchFamily="18" charset="0"/>
                <a:cs typeface="Times New Roman" panose="02020603050405020304" pitchFamily="18" charset="0"/>
              </a:rPr>
              <a:t>自定义类型</a:t>
            </a:r>
            <a:endParaRPr lang="zh-CN" altLang="en-US" sz="2000" b="1" dirty="0">
              <a:latin typeface="Times New Roman" panose="02020603050405020304" pitchFamily="18" charset="0"/>
              <a:ea typeface="Times New Roman" panose="02020603050405020304" pitchFamily="18" charset="0"/>
            </a:endParaRPr>
          </a:p>
        </p:txBody>
      </p:sp>
      <p:sp>
        <p:nvSpPr>
          <p:cNvPr id="17412"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7413"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7414"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5811">
                                            <p:txEl>
                                              <p:charRg st="0" end="5"/>
                                            </p:txEl>
                                          </p:spTgt>
                                        </p:tgtEl>
                                        <p:attrNameLst>
                                          <p:attrName>style.visibility</p:attrName>
                                        </p:attrNameLst>
                                      </p:cBhvr>
                                      <p:to>
                                        <p:strVal val="visible"/>
                                      </p:to>
                                    </p:set>
                                    <p:anim calcmode="lin" valueType="num">
                                      <p:cBhvr additive="base">
                                        <p:cTn id="7" dur="500" fill="hold"/>
                                        <p:tgtEl>
                                          <p:spTgt spid="375811">
                                            <p:txEl>
                                              <p:charRg st="0" end="5"/>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75811">
                                            <p:txEl>
                                              <p:charRg st="0" end="5"/>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75811">
                                            <p:txEl>
                                              <p:charRg st="5" end="8"/>
                                            </p:txEl>
                                          </p:spTgt>
                                        </p:tgtEl>
                                        <p:attrNameLst>
                                          <p:attrName>style.visibility</p:attrName>
                                        </p:attrNameLst>
                                      </p:cBhvr>
                                      <p:to>
                                        <p:strVal val="visible"/>
                                      </p:to>
                                    </p:set>
                                    <p:anim calcmode="lin" valueType="num">
                                      <p:cBhvr additive="base">
                                        <p:cTn id="11" dur="500" fill="hold"/>
                                        <p:tgtEl>
                                          <p:spTgt spid="375811">
                                            <p:txEl>
                                              <p:charRg st="5" end="8"/>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75811">
                                            <p:txEl>
                                              <p:charRg st="5" end="8"/>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75811">
                                            <p:txEl>
                                              <p:charRg st="8" end="12"/>
                                            </p:txEl>
                                          </p:spTgt>
                                        </p:tgtEl>
                                        <p:attrNameLst>
                                          <p:attrName>style.visibility</p:attrName>
                                        </p:attrNameLst>
                                      </p:cBhvr>
                                      <p:to>
                                        <p:strVal val="visible"/>
                                      </p:to>
                                    </p:set>
                                    <p:anim calcmode="lin" valueType="num">
                                      <p:cBhvr additive="base">
                                        <p:cTn id="15" dur="500" fill="hold"/>
                                        <p:tgtEl>
                                          <p:spTgt spid="375811">
                                            <p:txEl>
                                              <p:charRg st="8" end="1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375811">
                                            <p:txEl>
                                              <p:charRg st="8" end="1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75811">
                                            <p:txEl>
                                              <p:charRg st="12" end="30"/>
                                            </p:txEl>
                                          </p:spTgt>
                                        </p:tgtEl>
                                        <p:attrNameLst>
                                          <p:attrName>style.visibility</p:attrName>
                                        </p:attrNameLst>
                                      </p:cBhvr>
                                      <p:to>
                                        <p:strVal val="visible"/>
                                      </p:to>
                                    </p:set>
                                    <p:anim calcmode="lin" valueType="num">
                                      <p:cBhvr additive="base">
                                        <p:cTn id="19" dur="500" fill="hold"/>
                                        <p:tgtEl>
                                          <p:spTgt spid="375811">
                                            <p:txEl>
                                              <p:charRg st="12" end="3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75811">
                                            <p:txEl>
                                              <p:charRg st="12" end="30"/>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75811">
                                            <p:txEl>
                                              <p:charRg st="30" end="35"/>
                                            </p:txEl>
                                          </p:spTgt>
                                        </p:tgtEl>
                                        <p:attrNameLst>
                                          <p:attrName>style.visibility</p:attrName>
                                        </p:attrNameLst>
                                      </p:cBhvr>
                                      <p:to>
                                        <p:strVal val="visible"/>
                                      </p:to>
                                    </p:set>
                                    <p:anim calcmode="lin" valueType="num">
                                      <p:cBhvr additive="base">
                                        <p:cTn id="25" dur="500" fill="hold"/>
                                        <p:tgtEl>
                                          <p:spTgt spid="375811">
                                            <p:txEl>
                                              <p:charRg st="30" end="3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75811">
                                            <p:txEl>
                                              <p:charRg st="30" end="35"/>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75811">
                                            <p:txEl>
                                              <p:charRg st="35" end="40"/>
                                            </p:txEl>
                                          </p:spTgt>
                                        </p:tgtEl>
                                        <p:attrNameLst>
                                          <p:attrName>style.visibility</p:attrName>
                                        </p:attrNameLst>
                                      </p:cBhvr>
                                      <p:to>
                                        <p:strVal val="visible"/>
                                      </p:to>
                                    </p:set>
                                    <p:anim calcmode="lin" valueType="num">
                                      <p:cBhvr additive="base">
                                        <p:cTn id="31" dur="500" fill="hold"/>
                                        <p:tgtEl>
                                          <p:spTgt spid="375811">
                                            <p:txEl>
                                              <p:charRg st="35" end="40"/>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75811">
                                            <p:txEl>
                                              <p:charRg st="35" end="40"/>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75811">
                                            <p:txEl>
                                              <p:charRg st="40" end="45"/>
                                            </p:txEl>
                                          </p:spTgt>
                                        </p:tgtEl>
                                        <p:attrNameLst>
                                          <p:attrName>style.visibility</p:attrName>
                                        </p:attrNameLst>
                                      </p:cBhvr>
                                      <p:to>
                                        <p:strVal val="visible"/>
                                      </p:to>
                                    </p:set>
                                    <p:anim calcmode="lin" valueType="num">
                                      <p:cBhvr additive="base">
                                        <p:cTn id="35" dur="500" fill="hold"/>
                                        <p:tgtEl>
                                          <p:spTgt spid="375811">
                                            <p:txEl>
                                              <p:charRg st="40" end="45"/>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75811">
                                            <p:txEl>
                                              <p:charRg st="40" end="45"/>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75811">
                                            <p:txEl>
                                              <p:charRg st="45" end="50"/>
                                            </p:txEl>
                                          </p:spTgt>
                                        </p:tgtEl>
                                        <p:attrNameLst>
                                          <p:attrName>style.visibility</p:attrName>
                                        </p:attrNameLst>
                                      </p:cBhvr>
                                      <p:to>
                                        <p:strVal val="visible"/>
                                      </p:to>
                                    </p:set>
                                    <p:anim calcmode="lin" valueType="num">
                                      <p:cBhvr additive="base">
                                        <p:cTn id="39" dur="500" fill="hold"/>
                                        <p:tgtEl>
                                          <p:spTgt spid="375811">
                                            <p:txEl>
                                              <p:charRg st="45" end="50"/>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375811">
                                            <p:txEl>
                                              <p:charRg st="45" end="50"/>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375811">
                                            <p:txEl>
                                              <p:charRg st="50" end="62"/>
                                            </p:txEl>
                                          </p:spTgt>
                                        </p:tgtEl>
                                        <p:attrNameLst>
                                          <p:attrName>style.visibility</p:attrName>
                                        </p:attrNameLst>
                                      </p:cBhvr>
                                      <p:to>
                                        <p:strVal val="visible"/>
                                      </p:to>
                                    </p:set>
                                    <p:anim calcmode="lin" valueType="num">
                                      <p:cBhvr additive="base">
                                        <p:cTn id="43" dur="500" fill="hold"/>
                                        <p:tgtEl>
                                          <p:spTgt spid="375811">
                                            <p:txEl>
                                              <p:charRg st="50" end="62"/>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75811">
                                            <p:txEl>
                                              <p:charRg st="50" end="62"/>
                                            </p:txEl>
                                          </p:spTgt>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375811">
                                            <p:txEl>
                                              <p:charRg st="62" end="73"/>
                                            </p:txEl>
                                          </p:spTgt>
                                        </p:tgtEl>
                                        <p:attrNameLst>
                                          <p:attrName>style.visibility</p:attrName>
                                        </p:attrNameLst>
                                      </p:cBhvr>
                                      <p:to>
                                        <p:strVal val="visible"/>
                                      </p:to>
                                    </p:set>
                                    <p:anim calcmode="lin" valueType="num">
                                      <p:cBhvr additive="base">
                                        <p:cTn id="47" dur="500" fill="hold"/>
                                        <p:tgtEl>
                                          <p:spTgt spid="375811">
                                            <p:txEl>
                                              <p:charRg st="62" end="73"/>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375811">
                                            <p:txEl>
                                              <p:charRg st="62" end="73"/>
                                            </p:txEl>
                                          </p:spTgt>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375811">
                                            <p:txEl>
                                              <p:charRg st="73" end="79"/>
                                            </p:txEl>
                                          </p:spTgt>
                                        </p:tgtEl>
                                        <p:attrNameLst>
                                          <p:attrName>style.visibility</p:attrName>
                                        </p:attrNameLst>
                                      </p:cBhvr>
                                      <p:to>
                                        <p:strVal val="visible"/>
                                      </p:to>
                                    </p:set>
                                    <p:anim calcmode="lin" valueType="num">
                                      <p:cBhvr additive="base">
                                        <p:cTn id="51" dur="500" fill="hold"/>
                                        <p:tgtEl>
                                          <p:spTgt spid="375811">
                                            <p:txEl>
                                              <p:charRg st="73" end="79"/>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375811">
                                            <p:txEl>
                                              <p:charRg st="73" end="7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81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提要</a:t>
            </a:r>
            <a:endParaRPr lang="zh-CN" altLang="en-US" b="1" dirty="0">
              <a:latin typeface="华文中宋" panose="02010600040101010101" pitchFamily="2" charset="-122"/>
              <a:ea typeface="华文中宋" panose="02010600040101010101" pitchFamily="2" charset="-122"/>
            </a:endParaRPr>
          </a:p>
        </p:txBody>
      </p:sp>
      <p:sp>
        <p:nvSpPr>
          <p:cNvPr id="18435" name="Rectangle 3"/>
          <p:cNvSpPr>
            <a:spLocks noGrp="1"/>
          </p:cNvSpPr>
          <p:nvPr>
            <p:ph idx="1"/>
          </p:nvPr>
        </p:nvSpPr>
        <p:spPr>
          <a:ln/>
        </p:spPr>
        <p:txBody>
          <a:bodyPr vert="horz" wrap="square" lIns="91440" tIns="45720" rIns="91440" bIns="45720" anchor="t" anchorCtr="0"/>
          <a:p>
            <a:pPr eaLnBrk="1" hangingPunct="1"/>
            <a:r>
              <a:rPr lang="en-US" altLang="zh-CN" sz="2800" b="1" dirty="0">
                <a:latin typeface="Comic Sans MS" panose="030F0702030302020204" pitchFamily="66" charset="0"/>
              </a:rPr>
              <a:t>C</a:t>
            </a:r>
            <a:r>
              <a:rPr lang="zh-CN" altLang="en-US" sz="2800" b="1" dirty="0">
                <a:latin typeface="Comic Sans MS" panose="030F0702030302020204" pitchFamily="66" charset="0"/>
              </a:rPr>
              <a:t>语言中的数据类型</a:t>
            </a:r>
            <a:endParaRPr lang="zh-CN" altLang="en-US" sz="2800" b="1" dirty="0">
              <a:latin typeface="Comic Sans MS" panose="030F0702030302020204" pitchFamily="66" charset="0"/>
            </a:endParaRPr>
          </a:p>
          <a:p>
            <a:pPr eaLnBrk="1" hangingPunct="1">
              <a:buClr>
                <a:schemeClr val="hlink"/>
              </a:buClr>
            </a:pPr>
            <a:r>
              <a:rPr lang="zh-CN" altLang="en-US" sz="2800" b="1" dirty="0">
                <a:solidFill>
                  <a:schemeClr val="hlink"/>
                </a:solidFill>
                <a:latin typeface="Comic Sans MS" panose="030F0702030302020204" pitchFamily="66" charset="0"/>
              </a:rPr>
              <a:t>常量与变量</a:t>
            </a:r>
            <a:endParaRPr lang="zh-CN" altLang="en-US" sz="2800" b="1" dirty="0">
              <a:solidFill>
                <a:schemeClr val="hlink"/>
              </a:solidFill>
              <a:latin typeface="Comic Sans MS" panose="030F0702030302020204" pitchFamily="66" charset="0"/>
            </a:endParaRPr>
          </a:p>
          <a:p>
            <a:pPr eaLnBrk="1" hangingPunct="1"/>
            <a:r>
              <a:rPr lang="zh-CN" altLang="en-US" sz="2800" b="1" dirty="0">
                <a:latin typeface="Times New Roman" panose="02020603050405020304" pitchFamily="18" charset="0"/>
              </a:rPr>
              <a:t>整型数据</a:t>
            </a:r>
            <a:endParaRPr lang="zh-CN" altLang="en-US" sz="2800" b="1" dirty="0">
              <a:latin typeface="Times New Roman" panose="02020603050405020304" pitchFamily="18" charset="0"/>
            </a:endParaRPr>
          </a:p>
          <a:p>
            <a:pPr eaLnBrk="1" hangingPunct="1"/>
            <a:r>
              <a:rPr lang="zh-CN" altLang="en-US" sz="2800" b="1" dirty="0">
                <a:latin typeface="Times New Roman" panose="02020603050405020304" pitchFamily="18" charset="0"/>
              </a:rPr>
              <a:t>字符型数据</a:t>
            </a:r>
            <a:endParaRPr lang="zh-CN" altLang="en-US" sz="2800" b="1" dirty="0">
              <a:latin typeface="Times New Roman" panose="02020603050405020304" pitchFamily="18" charset="0"/>
            </a:endParaRPr>
          </a:p>
          <a:p>
            <a:pPr eaLnBrk="1" hangingPunct="1"/>
            <a:r>
              <a:rPr lang="zh-CN" altLang="en-US" sz="2800" b="1" dirty="0">
                <a:latin typeface="Times New Roman" panose="02020603050405020304" pitchFamily="18" charset="0"/>
              </a:rPr>
              <a:t>实型数据</a:t>
            </a:r>
            <a:endParaRPr lang="zh-CN" altLang="en-US" sz="2800" b="1" dirty="0">
              <a:latin typeface="Times New Roman" panose="02020603050405020304" pitchFamily="18" charset="0"/>
            </a:endParaRPr>
          </a:p>
          <a:p>
            <a:pPr eaLnBrk="1" hangingPunct="1"/>
            <a:r>
              <a:rPr lang="zh-CN" altLang="en-US" sz="2800" b="1" dirty="0">
                <a:latin typeface="Times New Roman" panose="02020603050405020304" pitchFamily="18" charset="0"/>
              </a:rPr>
              <a:t>基本数据类型混合运算和类型转换</a:t>
            </a:r>
            <a:endParaRPr lang="zh-CN" altLang="en-US" sz="2800" b="1" dirty="0">
              <a:latin typeface="Times New Roman" panose="02020603050405020304" pitchFamily="18" charset="0"/>
            </a:endParaRPr>
          </a:p>
          <a:p>
            <a:pPr eaLnBrk="1" hangingPunct="1"/>
            <a:r>
              <a:rPr lang="zh-CN" altLang="en-US" sz="2800" b="1" dirty="0">
                <a:latin typeface="Times New Roman" panose="02020603050405020304" pitchFamily="18" charset="0"/>
              </a:rPr>
              <a:t>数据运算</a:t>
            </a:r>
            <a:endParaRPr lang="zh-CN" altLang="en-US" sz="2800" b="1" dirty="0">
              <a:latin typeface="Times New Roman" panose="02020603050405020304" pitchFamily="18" charset="0"/>
            </a:endParaRPr>
          </a:p>
          <a:p>
            <a:pPr eaLnBrk="1" hangingPunct="1"/>
            <a:r>
              <a:rPr lang="zh-CN" altLang="en-US" sz="2800" b="1" dirty="0">
                <a:latin typeface="Times New Roman" panose="02020603050405020304" pitchFamily="18" charset="0"/>
              </a:rPr>
              <a:t>表达式和表达式语句</a:t>
            </a:r>
            <a:endParaRPr lang="zh-CN" altLang="en-US" sz="2800" b="1" dirty="0">
              <a:latin typeface="Times New Roman" panose="02020603050405020304" pitchFamily="18" charset="0"/>
            </a:endParaRPr>
          </a:p>
          <a:p>
            <a:pPr eaLnBrk="1" hangingPunct="1"/>
            <a:endParaRPr lang="en-US" altLang="zh-CN" sz="2800" dirty="0">
              <a:latin typeface="Times New Roman" panose="02020603050405020304" pitchFamily="18" charset="0"/>
            </a:endParaRPr>
          </a:p>
        </p:txBody>
      </p:sp>
      <p:sp>
        <p:nvSpPr>
          <p:cNvPr id="18436"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8437"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8438"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常量与变量</a:t>
            </a:r>
            <a:endParaRPr lang="zh-CN" altLang="en-US" b="1" dirty="0">
              <a:latin typeface="华文中宋" panose="02010600040101010101" pitchFamily="2" charset="-122"/>
              <a:ea typeface="华文中宋" panose="02010600040101010101" pitchFamily="2" charset="-122"/>
            </a:endParaRPr>
          </a:p>
        </p:txBody>
      </p:sp>
      <p:sp>
        <p:nvSpPr>
          <p:cNvPr id="376835" name="Rectangle 3"/>
          <p:cNvSpPr>
            <a:spLocks noGrp="1"/>
          </p:cNvSpPr>
          <p:nvPr>
            <p:ph idx="1"/>
          </p:nvPr>
        </p:nvSpPr>
        <p:spPr>
          <a:ln/>
        </p:spPr>
        <p:txBody>
          <a:bodyPr vert="horz" wrap="square" lIns="91440" tIns="45720" rIns="91440" bIns="45720" anchor="t" anchorCtr="0"/>
          <a:p>
            <a:pPr eaLnBrk="1" hangingPunct="1"/>
            <a:r>
              <a:rPr lang="zh-CN" altLang="en-US" sz="2800" b="1" dirty="0"/>
              <a:t>常量（</a:t>
            </a:r>
            <a:r>
              <a:rPr lang="en-US" altLang="zh-CN" sz="2800" b="1" dirty="0">
                <a:latin typeface="Comic Sans MS" panose="030F0702030302020204" pitchFamily="66" charset="0"/>
              </a:rPr>
              <a:t>constant</a:t>
            </a:r>
            <a:r>
              <a:rPr lang="zh-CN" altLang="en-US" sz="2800" b="1" dirty="0"/>
              <a:t>）：在程序运行过程中，其值不能被改变的量</a:t>
            </a:r>
            <a:endParaRPr lang="zh-CN" altLang="en-US" sz="2800" b="1" dirty="0"/>
          </a:p>
          <a:p>
            <a:pPr eaLnBrk="1" hangingPunct="1"/>
            <a:r>
              <a:rPr lang="zh-CN" altLang="en-US" sz="2800" b="1" dirty="0"/>
              <a:t>变量：在程序运行过程中，其值可以改变的量</a:t>
            </a:r>
            <a:endParaRPr lang="zh-CN" altLang="en-US" sz="2800" b="1" dirty="0"/>
          </a:p>
          <a:p>
            <a:pPr lvl="1" eaLnBrk="1" hangingPunct="1"/>
            <a:r>
              <a:rPr lang="zh-CN" altLang="en-US" sz="2400" b="1" dirty="0"/>
              <a:t>构成：变量类型、变量名、变量值</a:t>
            </a:r>
            <a:endParaRPr lang="zh-CN" altLang="en-US" sz="2400" b="1" dirty="0"/>
          </a:p>
        </p:txBody>
      </p:sp>
      <p:pic>
        <p:nvPicPr>
          <p:cNvPr id="376836" name="Picture 4" descr="2"/>
          <p:cNvPicPr>
            <a:picLocks noChangeAspect="1"/>
          </p:cNvPicPr>
          <p:nvPr/>
        </p:nvPicPr>
        <p:blipFill>
          <a:blip r:embed="rId1"/>
          <a:stretch>
            <a:fillRect/>
          </a:stretch>
        </p:blipFill>
        <p:spPr>
          <a:xfrm>
            <a:off x="3581400" y="4114800"/>
            <a:ext cx="2667000" cy="2084388"/>
          </a:xfrm>
          <a:prstGeom prst="rect">
            <a:avLst/>
          </a:prstGeom>
          <a:noFill/>
          <a:ln w="9525">
            <a:noFill/>
          </a:ln>
        </p:spPr>
      </p:pic>
      <p:sp>
        <p:nvSpPr>
          <p:cNvPr id="19461"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9462"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9463"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6835">
                                            <p:txEl>
                                              <p:charRg st="0" end="32"/>
                                            </p:txEl>
                                          </p:spTgt>
                                        </p:tgtEl>
                                        <p:attrNameLst>
                                          <p:attrName>style.visibility</p:attrName>
                                        </p:attrNameLst>
                                      </p:cBhvr>
                                      <p:to>
                                        <p:strVal val="visible"/>
                                      </p:to>
                                    </p:set>
                                    <p:anim calcmode="lin" valueType="num">
                                      <p:cBhvr additive="base">
                                        <p:cTn id="7" dur="500" fill="hold"/>
                                        <p:tgtEl>
                                          <p:spTgt spid="376835">
                                            <p:txEl>
                                              <p:charRg st="0" end="3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76835">
                                            <p:txEl>
                                              <p:charRg st="0" end="3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76835">
                                            <p:txEl>
                                              <p:charRg st="32" end="53"/>
                                            </p:txEl>
                                          </p:spTgt>
                                        </p:tgtEl>
                                        <p:attrNameLst>
                                          <p:attrName>style.visibility</p:attrName>
                                        </p:attrNameLst>
                                      </p:cBhvr>
                                      <p:to>
                                        <p:strVal val="visible"/>
                                      </p:to>
                                    </p:set>
                                    <p:anim calcmode="lin" valueType="num">
                                      <p:cBhvr additive="base">
                                        <p:cTn id="13" dur="500" fill="hold"/>
                                        <p:tgtEl>
                                          <p:spTgt spid="376835">
                                            <p:txEl>
                                              <p:charRg st="32" end="53"/>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76835">
                                            <p:txEl>
                                              <p:charRg st="32" end="53"/>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76835">
                                            <p:txEl>
                                              <p:charRg st="53" end="69"/>
                                            </p:txEl>
                                          </p:spTgt>
                                        </p:tgtEl>
                                        <p:attrNameLst>
                                          <p:attrName>style.visibility</p:attrName>
                                        </p:attrNameLst>
                                      </p:cBhvr>
                                      <p:to>
                                        <p:strVal val="visible"/>
                                      </p:to>
                                    </p:set>
                                    <p:anim calcmode="lin" valueType="num">
                                      <p:cBhvr additive="base">
                                        <p:cTn id="17" dur="500" fill="hold"/>
                                        <p:tgtEl>
                                          <p:spTgt spid="376835">
                                            <p:txEl>
                                              <p:charRg st="53" end="69"/>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76835">
                                            <p:txEl>
                                              <p:charRg st="53" end="69"/>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376836"/>
                                        </p:tgtEl>
                                        <p:attrNameLst>
                                          <p:attrName>style.visibility</p:attrName>
                                        </p:attrNameLst>
                                      </p:cBhvr>
                                      <p:to>
                                        <p:strVal val="visible"/>
                                      </p:to>
                                    </p:set>
                                    <p:anim calcmode="lin" valueType="num">
                                      <p:cBhvr additive="base">
                                        <p:cTn id="23" dur="500" fill="hold"/>
                                        <p:tgtEl>
                                          <p:spTgt spid="376836"/>
                                        </p:tgtEl>
                                        <p:attrNameLst>
                                          <p:attrName>ppt_x</p:attrName>
                                        </p:attrNameLst>
                                      </p:cBhvr>
                                      <p:tavLst>
                                        <p:tav tm="0">
                                          <p:val>
                                            <p:strVal val="0-#ppt_w/2"/>
                                          </p:val>
                                        </p:tav>
                                        <p:tav tm="100000">
                                          <p:val>
                                            <p:strVal val="#ppt_x"/>
                                          </p:val>
                                        </p:tav>
                                      </p:tavLst>
                                    </p:anim>
                                    <p:anim calcmode="lin" valueType="num">
                                      <p:cBhvr additive="base">
                                        <p:cTn id="24" dur="500" fill="hold"/>
                                        <p:tgtEl>
                                          <p:spTgt spid="3768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683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Times New Roman" panose="02020603050405020304" pitchFamily="18" charset="0"/>
                <a:ea typeface="华文中宋" panose="02010600040101010101" pitchFamily="2" charset="-122"/>
              </a:rPr>
              <a:t>变量（</a:t>
            </a:r>
            <a:r>
              <a:rPr lang="en-US" altLang="zh-CN" b="1" dirty="0">
                <a:latin typeface="Times New Roman" panose="02020603050405020304" pitchFamily="18" charset="0"/>
                <a:ea typeface="华文中宋" panose="02010600040101010101" pitchFamily="2" charset="-122"/>
              </a:rPr>
              <a:t>Variable</a:t>
            </a:r>
            <a:r>
              <a:rPr lang="zh-CN" altLang="en-US" b="1" dirty="0">
                <a:latin typeface="Times New Roman" panose="02020603050405020304" pitchFamily="18" charset="0"/>
                <a:ea typeface="华文中宋" panose="02010600040101010101" pitchFamily="2" charset="-122"/>
              </a:rPr>
              <a:t>）</a:t>
            </a:r>
            <a:endParaRPr lang="zh-CN" altLang="en-US" b="1" dirty="0">
              <a:latin typeface="Times New Roman" panose="02020603050405020304" pitchFamily="18" charset="0"/>
              <a:ea typeface="华文中宋" panose="02010600040101010101" pitchFamily="2" charset="-122"/>
            </a:endParaRPr>
          </a:p>
        </p:txBody>
      </p:sp>
      <p:sp>
        <p:nvSpPr>
          <p:cNvPr id="388099" name="Rectangle 3"/>
          <p:cNvSpPr>
            <a:spLocks noGrp="1"/>
          </p:cNvSpPr>
          <p:nvPr>
            <p:ph idx="1"/>
          </p:nvPr>
        </p:nvSpPr>
        <p:spPr>
          <a:ln/>
        </p:spPr>
        <p:txBody>
          <a:bodyPr vert="horz" wrap="square" lIns="91440" tIns="45720" rIns="91440" bIns="45720" anchor="t" anchorCtr="0"/>
          <a:p>
            <a:pPr eaLnBrk="1" hangingPunct="1"/>
            <a:r>
              <a:rPr lang="en-US" altLang="zh-CN" b="1" dirty="0">
                <a:latin typeface="Comic Sans MS" panose="030F0702030302020204" pitchFamily="66" charset="0"/>
              </a:rPr>
              <a:t>C</a:t>
            </a:r>
            <a:r>
              <a:rPr lang="zh-CN" altLang="en-US" b="1" dirty="0">
                <a:latin typeface="Comic Sans MS" panose="030F0702030302020204" pitchFamily="66" charset="0"/>
              </a:rPr>
              <a:t>规定在程序中所有用到的变量都必须在程序中定义</a:t>
            </a:r>
            <a:endParaRPr lang="zh-CN" altLang="en-US" b="1" dirty="0">
              <a:latin typeface="Comic Sans MS" panose="030F0702030302020204" pitchFamily="66" charset="0"/>
            </a:endParaRPr>
          </a:p>
          <a:p>
            <a:pPr eaLnBrk="1" hangingPunct="1"/>
            <a:r>
              <a:rPr lang="en-US" altLang="zh-CN" b="1" dirty="0">
                <a:latin typeface="Comic Sans MS" panose="030F0702030302020204" pitchFamily="66" charset="0"/>
              </a:rPr>
              <a:t>C</a:t>
            </a:r>
            <a:r>
              <a:rPr lang="zh-CN" altLang="en-US" b="1" dirty="0">
                <a:latin typeface="Comic Sans MS" panose="030F0702030302020204" pitchFamily="66" charset="0"/>
              </a:rPr>
              <a:t>中变量对大小写敏感</a:t>
            </a:r>
            <a:endParaRPr lang="zh-CN" altLang="en-US" b="1" dirty="0">
              <a:latin typeface="Comic Sans MS" panose="030F0702030302020204" pitchFamily="66" charset="0"/>
            </a:endParaRPr>
          </a:p>
          <a:p>
            <a:pPr eaLnBrk="1" hangingPunct="1"/>
            <a:r>
              <a:rPr lang="zh-CN" altLang="en-US" b="1" dirty="0">
                <a:latin typeface="Comic Sans MS" panose="030F0702030302020204" pitchFamily="66" charset="0"/>
              </a:rPr>
              <a:t>变量的定义一般是在一个函数开头的声明部分</a:t>
            </a:r>
            <a:endParaRPr lang="zh-CN" altLang="en-US" b="1" dirty="0">
              <a:latin typeface="Comic Sans MS" panose="030F0702030302020204" pitchFamily="66" charset="0"/>
            </a:endParaRPr>
          </a:p>
          <a:p>
            <a:pPr lvl="1" eaLnBrk="1" hangingPunct="1"/>
            <a:r>
              <a:rPr lang="zh-CN" altLang="en-US" b="1" dirty="0">
                <a:latin typeface="Comic Sans MS" panose="030F0702030302020204" pitchFamily="66" charset="0"/>
              </a:rPr>
              <a:t>也可放在函数中某一段程序内，但其作用域（范围）只限于其所在的程序段</a:t>
            </a:r>
            <a:endParaRPr lang="zh-CN" altLang="en-US" b="1" dirty="0">
              <a:latin typeface="Comic Sans MS" panose="030F0702030302020204" pitchFamily="66" charset="0"/>
            </a:endParaRPr>
          </a:p>
        </p:txBody>
      </p:sp>
      <p:sp>
        <p:nvSpPr>
          <p:cNvPr id="20484"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20485"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20486"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8099">
                                            <p:txEl>
                                              <p:charRg st="0" end="24"/>
                                            </p:txEl>
                                          </p:spTgt>
                                        </p:tgtEl>
                                        <p:attrNameLst>
                                          <p:attrName>style.visibility</p:attrName>
                                        </p:attrNameLst>
                                      </p:cBhvr>
                                      <p:to>
                                        <p:strVal val="visible"/>
                                      </p:to>
                                    </p:set>
                                    <p:anim calcmode="lin" valueType="num">
                                      <p:cBhvr additive="base">
                                        <p:cTn id="7" dur="500" fill="hold"/>
                                        <p:tgtEl>
                                          <p:spTgt spid="388099">
                                            <p:txEl>
                                              <p:charRg st="0" end="24"/>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88099">
                                            <p:txEl>
                                              <p:charRg st="0" end="24"/>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88099">
                                            <p:txEl>
                                              <p:charRg st="24" end="35"/>
                                            </p:txEl>
                                          </p:spTgt>
                                        </p:tgtEl>
                                        <p:attrNameLst>
                                          <p:attrName>style.visibility</p:attrName>
                                        </p:attrNameLst>
                                      </p:cBhvr>
                                      <p:to>
                                        <p:strVal val="visible"/>
                                      </p:to>
                                    </p:set>
                                    <p:anim calcmode="lin" valueType="num">
                                      <p:cBhvr additive="base">
                                        <p:cTn id="13" dur="500" fill="hold"/>
                                        <p:tgtEl>
                                          <p:spTgt spid="388099">
                                            <p:txEl>
                                              <p:charRg st="24" end="35"/>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88099">
                                            <p:txEl>
                                              <p:charRg st="24" end="35"/>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88099">
                                            <p:txEl>
                                              <p:charRg st="35" end="56"/>
                                            </p:txEl>
                                          </p:spTgt>
                                        </p:tgtEl>
                                        <p:attrNameLst>
                                          <p:attrName>style.visibility</p:attrName>
                                        </p:attrNameLst>
                                      </p:cBhvr>
                                      <p:to>
                                        <p:strVal val="visible"/>
                                      </p:to>
                                    </p:set>
                                    <p:anim calcmode="lin" valueType="num">
                                      <p:cBhvr additive="base">
                                        <p:cTn id="19" dur="500" fill="hold"/>
                                        <p:tgtEl>
                                          <p:spTgt spid="388099">
                                            <p:txEl>
                                              <p:charRg st="35" end="56"/>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88099">
                                            <p:txEl>
                                              <p:charRg st="35" end="56"/>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88099">
                                            <p:txEl>
                                              <p:charRg st="56" end="90"/>
                                            </p:txEl>
                                          </p:spTgt>
                                        </p:tgtEl>
                                        <p:attrNameLst>
                                          <p:attrName>style.visibility</p:attrName>
                                        </p:attrNameLst>
                                      </p:cBhvr>
                                      <p:to>
                                        <p:strVal val="visible"/>
                                      </p:to>
                                    </p:set>
                                    <p:anim calcmode="lin" valueType="num">
                                      <p:cBhvr additive="base">
                                        <p:cTn id="23" dur="500" fill="hold"/>
                                        <p:tgtEl>
                                          <p:spTgt spid="388099">
                                            <p:txEl>
                                              <p:charRg st="56" end="9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88099">
                                            <p:txEl>
                                              <p:charRg st="56" end="9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09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提要</a:t>
            </a:r>
            <a:endParaRPr lang="zh-CN" altLang="en-US" b="1" dirty="0">
              <a:latin typeface="华文中宋" panose="02010600040101010101" pitchFamily="2" charset="-122"/>
              <a:ea typeface="华文中宋" panose="02010600040101010101" pitchFamily="2" charset="-122"/>
            </a:endParaRPr>
          </a:p>
        </p:txBody>
      </p:sp>
      <p:sp>
        <p:nvSpPr>
          <p:cNvPr id="21507" name="Rectangle 3"/>
          <p:cNvSpPr>
            <a:spLocks noGrp="1"/>
          </p:cNvSpPr>
          <p:nvPr>
            <p:ph idx="1"/>
          </p:nvPr>
        </p:nvSpPr>
        <p:spPr>
          <a:ln/>
        </p:spPr>
        <p:txBody>
          <a:bodyPr vert="horz" wrap="square" lIns="91440" tIns="45720" rIns="91440" bIns="45720" anchor="t" anchorCtr="0"/>
          <a:p>
            <a:pPr eaLnBrk="1" hangingPunct="1"/>
            <a:r>
              <a:rPr lang="en-US" altLang="zh-CN" sz="2800" dirty="0">
                <a:latin typeface="Comic Sans MS" panose="030F0702030302020204" pitchFamily="66" charset="0"/>
              </a:rPr>
              <a:t>C</a:t>
            </a:r>
            <a:r>
              <a:rPr lang="zh-CN" altLang="en-US" sz="2800" dirty="0">
                <a:latin typeface="Comic Sans MS" panose="030F0702030302020204" pitchFamily="66" charset="0"/>
              </a:rPr>
              <a:t>语言中的数据类型</a:t>
            </a:r>
            <a:endParaRPr lang="zh-CN" altLang="en-US" sz="2800" dirty="0">
              <a:latin typeface="Comic Sans MS" panose="030F0702030302020204" pitchFamily="66" charset="0"/>
            </a:endParaRPr>
          </a:p>
          <a:p>
            <a:pPr eaLnBrk="1" hangingPunct="1"/>
            <a:r>
              <a:rPr lang="zh-CN" altLang="en-US" sz="2800" dirty="0">
                <a:latin typeface="Comic Sans MS" panose="030F0702030302020204" pitchFamily="66" charset="0"/>
              </a:rPr>
              <a:t>常量与变量</a:t>
            </a:r>
            <a:endParaRPr lang="zh-CN" altLang="en-US" sz="2800" dirty="0">
              <a:solidFill>
                <a:srgbClr val="FF3300"/>
              </a:solidFill>
              <a:latin typeface="Times New Roman" panose="02020603050405020304" pitchFamily="18" charset="0"/>
            </a:endParaRPr>
          </a:p>
          <a:p>
            <a:pPr eaLnBrk="1" hangingPunct="1">
              <a:buClr>
                <a:schemeClr val="hlink"/>
              </a:buClr>
            </a:pPr>
            <a:r>
              <a:rPr lang="zh-CN" altLang="en-US" sz="2800" b="1" dirty="0">
                <a:solidFill>
                  <a:srgbClr val="FF3300"/>
                </a:solidFill>
                <a:latin typeface="Times New Roman" panose="02020603050405020304" pitchFamily="18" charset="0"/>
              </a:rPr>
              <a:t>整型数据</a:t>
            </a:r>
            <a:endParaRPr lang="zh-CN" altLang="en-US" sz="2800" b="1" dirty="0">
              <a:solidFill>
                <a:srgbClr val="FF3300"/>
              </a:solidFill>
              <a:latin typeface="Times New Roman" panose="02020603050405020304" pitchFamily="18" charset="0"/>
            </a:endParaRPr>
          </a:p>
          <a:p>
            <a:pPr eaLnBrk="1" hangingPunct="1"/>
            <a:r>
              <a:rPr lang="zh-CN" altLang="en-US" sz="2800" dirty="0">
                <a:latin typeface="Times New Roman" panose="02020603050405020304" pitchFamily="18" charset="0"/>
              </a:rPr>
              <a:t>字符型数据</a:t>
            </a:r>
            <a:endParaRPr lang="zh-CN" altLang="en-US" sz="2800" dirty="0">
              <a:latin typeface="Times New Roman" panose="02020603050405020304" pitchFamily="18" charset="0"/>
            </a:endParaRPr>
          </a:p>
          <a:p>
            <a:pPr eaLnBrk="1" hangingPunct="1"/>
            <a:r>
              <a:rPr lang="zh-CN" altLang="en-US" sz="2800" dirty="0">
                <a:latin typeface="Times New Roman" panose="02020603050405020304" pitchFamily="18" charset="0"/>
              </a:rPr>
              <a:t>实型数据</a:t>
            </a:r>
            <a:endParaRPr lang="zh-CN" altLang="en-US" sz="2800" dirty="0">
              <a:latin typeface="Times New Roman" panose="02020603050405020304" pitchFamily="18" charset="0"/>
            </a:endParaRPr>
          </a:p>
          <a:p>
            <a:pPr eaLnBrk="1" hangingPunct="1"/>
            <a:r>
              <a:rPr lang="zh-CN" altLang="en-US" sz="2800" dirty="0">
                <a:latin typeface="Times New Roman" panose="02020603050405020304" pitchFamily="18" charset="0"/>
              </a:rPr>
              <a:t>基本数据类型混合运算和类型转换</a:t>
            </a:r>
            <a:endParaRPr lang="zh-CN" altLang="en-US" sz="2800" dirty="0">
              <a:latin typeface="Times New Roman" panose="02020603050405020304" pitchFamily="18" charset="0"/>
            </a:endParaRPr>
          </a:p>
          <a:p>
            <a:pPr eaLnBrk="1" hangingPunct="1"/>
            <a:r>
              <a:rPr lang="zh-CN" altLang="en-US" sz="2800" dirty="0">
                <a:latin typeface="Times New Roman" panose="02020603050405020304" pitchFamily="18" charset="0"/>
              </a:rPr>
              <a:t>数据运算</a:t>
            </a:r>
            <a:endParaRPr lang="zh-CN" altLang="en-US" sz="2800" dirty="0">
              <a:latin typeface="Times New Roman" panose="02020603050405020304" pitchFamily="18" charset="0"/>
            </a:endParaRPr>
          </a:p>
          <a:p>
            <a:pPr eaLnBrk="1" hangingPunct="1"/>
            <a:r>
              <a:rPr lang="zh-CN" altLang="en-US" sz="2800" dirty="0">
                <a:latin typeface="Times New Roman" panose="02020603050405020304" pitchFamily="18" charset="0"/>
              </a:rPr>
              <a:t>表达式和表达式语句</a:t>
            </a:r>
            <a:endParaRPr lang="zh-CN" altLang="en-US" sz="2800" dirty="0">
              <a:latin typeface="Times New Roman" panose="02020603050405020304" pitchFamily="18" charset="0"/>
            </a:endParaRPr>
          </a:p>
        </p:txBody>
      </p:sp>
      <p:sp>
        <p:nvSpPr>
          <p:cNvPr id="21508"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21509"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21510"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Rectangle 1026"/>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整型数据</a:t>
            </a:r>
            <a:endParaRPr lang="zh-CN" altLang="en-US" b="1" dirty="0">
              <a:latin typeface="华文中宋" panose="02010600040101010101" pitchFamily="2" charset="-122"/>
              <a:ea typeface="华文中宋" panose="02010600040101010101" pitchFamily="2" charset="-122"/>
            </a:endParaRPr>
          </a:p>
        </p:txBody>
      </p:sp>
      <p:sp>
        <p:nvSpPr>
          <p:cNvPr id="361475" name="Rectangle 1027"/>
          <p:cNvSpPr>
            <a:spLocks noGrp="1"/>
          </p:cNvSpPr>
          <p:nvPr>
            <p:ph idx="1"/>
          </p:nvPr>
        </p:nvSpPr>
        <p:spPr>
          <a:xfrm>
            <a:off x="609600" y="2193925"/>
            <a:ext cx="8345488" cy="4114800"/>
          </a:xfrm>
          <a:ln/>
        </p:spPr>
        <p:txBody>
          <a:bodyPr vert="horz" wrap="square" lIns="91440" tIns="45720" rIns="91440" bIns="45720" anchor="t" anchorCtr="0"/>
          <a:p>
            <a:pPr eaLnBrk="1" hangingPunct="1">
              <a:lnSpc>
                <a:spcPct val="90000"/>
              </a:lnSpc>
            </a:pPr>
            <a:r>
              <a:rPr lang="zh-CN" altLang="en-US" sz="2800" b="1" dirty="0">
                <a:latin typeface="Comic Sans MS" panose="030F0702030302020204" pitchFamily="66" charset="0"/>
              </a:rPr>
              <a:t>整型数据按其数值范围划分成三种</a:t>
            </a:r>
            <a:endParaRPr lang="zh-CN" altLang="en-US" sz="2800" b="1" dirty="0">
              <a:latin typeface="Comic Sans MS" panose="030F0702030302020204" pitchFamily="66" charset="0"/>
            </a:endParaRPr>
          </a:p>
          <a:p>
            <a:pPr lvl="1" eaLnBrk="1" hangingPunct="1">
              <a:lnSpc>
                <a:spcPct val="90000"/>
              </a:lnSpc>
            </a:pPr>
            <a:r>
              <a:rPr lang="zh-CN" altLang="en-US" sz="2400" b="1" dirty="0">
                <a:solidFill>
                  <a:srgbClr val="FF0000"/>
                </a:solidFill>
                <a:latin typeface="Comic Sans MS" panose="030F0702030302020204" pitchFamily="66" charset="0"/>
              </a:rPr>
              <a:t>基本型、短整型、长整型</a:t>
            </a:r>
            <a:endParaRPr lang="zh-CN" altLang="en-US" sz="2400" b="1" dirty="0">
              <a:solidFill>
                <a:srgbClr val="FF0000"/>
              </a:solidFill>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按其内部表示的最高位的不同理解，可分为两类</a:t>
            </a:r>
            <a:endParaRPr lang="zh-CN" altLang="en-US" sz="2800" b="1" dirty="0">
              <a:latin typeface="Comic Sans MS" panose="030F0702030302020204" pitchFamily="66" charset="0"/>
            </a:endParaRPr>
          </a:p>
          <a:p>
            <a:pPr lvl="1" eaLnBrk="1" hangingPunct="1">
              <a:lnSpc>
                <a:spcPct val="90000"/>
              </a:lnSpc>
            </a:pPr>
            <a:r>
              <a:rPr lang="zh-CN" altLang="en-US" sz="2400" b="1" dirty="0">
                <a:solidFill>
                  <a:srgbClr val="FF3300"/>
                </a:solidFill>
                <a:latin typeface="Comic Sans MS" panose="030F0702030302020204" pitchFamily="66" charset="0"/>
              </a:rPr>
              <a:t>带符号整型（</a:t>
            </a:r>
            <a:r>
              <a:rPr lang="zh-CN" altLang="en-US" sz="2400" b="1" dirty="0">
                <a:solidFill>
                  <a:srgbClr val="0000FF"/>
                </a:solidFill>
                <a:latin typeface="Comic Sans MS" panose="030F0702030302020204" pitchFamily="66" charset="0"/>
              </a:rPr>
              <a:t>最高位为符号位</a:t>
            </a:r>
            <a:r>
              <a:rPr lang="zh-CN" altLang="en-US" sz="2400" b="1" dirty="0">
                <a:solidFill>
                  <a:srgbClr val="FF3300"/>
                </a:solidFill>
                <a:latin typeface="Comic Sans MS" panose="030F0702030302020204" pitchFamily="66" charset="0"/>
              </a:rPr>
              <a:t>）、不带符号整型</a:t>
            </a:r>
            <a:endParaRPr lang="zh-CN" altLang="en-US" sz="2400" b="1" dirty="0">
              <a:solidFill>
                <a:srgbClr val="FF3300"/>
              </a:solidFill>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带符号整型的标记方法</a:t>
            </a:r>
            <a:endParaRPr lang="zh-CN" altLang="en-US" sz="28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基本型：</a:t>
            </a:r>
            <a:r>
              <a:rPr lang="zh-CN" altLang="en-US" sz="2400" b="1" dirty="0">
                <a:solidFill>
                  <a:srgbClr val="000099"/>
                </a:solidFill>
                <a:latin typeface="Comic Sans MS" panose="030F0702030302020204" pitchFamily="66" charset="0"/>
              </a:rPr>
              <a:t>用 </a:t>
            </a:r>
            <a:r>
              <a:rPr lang="en-US" altLang="zh-CN" sz="2400" b="1" dirty="0">
                <a:solidFill>
                  <a:srgbClr val="CC0066"/>
                </a:solidFill>
                <a:latin typeface="Comic Sans MS" panose="030F0702030302020204" pitchFamily="66" charset="0"/>
              </a:rPr>
              <a:t>int</a:t>
            </a:r>
            <a:r>
              <a:rPr lang="en-US" altLang="zh-CN" sz="2400" b="1" dirty="0">
                <a:solidFill>
                  <a:srgbClr val="000099"/>
                </a:solidFill>
                <a:latin typeface="Comic Sans MS" panose="030F0702030302020204" pitchFamily="66" charset="0"/>
              </a:rPr>
              <a:t> </a:t>
            </a:r>
            <a:r>
              <a:rPr lang="zh-CN" altLang="en-US" sz="2400" b="1" dirty="0">
                <a:solidFill>
                  <a:srgbClr val="000099"/>
                </a:solidFill>
                <a:latin typeface="Comic Sans MS" panose="030F0702030302020204" pitchFamily="66" charset="0"/>
              </a:rPr>
              <a:t>标记</a:t>
            </a:r>
            <a:endParaRPr lang="zh-CN" altLang="en-US" sz="2400" b="1" dirty="0">
              <a:solidFill>
                <a:srgbClr val="000099"/>
              </a:solidFill>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短整型：</a:t>
            </a:r>
            <a:r>
              <a:rPr lang="zh-CN" altLang="en-US" sz="2400" b="1" dirty="0">
                <a:solidFill>
                  <a:srgbClr val="000099"/>
                </a:solidFill>
                <a:latin typeface="Comic Sans MS" panose="030F0702030302020204" pitchFamily="66" charset="0"/>
              </a:rPr>
              <a:t>用 </a:t>
            </a:r>
            <a:r>
              <a:rPr lang="en-US" altLang="zh-CN" sz="2400" b="1" dirty="0">
                <a:solidFill>
                  <a:srgbClr val="CC0066"/>
                </a:solidFill>
                <a:latin typeface="Comic Sans MS" panose="030F0702030302020204" pitchFamily="66" charset="0"/>
              </a:rPr>
              <a:t>short int</a:t>
            </a:r>
            <a:r>
              <a:rPr lang="en-US" altLang="zh-CN" sz="2400" b="1" dirty="0">
                <a:solidFill>
                  <a:srgbClr val="000099"/>
                </a:solidFill>
                <a:latin typeface="Comic Sans MS" panose="030F0702030302020204" pitchFamily="66" charset="0"/>
              </a:rPr>
              <a:t> </a:t>
            </a:r>
            <a:r>
              <a:rPr lang="zh-CN" altLang="en-US" sz="2400" b="1" dirty="0">
                <a:solidFill>
                  <a:srgbClr val="000099"/>
                </a:solidFill>
                <a:latin typeface="Comic Sans MS" panose="030F0702030302020204" pitchFamily="66" charset="0"/>
              </a:rPr>
              <a:t>标记，简写为 </a:t>
            </a:r>
            <a:r>
              <a:rPr lang="en-US" altLang="zh-CN" sz="2400" b="1" dirty="0">
                <a:solidFill>
                  <a:srgbClr val="CC0066"/>
                </a:solidFill>
                <a:latin typeface="Comic Sans MS" panose="030F0702030302020204" pitchFamily="66" charset="0"/>
              </a:rPr>
              <a:t>short</a:t>
            </a:r>
            <a:endParaRPr lang="en-US" altLang="zh-CN" sz="2400" b="1" dirty="0">
              <a:solidFill>
                <a:srgbClr val="000099"/>
              </a:solidFill>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长整型：</a:t>
            </a:r>
            <a:r>
              <a:rPr lang="zh-CN" altLang="en-US" sz="2400" b="1" dirty="0">
                <a:solidFill>
                  <a:srgbClr val="000099"/>
                </a:solidFill>
                <a:latin typeface="Comic Sans MS" panose="030F0702030302020204" pitchFamily="66" charset="0"/>
              </a:rPr>
              <a:t>用 </a:t>
            </a:r>
            <a:r>
              <a:rPr lang="en-US" altLang="zh-CN" sz="2400" b="1" dirty="0">
                <a:solidFill>
                  <a:srgbClr val="CC0066"/>
                </a:solidFill>
                <a:latin typeface="Comic Sans MS" panose="030F0702030302020204" pitchFamily="66" charset="0"/>
              </a:rPr>
              <a:t>long int</a:t>
            </a:r>
            <a:r>
              <a:rPr lang="en-US" altLang="zh-CN" sz="2400" b="1" dirty="0">
                <a:solidFill>
                  <a:srgbClr val="000099"/>
                </a:solidFill>
                <a:latin typeface="Comic Sans MS" panose="030F0702030302020204" pitchFamily="66" charset="0"/>
              </a:rPr>
              <a:t>  </a:t>
            </a:r>
            <a:r>
              <a:rPr lang="zh-CN" altLang="en-US" sz="2400" b="1" dirty="0">
                <a:solidFill>
                  <a:srgbClr val="000099"/>
                </a:solidFill>
                <a:latin typeface="Comic Sans MS" panose="030F0702030302020204" pitchFamily="66" charset="0"/>
              </a:rPr>
              <a:t>标记，简写为 </a:t>
            </a:r>
            <a:r>
              <a:rPr lang="en-US" altLang="zh-CN" sz="2400" b="1" dirty="0">
                <a:solidFill>
                  <a:srgbClr val="CC0066"/>
                </a:solidFill>
                <a:latin typeface="Comic Sans MS" panose="030F0702030302020204" pitchFamily="66" charset="0"/>
              </a:rPr>
              <a:t>long</a:t>
            </a:r>
            <a:endParaRPr lang="en-US" altLang="zh-CN" sz="2400" b="1" dirty="0">
              <a:solidFill>
                <a:srgbClr val="CC0066"/>
              </a:solidFill>
              <a:latin typeface="Comic Sans MS" panose="030F0702030302020204" pitchFamily="66" charset="0"/>
            </a:endParaRPr>
          </a:p>
        </p:txBody>
      </p:sp>
      <p:sp>
        <p:nvSpPr>
          <p:cNvPr id="22532"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22533"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22534"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1475">
                                            <p:txEl>
                                              <p:charRg st="0" end="16"/>
                                            </p:txEl>
                                          </p:spTgt>
                                        </p:tgtEl>
                                        <p:attrNameLst>
                                          <p:attrName>style.visibility</p:attrName>
                                        </p:attrNameLst>
                                      </p:cBhvr>
                                      <p:to>
                                        <p:strVal val="visible"/>
                                      </p:to>
                                    </p:set>
                                    <p:anim calcmode="lin" valueType="num">
                                      <p:cBhvr additive="base">
                                        <p:cTn id="7" dur="500" fill="hold"/>
                                        <p:tgtEl>
                                          <p:spTgt spid="361475">
                                            <p:txEl>
                                              <p:charRg st="0" end="16"/>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61475">
                                            <p:txEl>
                                              <p:charRg st="0" end="16"/>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1475">
                                            <p:txEl>
                                              <p:charRg st="16" end="28"/>
                                            </p:txEl>
                                          </p:spTgt>
                                        </p:tgtEl>
                                        <p:attrNameLst>
                                          <p:attrName>style.visibility</p:attrName>
                                        </p:attrNameLst>
                                      </p:cBhvr>
                                      <p:to>
                                        <p:strVal val="visible"/>
                                      </p:to>
                                    </p:set>
                                    <p:anim calcmode="lin" valueType="num">
                                      <p:cBhvr additive="base">
                                        <p:cTn id="11" dur="500" fill="hold"/>
                                        <p:tgtEl>
                                          <p:spTgt spid="361475">
                                            <p:txEl>
                                              <p:charRg st="16" end="28"/>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61475">
                                            <p:txEl>
                                              <p:charRg st="16" end="28"/>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361475">
                                            <p:txEl>
                                              <p:charRg st="28" end="50"/>
                                            </p:txEl>
                                          </p:spTgt>
                                        </p:tgtEl>
                                        <p:attrNameLst>
                                          <p:attrName>style.visibility</p:attrName>
                                        </p:attrNameLst>
                                      </p:cBhvr>
                                      <p:to>
                                        <p:strVal val="visible"/>
                                      </p:to>
                                    </p:set>
                                    <p:anim calcmode="lin" valueType="num">
                                      <p:cBhvr additive="base">
                                        <p:cTn id="17" dur="500" fill="hold"/>
                                        <p:tgtEl>
                                          <p:spTgt spid="361475">
                                            <p:txEl>
                                              <p:charRg st="28" end="50"/>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61475">
                                            <p:txEl>
                                              <p:charRg st="28" end="50"/>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61475">
                                            <p:txEl>
                                              <p:charRg st="50" end="72"/>
                                            </p:txEl>
                                          </p:spTgt>
                                        </p:tgtEl>
                                        <p:attrNameLst>
                                          <p:attrName>style.visibility</p:attrName>
                                        </p:attrNameLst>
                                      </p:cBhvr>
                                      <p:to>
                                        <p:strVal val="visible"/>
                                      </p:to>
                                    </p:set>
                                    <p:anim calcmode="lin" valueType="num">
                                      <p:cBhvr additive="base">
                                        <p:cTn id="21" dur="500" fill="hold"/>
                                        <p:tgtEl>
                                          <p:spTgt spid="361475">
                                            <p:txEl>
                                              <p:charRg st="50" end="72"/>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61475">
                                            <p:txEl>
                                              <p:charRg st="50" end="72"/>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361475">
                                            <p:txEl>
                                              <p:charRg st="72" end="83"/>
                                            </p:txEl>
                                          </p:spTgt>
                                        </p:tgtEl>
                                        <p:attrNameLst>
                                          <p:attrName>style.visibility</p:attrName>
                                        </p:attrNameLst>
                                      </p:cBhvr>
                                      <p:to>
                                        <p:strVal val="visible"/>
                                      </p:to>
                                    </p:set>
                                    <p:anim calcmode="lin" valueType="num">
                                      <p:cBhvr additive="base">
                                        <p:cTn id="27" dur="500" fill="hold"/>
                                        <p:tgtEl>
                                          <p:spTgt spid="361475">
                                            <p:txEl>
                                              <p:charRg st="72" end="83"/>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61475">
                                            <p:txEl>
                                              <p:charRg st="72" end="83"/>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61475">
                                            <p:txEl>
                                              <p:charRg st="83" end="96"/>
                                            </p:txEl>
                                          </p:spTgt>
                                        </p:tgtEl>
                                        <p:attrNameLst>
                                          <p:attrName>style.visibility</p:attrName>
                                        </p:attrNameLst>
                                      </p:cBhvr>
                                      <p:to>
                                        <p:strVal val="visible"/>
                                      </p:to>
                                    </p:set>
                                    <p:anim calcmode="lin" valueType="num">
                                      <p:cBhvr additive="base">
                                        <p:cTn id="31" dur="500" fill="hold"/>
                                        <p:tgtEl>
                                          <p:spTgt spid="361475">
                                            <p:txEl>
                                              <p:charRg st="83" end="9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61475">
                                            <p:txEl>
                                              <p:charRg st="83" end="96"/>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61475">
                                            <p:txEl>
                                              <p:charRg st="96" end="125"/>
                                            </p:txEl>
                                          </p:spTgt>
                                        </p:tgtEl>
                                        <p:attrNameLst>
                                          <p:attrName>style.visibility</p:attrName>
                                        </p:attrNameLst>
                                      </p:cBhvr>
                                      <p:to>
                                        <p:strVal val="visible"/>
                                      </p:to>
                                    </p:set>
                                    <p:anim calcmode="lin" valueType="num">
                                      <p:cBhvr additive="base">
                                        <p:cTn id="35" dur="500" fill="hold"/>
                                        <p:tgtEl>
                                          <p:spTgt spid="361475">
                                            <p:txEl>
                                              <p:charRg st="96" end="125"/>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61475">
                                            <p:txEl>
                                              <p:charRg st="96" end="125"/>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61475">
                                            <p:txEl>
                                              <p:charRg st="125" end="153"/>
                                            </p:txEl>
                                          </p:spTgt>
                                        </p:tgtEl>
                                        <p:attrNameLst>
                                          <p:attrName>style.visibility</p:attrName>
                                        </p:attrNameLst>
                                      </p:cBhvr>
                                      <p:to>
                                        <p:strVal val="visible"/>
                                      </p:to>
                                    </p:set>
                                    <p:anim calcmode="lin" valueType="num">
                                      <p:cBhvr additive="base">
                                        <p:cTn id="39" dur="500" fill="hold"/>
                                        <p:tgtEl>
                                          <p:spTgt spid="361475">
                                            <p:txEl>
                                              <p:charRg st="125" end="153"/>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361475">
                                            <p:txEl>
                                              <p:charRg st="125" end="15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147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整型数据（续）</a:t>
            </a:r>
            <a:endParaRPr lang="zh-CN" altLang="en-US" b="1" dirty="0">
              <a:latin typeface="华文中宋" panose="02010600040101010101" pitchFamily="2" charset="-122"/>
              <a:ea typeface="华文中宋" panose="02010600040101010101" pitchFamily="2" charset="-122"/>
            </a:endParaRPr>
          </a:p>
        </p:txBody>
      </p:sp>
      <p:sp>
        <p:nvSpPr>
          <p:cNvPr id="362499" name="Rectangle 3"/>
          <p:cNvSpPr>
            <a:spLocks noGrp="1"/>
          </p:cNvSpPr>
          <p:nvPr>
            <p:ph idx="1"/>
          </p:nvPr>
        </p:nvSpPr>
        <p:spPr>
          <a:ln/>
        </p:spPr>
        <p:txBody>
          <a:bodyPr vert="horz" wrap="square" lIns="91440" tIns="45720" rIns="91440" bIns="45720" anchor="t" anchorCtr="0"/>
          <a:p>
            <a:pPr eaLnBrk="1" hangingPunct="1">
              <a:lnSpc>
                <a:spcPct val="90000"/>
              </a:lnSpc>
            </a:pPr>
            <a:r>
              <a:rPr lang="zh-CN" altLang="en-US" sz="3600" dirty="0">
                <a:solidFill>
                  <a:srgbClr val="0000FF"/>
                </a:solidFill>
                <a:latin typeface="华文中宋" panose="02010600040101010101" pitchFamily="2" charset="-122"/>
                <a:ea typeface="华文中宋" panose="02010600040101010101" pitchFamily="2" charset="-122"/>
              </a:rPr>
              <a:t>不带符号整型</a:t>
            </a:r>
            <a:r>
              <a:rPr lang="zh-CN" altLang="en-US" sz="3600" dirty="0">
                <a:latin typeface="Comic Sans MS" panose="030F0702030302020204" pitchFamily="66" charset="0"/>
              </a:rPr>
              <a:t>指存储一个整数的存储空间中的</a:t>
            </a:r>
            <a:r>
              <a:rPr lang="zh-CN" altLang="en-US" sz="3600" dirty="0">
                <a:solidFill>
                  <a:srgbClr val="FF0000"/>
                </a:solidFill>
                <a:latin typeface="Comic Sans MS" panose="030F0702030302020204" pitchFamily="66" charset="0"/>
              </a:rPr>
              <a:t>全部二进位都用作存放数据本身</a:t>
            </a:r>
            <a:r>
              <a:rPr lang="zh-CN" altLang="en-US" sz="3600" dirty="0">
                <a:latin typeface="Comic Sans MS" panose="030F0702030302020204" pitchFamily="66" charset="0"/>
              </a:rPr>
              <a:t>，而不存储符号位</a:t>
            </a:r>
            <a:endParaRPr lang="zh-CN" altLang="en-US" sz="3600" dirty="0">
              <a:latin typeface="Comic Sans MS" panose="030F0702030302020204" pitchFamily="66" charset="0"/>
            </a:endParaRPr>
          </a:p>
          <a:p>
            <a:pPr eaLnBrk="1" hangingPunct="1">
              <a:lnSpc>
                <a:spcPct val="90000"/>
              </a:lnSpc>
            </a:pPr>
            <a:r>
              <a:rPr lang="zh-CN" altLang="en-US" sz="3600" dirty="0">
                <a:solidFill>
                  <a:schemeClr val="bg2"/>
                </a:solidFill>
                <a:latin typeface="Comic Sans MS" panose="030F0702030302020204" pitchFamily="66" charset="0"/>
              </a:rPr>
              <a:t>不带符号整型的标记方法</a:t>
            </a:r>
            <a:endParaRPr lang="zh-CN" altLang="en-US" sz="3600" dirty="0">
              <a:solidFill>
                <a:schemeClr val="bg2"/>
              </a:solidFill>
              <a:latin typeface="Comic Sans MS" panose="030F0702030302020204" pitchFamily="66" charset="0"/>
            </a:endParaRPr>
          </a:p>
          <a:p>
            <a:pPr lvl="1" eaLnBrk="1" hangingPunct="1">
              <a:lnSpc>
                <a:spcPct val="90000"/>
              </a:lnSpc>
            </a:pPr>
            <a:r>
              <a:rPr lang="zh-CN" altLang="en-US" sz="3200" dirty="0">
                <a:solidFill>
                  <a:srgbClr val="0000FF"/>
                </a:solidFill>
                <a:latin typeface="Comic Sans MS" panose="030F0702030302020204" pitchFamily="66" charset="0"/>
              </a:rPr>
              <a:t>不带符号基本型：</a:t>
            </a:r>
            <a:r>
              <a:rPr lang="en-US" altLang="zh-CN" sz="3200" dirty="0">
                <a:solidFill>
                  <a:srgbClr val="FF0000"/>
                </a:solidFill>
                <a:latin typeface="Comic Sans MS" panose="030F0702030302020204" pitchFamily="66" charset="0"/>
              </a:rPr>
              <a:t>unsigned int</a:t>
            </a:r>
            <a:endParaRPr lang="en-US" altLang="zh-CN" sz="3200" dirty="0">
              <a:solidFill>
                <a:srgbClr val="FF0000"/>
              </a:solidFill>
              <a:latin typeface="Comic Sans MS" panose="030F0702030302020204" pitchFamily="66" charset="0"/>
            </a:endParaRPr>
          </a:p>
          <a:p>
            <a:pPr lvl="1" eaLnBrk="1" hangingPunct="1">
              <a:lnSpc>
                <a:spcPct val="90000"/>
              </a:lnSpc>
            </a:pPr>
            <a:r>
              <a:rPr lang="zh-CN" altLang="en-US" sz="3200" dirty="0">
                <a:solidFill>
                  <a:srgbClr val="0000FF"/>
                </a:solidFill>
                <a:latin typeface="Comic Sans MS" panose="030F0702030302020204" pitchFamily="66" charset="0"/>
              </a:rPr>
              <a:t>不带符号短整型：</a:t>
            </a:r>
            <a:r>
              <a:rPr lang="en-US" altLang="zh-CN" sz="3200" dirty="0">
                <a:solidFill>
                  <a:srgbClr val="FF0000"/>
                </a:solidFill>
                <a:latin typeface="Comic Sans MS" panose="030F0702030302020204" pitchFamily="66" charset="0"/>
              </a:rPr>
              <a:t>unsigned short</a:t>
            </a:r>
            <a:endParaRPr lang="en-US" altLang="zh-CN" sz="3200" dirty="0">
              <a:solidFill>
                <a:srgbClr val="FF0000"/>
              </a:solidFill>
              <a:latin typeface="Comic Sans MS" panose="030F0702030302020204" pitchFamily="66" charset="0"/>
            </a:endParaRPr>
          </a:p>
          <a:p>
            <a:pPr lvl="1" eaLnBrk="1" hangingPunct="1">
              <a:lnSpc>
                <a:spcPct val="90000"/>
              </a:lnSpc>
            </a:pPr>
            <a:r>
              <a:rPr lang="zh-CN" altLang="en-US" sz="3200" dirty="0">
                <a:solidFill>
                  <a:srgbClr val="0000FF"/>
                </a:solidFill>
                <a:latin typeface="Comic Sans MS" panose="030F0702030302020204" pitchFamily="66" charset="0"/>
              </a:rPr>
              <a:t>不带符号长整型：</a:t>
            </a:r>
            <a:r>
              <a:rPr lang="en-US" altLang="zh-CN" sz="3200" dirty="0">
                <a:solidFill>
                  <a:srgbClr val="FF0000"/>
                </a:solidFill>
                <a:latin typeface="Comic Sans MS" panose="030F0702030302020204" pitchFamily="66" charset="0"/>
              </a:rPr>
              <a:t>unsigned long</a:t>
            </a:r>
            <a:endParaRPr lang="en-US" altLang="zh-CN" sz="3200" dirty="0">
              <a:solidFill>
                <a:srgbClr val="FF0000"/>
              </a:solidFill>
              <a:latin typeface="Comic Sans MS" panose="030F0702030302020204" pitchFamily="66" charset="0"/>
            </a:endParaRPr>
          </a:p>
        </p:txBody>
      </p:sp>
      <p:sp>
        <p:nvSpPr>
          <p:cNvPr id="23556"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23557"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23558"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2499">
                                            <p:txEl>
                                              <p:charRg st="0" end="43"/>
                                            </p:txEl>
                                          </p:spTgt>
                                        </p:tgtEl>
                                        <p:attrNameLst>
                                          <p:attrName>style.visibility</p:attrName>
                                        </p:attrNameLst>
                                      </p:cBhvr>
                                      <p:to>
                                        <p:strVal val="visible"/>
                                      </p:to>
                                    </p:set>
                                    <p:anim calcmode="lin" valueType="num">
                                      <p:cBhvr additive="base">
                                        <p:cTn id="7" dur="500" fill="hold"/>
                                        <p:tgtEl>
                                          <p:spTgt spid="362499">
                                            <p:txEl>
                                              <p:charRg st="0" end="43"/>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62499">
                                            <p:txEl>
                                              <p:charRg st="0" end="43"/>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62499">
                                            <p:txEl>
                                              <p:charRg st="43" end="55"/>
                                            </p:txEl>
                                          </p:spTgt>
                                        </p:tgtEl>
                                        <p:attrNameLst>
                                          <p:attrName>style.visibility</p:attrName>
                                        </p:attrNameLst>
                                      </p:cBhvr>
                                      <p:to>
                                        <p:strVal val="visible"/>
                                      </p:to>
                                    </p:set>
                                    <p:anim calcmode="lin" valueType="num">
                                      <p:cBhvr additive="base">
                                        <p:cTn id="13" dur="500" fill="hold"/>
                                        <p:tgtEl>
                                          <p:spTgt spid="362499">
                                            <p:txEl>
                                              <p:charRg st="43" end="55"/>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62499">
                                            <p:txEl>
                                              <p:charRg st="43" end="55"/>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62499">
                                            <p:txEl>
                                              <p:charRg st="55" end="76"/>
                                            </p:txEl>
                                          </p:spTgt>
                                        </p:tgtEl>
                                        <p:attrNameLst>
                                          <p:attrName>style.visibility</p:attrName>
                                        </p:attrNameLst>
                                      </p:cBhvr>
                                      <p:to>
                                        <p:strVal val="visible"/>
                                      </p:to>
                                    </p:set>
                                    <p:anim calcmode="lin" valueType="num">
                                      <p:cBhvr additive="base">
                                        <p:cTn id="17" dur="500" fill="hold"/>
                                        <p:tgtEl>
                                          <p:spTgt spid="362499">
                                            <p:txEl>
                                              <p:charRg st="55" end="76"/>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62499">
                                            <p:txEl>
                                              <p:charRg st="55" end="76"/>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62499">
                                            <p:txEl>
                                              <p:charRg st="76" end="99"/>
                                            </p:txEl>
                                          </p:spTgt>
                                        </p:tgtEl>
                                        <p:attrNameLst>
                                          <p:attrName>style.visibility</p:attrName>
                                        </p:attrNameLst>
                                      </p:cBhvr>
                                      <p:to>
                                        <p:strVal val="visible"/>
                                      </p:to>
                                    </p:set>
                                    <p:anim calcmode="lin" valueType="num">
                                      <p:cBhvr additive="base">
                                        <p:cTn id="21" dur="500" fill="hold"/>
                                        <p:tgtEl>
                                          <p:spTgt spid="362499">
                                            <p:txEl>
                                              <p:charRg st="76" end="99"/>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62499">
                                            <p:txEl>
                                              <p:charRg st="76" end="99"/>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362499">
                                            <p:txEl>
                                              <p:charRg st="99" end="121"/>
                                            </p:txEl>
                                          </p:spTgt>
                                        </p:tgtEl>
                                        <p:attrNameLst>
                                          <p:attrName>style.visibility</p:attrName>
                                        </p:attrNameLst>
                                      </p:cBhvr>
                                      <p:to>
                                        <p:strVal val="visible"/>
                                      </p:to>
                                    </p:set>
                                    <p:anim calcmode="lin" valueType="num">
                                      <p:cBhvr additive="base">
                                        <p:cTn id="25" dur="500" fill="hold"/>
                                        <p:tgtEl>
                                          <p:spTgt spid="362499">
                                            <p:txEl>
                                              <p:charRg st="99" end="121"/>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62499">
                                            <p:txEl>
                                              <p:charRg st="99" end="12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249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整型数据（续）</a:t>
            </a:r>
            <a:endParaRPr lang="zh-CN" altLang="en-US" b="1" dirty="0">
              <a:latin typeface="华文中宋" panose="02010600040101010101" pitchFamily="2" charset="-122"/>
              <a:ea typeface="华文中宋" panose="02010600040101010101" pitchFamily="2" charset="-122"/>
            </a:endParaRPr>
          </a:p>
        </p:txBody>
      </p:sp>
      <p:sp>
        <p:nvSpPr>
          <p:cNvPr id="363523" name="Rectangle 3"/>
          <p:cNvSpPr>
            <a:spLocks noGrp="1"/>
          </p:cNvSpPr>
          <p:nvPr>
            <p:ph idx="1"/>
          </p:nvPr>
        </p:nvSpPr>
        <p:spPr>
          <a:ln/>
        </p:spPr>
        <p:txBody>
          <a:bodyPr vert="horz" wrap="square" lIns="91440" tIns="45720" rIns="91440" bIns="45720" anchor="t" anchorCtr="0"/>
          <a:p>
            <a:pPr eaLnBrk="1" hangingPunct="1"/>
            <a:r>
              <a:rPr lang="zh-CN" altLang="en-US" b="1" dirty="0">
                <a:solidFill>
                  <a:schemeClr val="bg2"/>
                </a:solidFill>
                <a:latin typeface="Comic Sans MS" panose="030F0702030302020204" pitchFamily="66" charset="0"/>
              </a:rPr>
              <a:t>一般一个</a:t>
            </a:r>
            <a:r>
              <a:rPr lang="zh-CN" altLang="en-US" b="1" dirty="0">
                <a:solidFill>
                  <a:schemeClr val="hlink"/>
                </a:solidFill>
                <a:latin typeface="Comic Sans MS" panose="030F0702030302020204" pitchFamily="66" charset="0"/>
              </a:rPr>
              <a:t>机器字（</a:t>
            </a:r>
            <a:r>
              <a:rPr lang="en-US" altLang="zh-CN" b="1" dirty="0">
                <a:solidFill>
                  <a:schemeClr val="hlink"/>
                </a:solidFill>
                <a:latin typeface="Comic Sans MS" panose="030F0702030302020204" pitchFamily="66" charset="0"/>
              </a:rPr>
              <a:t>word</a:t>
            </a:r>
            <a:r>
              <a:rPr lang="zh-CN" altLang="en-US" b="1" dirty="0">
                <a:solidFill>
                  <a:schemeClr val="hlink"/>
                </a:solidFill>
                <a:latin typeface="Comic Sans MS" panose="030F0702030302020204" pitchFamily="66" charset="0"/>
              </a:rPr>
              <a:t>）</a:t>
            </a:r>
            <a:r>
              <a:rPr lang="zh-CN" altLang="en-US" b="1" dirty="0">
                <a:solidFill>
                  <a:schemeClr val="bg2"/>
                </a:solidFill>
                <a:latin typeface="Comic Sans MS" panose="030F0702030302020204" pitchFamily="66" charset="0"/>
              </a:rPr>
              <a:t>存放一个</a:t>
            </a:r>
            <a:r>
              <a:rPr lang="en-US" altLang="zh-CN" b="1" dirty="0">
                <a:solidFill>
                  <a:srgbClr val="CC0066"/>
                </a:solidFill>
                <a:latin typeface="Comic Sans MS" panose="030F0702030302020204" pitchFamily="66" charset="0"/>
              </a:rPr>
              <a:t>int</a:t>
            </a:r>
            <a:r>
              <a:rPr lang="zh-CN" altLang="en-US" b="1" dirty="0">
                <a:solidFill>
                  <a:schemeClr val="bg2"/>
                </a:solidFill>
                <a:latin typeface="Comic Sans MS" panose="030F0702030302020204" pitchFamily="66" charset="0"/>
              </a:rPr>
              <a:t>型整数；</a:t>
            </a:r>
            <a:r>
              <a:rPr lang="en-US" altLang="zh-CN" b="1" dirty="0">
                <a:solidFill>
                  <a:srgbClr val="CC0066"/>
                </a:solidFill>
                <a:latin typeface="Comic Sans MS" panose="030F0702030302020204" pitchFamily="66" charset="0"/>
              </a:rPr>
              <a:t>long</a:t>
            </a:r>
            <a:r>
              <a:rPr lang="zh-CN" altLang="en-US" b="1" dirty="0">
                <a:solidFill>
                  <a:schemeClr val="bg2"/>
                </a:solidFill>
                <a:latin typeface="Comic Sans MS" panose="030F0702030302020204" pitchFamily="66" charset="0"/>
              </a:rPr>
              <a:t>型整数的字节数不小于</a:t>
            </a:r>
            <a:r>
              <a:rPr lang="en-US" altLang="zh-CN" b="1" dirty="0">
                <a:solidFill>
                  <a:srgbClr val="CC0066"/>
                </a:solidFill>
                <a:latin typeface="Comic Sans MS" panose="030F0702030302020204" pitchFamily="66" charset="0"/>
              </a:rPr>
              <a:t>int</a:t>
            </a:r>
            <a:r>
              <a:rPr lang="zh-CN" altLang="en-US" b="1" dirty="0">
                <a:solidFill>
                  <a:schemeClr val="bg2"/>
                </a:solidFill>
                <a:latin typeface="Comic Sans MS" panose="030F0702030302020204" pitchFamily="66" charset="0"/>
              </a:rPr>
              <a:t>型整数的字节数；</a:t>
            </a:r>
            <a:r>
              <a:rPr lang="en-US" altLang="zh-CN" b="1" dirty="0">
                <a:solidFill>
                  <a:srgbClr val="CC0066"/>
                </a:solidFill>
                <a:latin typeface="Comic Sans MS" panose="030F0702030302020204" pitchFamily="66" charset="0"/>
              </a:rPr>
              <a:t>short</a:t>
            </a:r>
            <a:r>
              <a:rPr lang="zh-CN" altLang="en-US" b="1" dirty="0">
                <a:solidFill>
                  <a:schemeClr val="bg2"/>
                </a:solidFill>
                <a:latin typeface="Comic Sans MS" panose="030F0702030302020204" pitchFamily="66" charset="0"/>
              </a:rPr>
              <a:t>型整数的字节数不多于</a:t>
            </a:r>
            <a:r>
              <a:rPr lang="en-US" altLang="zh-CN" b="1" dirty="0">
                <a:solidFill>
                  <a:srgbClr val="CC0066"/>
                </a:solidFill>
                <a:latin typeface="Comic Sans MS" panose="030F0702030302020204" pitchFamily="66" charset="0"/>
              </a:rPr>
              <a:t>int</a:t>
            </a:r>
            <a:r>
              <a:rPr lang="zh-CN" altLang="en-US" b="1" dirty="0">
                <a:solidFill>
                  <a:schemeClr val="bg2"/>
                </a:solidFill>
                <a:latin typeface="Comic Sans MS" panose="030F0702030302020204" pitchFamily="66" charset="0"/>
              </a:rPr>
              <a:t>型整数的字节数</a:t>
            </a:r>
            <a:endParaRPr lang="zh-CN" altLang="en-US" b="1" dirty="0">
              <a:solidFill>
                <a:schemeClr val="bg2"/>
              </a:solidFill>
              <a:latin typeface="Comic Sans MS" panose="030F0702030302020204" pitchFamily="66" charset="0"/>
            </a:endParaRPr>
          </a:p>
          <a:p>
            <a:pPr eaLnBrk="1" hangingPunct="1"/>
            <a:r>
              <a:rPr lang="zh-CN" altLang="en-US" b="1" dirty="0">
                <a:latin typeface="Comic Sans MS" panose="030F0702030302020204" pitchFamily="66" charset="0"/>
              </a:rPr>
              <a:t>如</a:t>
            </a:r>
            <a:r>
              <a:rPr lang="en-US" altLang="zh-CN" b="1" dirty="0">
                <a:latin typeface="Comic Sans MS" panose="030F0702030302020204" pitchFamily="66" charset="0"/>
              </a:rPr>
              <a:t>TURBO C</a:t>
            </a:r>
            <a:r>
              <a:rPr lang="zh-CN" altLang="en-US" b="1" dirty="0">
                <a:latin typeface="Comic Sans MS" panose="030F0702030302020204" pitchFamily="66" charset="0"/>
              </a:rPr>
              <a:t>，短整型整数和基本型整数是</a:t>
            </a:r>
            <a:r>
              <a:rPr lang="en-US" altLang="zh-CN" b="1" dirty="0">
                <a:solidFill>
                  <a:srgbClr val="CC0066"/>
                </a:solidFill>
                <a:latin typeface="Comic Sans MS" panose="030F0702030302020204" pitchFamily="66" charset="0"/>
              </a:rPr>
              <a:t>2</a:t>
            </a:r>
            <a:r>
              <a:rPr lang="zh-CN" altLang="en-US" b="1" dirty="0">
                <a:latin typeface="Comic Sans MS" panose="030F0702030302020204" pitchFamily="66" charset="0"/>
              </a:rPr>
              <a:t>个字节，</a:t>
            </a:r>
            <a:r>
              <a:rPr lang="en-US" altLang="zh-CN" b="1" dirty="0">
                <a:solidFill>
                  <a:srgbClr val="CC0066"/>
                </a:solidFill>
                <a:latin typeface="Comic Sans MS" panose="030F0702030302020204" pitchFamily="66" charset="0"/>
              </a:rPr>
              <a:t>16</a:t>
            </a:r>
            <a:r>
              <a:rPr lang="zh-CN" altLang="en-US" b="1" dirty="0">
                <a:latin typeface="Comic Sans MS" panose="030F0702030302020204" pitchFamily="66" charset="0"/>
              </a:rPr>
              <a:t>个二进位；长整型整数为</a:t>
            </a:r>
            <a:r>
              <a:rPr lang="en-US" altLang="zh-CN" b="1" dirty="0">
                <a:solidFill>
                  <a:srgbClr val="CC0066"/>
                </a:solidFill>
                <a:latin typeface="Comic Sans MS" panose="030F0702030302020204" pitchFamily="66" charset="0"/>
              </a:rPr>
              <a:t>4</a:t>
            </a:r>
            <a:r>
              <a:rPr lang="zh-CN" altLang="en-US" b="1" dirty="0">
                <a:latin typeface="Comic Sans MS" panose="030F0702030302020204" pitchFamily="66" charset="0"/>
              </a:rPr>
              <a:t>个字节，</a:t>
            </a:r>
            <a:r>
              <a:rPr lang="en-US" altLang="zh-CN" b="1" dirty="0">
                <a:solidFill>
                  <a:srgbClr val="CC0066"/>
                </a:solidFill>
                <a:latin typeface="Comic Sans MS" panose="030F0702030302020204" pitchFamily="66" charset="0"/>
              </a:rPr>
              <a:t>32</a:t>
            </a:r>
            <a:r>
              <a:rPr lang="zh-CN" altLang="en-US" b="1" dirty="0">
                <a:latin typeface="Comic Sans MS" panose="030F0702030302020204" pitchFamily="66" charset="0"/>
              </a:rPr>
              <a:t>个二进位。</a:t>
            </a:r>
            <a:r>
              <a:rPr lang="zh-CN" altLang="en-US" b="1" dirty="0">
                <a:solidFill>
                  <a:srgbClr val="FF0000"/>
                </a:solidFill>
                <a:latin typeface="Comic Sans MS" panose="030F0702030302020204" pitchFamily="66" charset="0"/>
              </a:rPr>
              <a:t>在</a:t>
            </a:r>
            <a:r>
              <a:rPr lang="en-US" altLang="zh-CN" b="1" dirty="0">
                <a:solidFill>
                  <a:srgbClr val="FF0000"/>
                </a:solidFill>
                <a:latin typeface="Comic Sans MS" panose="030F0702030302020204" pitchFamily="66" charset="0"/>
              </a:rPr>
              <a:t>VC</a:t>
            </a:r>
            <a:r>
              <a:rPr lang="zh-CN" altLang="en-US" b="1" dirty="0">
                <a:solidFill>
                  <a:srgbClr val="FF0000"/>
                </a:solidFill>
                <a:latin typeface="Comic Sans MS" panose="030F0702030302020204" pitchFamily="66" charset="0"/>
              </a:rPr>
              <a:t>中，基本型整数和长整型整数都为</a:t>
            </a:r>
            <a:r>
              <a:rPr lang="en-US" altLang="zh-CN" b="1" dirty="0">
                <a:solidFill>
                  <a:srgbClr val="FF0000"/>
                </a:solidFill>
                <a:latin typeface="Comic Sans MS" panose="030F0702030302020204" pitchFamily="66" charset="0"/>
              </a:rPr>
              <a:t>4</a:t>
            </a:r>
            <a:r>
              <a:rPr lang="zh-CN" altLang="en-US" b="1" dirty="0">
                <a:solidFill>
                  <a:srgbClr val="FF0000"/>
                </a:solidFill>
                <a:latin typeface="Comic Sans MS" panose="030F0702030302020204" pitchFamily="66" charset="0"/>
              </a:rPr>
              <a:t>个字节</a:t>
            </a:r>
            <a:endParaRPr lang="zh-CN" altLang="en-US" b="1" dirty="0">
              <a:solidFill>
                <a:srgbClr val="FF0000"/>
              </a:solidFill>
              <a:latin typeface="Comic Sans MS" panose="030F0702030302020204" pitchFamily="66" charset="0"/>
            </a:endParaRPr>
          </a:p>
          <a:p>
            <a:pPr eaLnBrk="1" hangingPunct="1"/>
            <a:endParaRPr lang="en-US" altLang="zh-CN" sz="2800" dirty="0">
              <a:latin typeface="Comic Sans MS" panose="030F0702030302020204" pitchFamily="66" charset="0"/>
            </a:endParaRPr>
          </a:p>
        </p:txBody>
      </p:sp>
      <p:sp>
        <p:nvSpPr>
          <p:cNvPr id="24580"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24581"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24582"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3523">
                                            <p:txEl>
                                              <p:charRg st="0" end="75"/>
                                            </p:txEl>
                                          </p:spTgt>
                                        </p:tgtEl>
                                        <p:attrNameLst>
                                          <p:attrName>style.visibility</p:attrName>
                                        </p:attrNameLst>
                                      </p:cBhvr>
                                      <p:to>
                                        <p:strVal val="visible"/>
                                      </p:to>
                                    </p:set>
                                    <p:anim calcmode="lin" valueType="num">
                                      <p:cBhvr additive="base">
                                        <p:cTn id="7" dur="500" fill="hold"/>
                                        <p:tgtEl>
                                          <p:spTgt spid="363523">
                                            <p:txEl>
                                              <p:charRg st="0" end="75"/>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63523">
                                            <p:txEl>
                                              <p:charRg st="0" end="75"/>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63523">
                                            <p:txEl>
                                              <p:charRg st="75" end="149"/>
                                            </p:txEl>
                                          </p:spTgt>
                                        </p:tgtEl>
                                        <p:attrNameLst>
                                          <p:attrName>style.visibility</p:attrName>
                                        </p:attrNameLst>
                                      </p:cBhvr>
                                      <p:to>
                                        <p:strVal val="visible"/>
                                      </p:to>
                                    </p:set>
                                    <p:anim calcmode="lin" valueType="num">
                                      <p:cBhvr additive="base">
                                        <p:cTn id="13" dur="500" fill="hold"/>
                                        <p:tgtEl>
                                          <p:spTgt spid="363523">
                                            <p:txEl>
                                              <p:charRg st="75" end="149"/>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63523">
                                            <p:txEl>
                                              <p:charRg st="75" end="14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352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整型数据（续）</a:t>
            </a:r>
            <a:endParaRPr lang="zh-CN" altLang="en-US" b="1" dirty="0">
              <a:latin typeface="华文中宋" panose="02010600040101010101" pitchFamily="2" charset="-122"/>
              <a:ea typeface="华文中宋" panose="02010600040101010101" pitchFamily="2" charset="-122"/>
            </a:endParaRPr>
          </a:p>
        </p:txBody>
      </p:sp>
      <p:sp>
        <p:nvSpPr>
          <p:cNvPr id="385027" name="Rectangle 3"/>
          <p:cNvSpPr>
            <a:spLocks noGrp="1"/>
          </p:cNvSpPr>
          <p:nvPr>
            <p:ph idx="1"/>
          </p:nvPr>
        </p:nvSpPr>
        <p:spPr>
          <a:xfrm>
            <a:off x="533400" y="2017713"/>
            <a:ext cx="8421688" cy="4114800"/>
          </a:xfrm>
          <a:ln/>
        </p:spPr>
        <p:txBody>
          <a:bodyPr vert="horz" wrap="square" lIns="91440" tIns="45720" rIns="91440" bIns="45720" anchor="t" anchorCtr="0"/>
          <a:p>
            <a:pPr eaLnBrk="1" hangingPunct="1"/>
            <a:r>
              <a:rPr lang="zh-CN" altLang="en-US" sz="2400" b="1" dirty="0">
                <a:latin typeface="Comic Sans MS" panose="030F0702030302020204" pitchFamily="66" charset="0"/>
              </a:rPr>
              <a:t>在</a:t>
            </a:r>
            <a:r>
              <a:rPr lang="zh-CN" altLang="en-US" sz="2400" b="1" dirty="0">
                <a:solidFill>
                  <a:srgbClr val="FF0000"/>
                </a:solidFill>
                <a:latin typeface="Comic Sans MS" panose="030F0702030302020204" pitchFamily="66" charset="0"/>
              </a:rPr>
              <a:t>机器内部</a:t>
            </a:r>
            <a:r>
              <a:rPr lang="zh-CN" altLang="en-US" sz="2400" b="1" dirty="0">
                <a:latin typeface="Comic Sans MS" panose="030F0702030302020204" pitchFamily="66" charset="0"/>
              </a:rPr>
              <a:t>，负整数是以</a:t>
            </a:r>
            <a:r>
              <a:rPr lang="zh-CN" altLang="en-US" sz="2400" b="1" dirty="0">
                <a:solidFill>
                  <a:schemeClr val="hlink"/>
                </a:solidFill>
                <a:latin typeface="Comic Sans MS" panose="030F0702030302020204" pitchFamily="66" charset="0"/>
              </a:rPr>
              <a:t>补码</a:t>
            </a:r>
            <a:r>
              <a:rPr lang="en-US" altLang="zh-CN" sz="2400" b="1" dirty="0">
                <a:latin typeface="Comic Sans MS" panose="030F0702030302020204" pitchFamily="66" charset="0"/>
              </a:rPr>
              <a:t>(complement) </a:t>
            </a:r>
            <a:r>
              <a:rPr lang="zh-CN" altLang="en-US" sz="2400" b="1" dirty="0">
                <a:latin typeface="Comic Sans MS" panose="030F0702030302020204" pitchFamily="66" charset="0"/>
              </a:rPr>
              <a:t>表示的</a:t>
            </a:r>
            <a:endParaRPr lang="en-US" altLang="zh-CN" sz="2400" b="1" dirty="0">
              <a:latin typeface="Comic Sans MS" panose="030F0702030302020204" pitchFamily="66" charset="0"/>
            </a:endParaRPr>
          </a:p>
          <a:p>
            <a:pPr eaLnBrk="1" hangingPunct="1"/>
            <a:endParaRPr lang="zh-CN" altLang="en-US" sz="2400" b="1" dirty="0">
              <a:latin typeface="Comic Sans MS" panose="030F0702030302020204" pitchFamily="66" charset="0"/>
            </a:endParaRPr>
          </a:p>
          <a:p>
            <a:pPr eaLnBrk="1" hangingPunct="1"/>
            <a:r>
              <a:rPr lang="zh-CN" altLang="en-US" sz="2400" b="1" dirty="0">
                <a:latin typeface="Comic Sans MS" panose="030F0702030302020204" pitchFamily="66" charset="0"/>
              </a:rPr>
              <a:t>负数的补码计算</a:t>
            </a:r>
            <a:endParaRPr lang="zh-CN" altLang="en-US" sz="2400" b="1" dirty="0">
              <a:latin typeface="Comic Sans MS" panose="030F0702030302020204" pitchFamily="66" charset="0"/>
            </a:endParaRPr>
          </a:p>
          <a:p>
            <a:pPr lvl="1" eaLnBrk="1" hangingPunct="1"/>
            <a:r>
              <a:rPr lang="zh-CN" altLang="en-US" sz="2000" b="1" dirty="0">
                <a:latin typeface="Comic Sans MS" panose="030F0702030302020204" pitchFamily="66" charset="0"/>
              </a:rPr>
              <a:t>将该数的绝对值的二进制形式，</a:t>
            </a:r>
            <a:r>
              <a:rPr lang="en-US" altLang="zh-CN" sz="2000" b="1" dirty="0">
                <a:latin typeface="Comic Sans MS" panose="030F0702030302020204" pitchFamily="66" charset="0"/>
              </a:rPr>
              <a:t>1</a:t>
            </a:r>
            <a:r>
              <a:rPr lang="zh-CN" altLang="en-US" sz="2000" b="1" dirty="0">
                <a:latin typeface="Comic Sans MS" panose="030F0702030302020204" pitchFamily="66" charset="0"/>
              </a:rPr>
              <a:t>）按位取反；</a:t>
            </a:r>
            <a:r>
              <a:rPr lang="en-US" altLang="zh-CN" sz="2000" b="1" dirty="0">
                <a:latin typeface="Comic Sans MS" panose="030F0702030302020204" pitchFamily="66" charset="0"/>
              </a:rPr>
              <a:t>2</a:t>
            </a:r>
            <a:r>
              <a:rPr lang="zh-CN" altLang="en-US" sz="2000" b="1" dirty="0">
                <a:latin typeface="Comic Sans MS" panose="030F0702030302020204" pitchFamily="66" charset="0"/>
              </a:rPr>
              <a:t>）加</a:t>
            </a:r>
            <a:r>
              <a:rPr lang="en-US" altLang="zh-CN" sz="2000" b="1" dirty="0">
                <a:latin typeface="Comic Sans MS" panose="030F0702030302020204" pitchFamily="66" charset="0"/>
              </a:rPr>
              <a:t>1</a:t>
            </a:r>
            <a:endParaRPr lang="en-US" altLang="zh-CN" sz="2000" b="1" dirty="0">
              <a:latin typeface="Comic Sans MS" panose="030F0702030302020204" pitchFamily="66" charset="0"/>
            </a:endParaRPr>
          </a:p>
        </p:txBody>
      </p:sp>
      <p:pic>
        <p:nvPicPr>
          <p:cNvPr id="385028" name="Picture 4" descr="2"/>
          <p:cNvPicPr>
            <a:picLocks noChangeAspect="1"/>
          </p:cNvPicPr>
          <p:nvPr/>
        </p:nvPicPr>
        <p:blipFill>
          <a:blip r:embed="rId1"/>
          <a:stretch>
            <a:fillRect/>
          </a:stretch>
        </p:blipFill>
        <p:spPr>
          <a:xfrm>
            <a:off x="1752600" y="4038600"/>
            <a:ext cx="6042025" cy="2171700"/>
          </a:xfrm>
          <a:prstGeom prst="rect">
            <a:avLst/>
          </a:prstGeom>
          <a:noFill/>
          <a:ln w="9525">
            <a:noFill/>
          </a:ln>
        </p:spPr>
      </p:pic>
      <p:sp>
        <p:nvSpPr>
          <p:cNvPr id="25605"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25606"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25607"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5027">
                                            <p:txEl>
                                              <p:charRg st="0" end="30"/>
                                            </p:txEl>
                                          </p:spTgt>
                                        </p:tgtEl>
                                        <p:attrNameLst>
                                          <p:attrName>style.visibility</p:attrName>
                                        </p:attrNameLst>
                                      </p:cBhvr>
                                      <p:to>
                                        <p:strVal val="visible"/>
                                      </p:to>
                                    </p:set>
                                    <p:anim calcmode="lin" valueType="num">
                                      <p:cBhvr additive="base">
                                        <p:cTn id="7" dur="500" fill="hold"/>
                                        <p:tgtEl>
                                          <p:spTgt spid="385027">
                                            <p:txEl>
                                              <p:charRg st="0" end="3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85027">
                                            <p:txEl>
                                              <p:charRg st="0" end="3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85027">
                                            <p:txEl>
                                              <p:charRg st="31" end="39"/>
                                            </p:txEl>
                                          </p:spTgt>
                                        </p:tgtEl>
                                        <p:attrNameLst>
                                          <p:attrName>style.visibility</p:attrName>
                                        </p:attrNameLst>
                                      </p:cBhvr>
                                      <p:to>
                                        <p:strVal val="visible"/>
                                      </p:to>
                                    </p:set>
                                    <p:anim calcmode="lin" valueType="num">
                                      <p:cBhvr additive="base">
                                        <p:cTn id="13" dur="500" fill="hold"/>
                                        <p:tgtEl>
                                          <p:spTgt spid="385027">
                                            <p:txEl>
                                              <p:charRg st="31" end="39"/>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85027">
                                            <p:txEl>
                                              <p:charRg st="31" end="39"/>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85027">
                                            <p:txEl>
                                              <p:charRg st="39" end="65"/>
                                            </p:txEl>
                                          </p:spTgt>
                                        </p:tgtEl>
                                        <p:attrNameLst>
                                          <p:attrName>style.visibility</p:attrName>
                                        </p:attrNameLst>
                                      </p:cBhvr>
                                      <p:to>
                                        <p:strVal val="visible"/>
                                      </p:to>
                                    </p:set>
                                    <p:anim calcmode="lin" valueType="num">
                                      <p:cBhvr additive="base">
                                        <p:cTn id="17" dur="500" fill="hold"/>
                                        <p:tgtEl>
                                          <p:spTgt spid="385027">
                                            <p:txEl>
                                              <p:charRg st="39" end="65"/>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85027">
                                            <p:txEl>
                                              <p:charRg st="39" end="65"/>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385028"/>
                                        </p:tgtEl>
                                        <p:attrNameLst>
                                          <p:attrName>style.visibility</p:attrName>
                                        </p:attrNameLst>
                                      </p:cBhvr>
                                      <p:to>
                                        <p:strVal val="visible"/>
                                      </p:to>
                                    </p:set>
                                    <p:anim calcmode="lin" valueType="num">
                                      <p:cBhvr additive="base">
                                        <p:cTn id="23" dur="500" fill="hold"/>
                                        <p:tgtEl>
                                          <p:spTgt spid="385028"/>
                                        </p:tgtEl>
                                        <p:attrNameLst>
                                          <p:attrName>ppt_x</p:attrName>
                                        </p:attrNameLst>
                                      </p:cBhvr>
                                      <p:tavLst>
                                        <p:tav tm="0">
                                          <p:val>
                                            <p:strVal val="0-#ppt_w/2"/>
                                          </p:val>
                                        </p:tav>
                                        <p:tav tm="100000">
                                          <p:val>
                                            <p:strVal val="#ppt_x"/>
                                          </p:val>
                                        </p:tav>
                                      </p:tavLst>
                                    </p:anim>
                                    <p:anim calcmode="lin" valueType="num">
                                      <p:cBhvr additive="base">
                                        <p:cTn id="24" dur="500" fill="hold"/>
                                        <p:tgtEl>
                                          <p:spTgt spid="3850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502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整型数据（续）</a:t>
            </a:r>
            <a:endParaRPr lang="zh-CN" altLang="en-US" b="1" dirty="0">
              <a:latin typeface="华文中宋" panose="02010600040101010101" pitchFamily="2" charset="-122"/>
              <a:ea typeface="华文中宋" panose="02010600040101010101" pitchFamily="2" charset="-122"/>
            </a:endParaRPr>
          </a:p>
        </p:txBody>
      </p:sp>
      <p:sp>
        <p:nvSpPr>
          <p:cNvPr id="385027" name="Rectangle 3"/>
          <p:cNvSpPr>
            <a:spLocks noGrp="1" noChangeArrowheads="1"/>
          </p:cNvSpPr>
          <p:nvPr>
            <p:ph idx="1"/>
          </p:nvPr>
        </p:nvSpPr>
        <p:spPr>
          <a:xfrm>
            <a:off x="533400" y="2017713"/>
            <a:ext cx="8153400" cy="4114800"/>
          </a:xfrm>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a:pPr>
            <a:r>
              <a:rPr kumimoji="0" lang="zh-CN" altLang="en-US" sz="2800" b="1" i="0" u="none" strike="noStrike" kern="0" cap="none" spc="0" normalizeH="0" baseline="0" noProof="0" dirty="0">
                <a:ln>
                  <a:noFill/>
                </a:ln>
                <a:solidFill>
                  <a:schemeClr val="tx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为什么用补码？</a:t>
            </a:r>
            <a:endParaRPr kumimoji="0" lang="en-US" altLang="zh-CN" sz="2800" b="1" i="0" u="none" strike="noStrike" kern="0" cap="none" spc="0" normalizeH="0" baseline="0" noProof="0" dirty="0">
              <a:ln>
                <a:noFill/>
              </a:ln>
              <a:solidFill>
                <a:schemeClr val="tx1"/>
              </a:solidFill>
              <a:effectLst/>
              <a:uLnTx/>
              <a:uFillTx/>
              <a:latin typeface="Times New Roman" panose="02020603050405020304" pitchFamily="18" charset="0"/>
              <a:ea typeface="华文中宋" panose="02010600040101010101" pitchFamily="2" charset="-122"/>
              <a:cs typeface="Times New Roman" panose="02020603050405020304" pitchFamily="18" charset="0"/>
            </a:endParaRPr>
          </a:p>
          <a:p>
            <a:pPr marL="742950" marR="0" lvl="1" indent="-285750" algn="l" defTabSz="914400" rtl="0" eaLnBrk="0" fontAlgn="base" latinLnBrk="0" hangingPunct="0">
              <a:lnSpc>
                <a:spcPct val="100000"/>
              </a:lnSpc>
              <a:spcBef>
                <a:spcPct val="20000"/>
              </a:spcBef>
              <a:spcAft>
                <a:spcPct val="0"/>
              </a:spcAft>
              <a:buClr>
                <a:schemeClr val="hlink"/>
              </a:buClr>
              <a:buSzPct val="55000"/>
              <a:buFont typeface="Wingdings" panose="05000000000000000000" pitchFamily="2" charset="2"/>
              <a:buChar char="n"/>
              <a:defRPr/>
            </a:pPr>
            <a:r>
              <a:rPr kumimoji="0" lang="zh-CN" altLang="en-US" sz="2400" b="1" i="0" u="none" strike="noStrike" kern="0" cap="none" spc="0" normalizeH="0" baseline="0" noProof="0" dirty="0">
                <a:ln>
                  <a:noFill/>
                </a:ln>
                <a:solidFill>
                  <a:srgbClr val="FF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简化运算</a:t>
            </a:r>
            <a:r>
              <a:rPr kumimoji="0" lang="zh-CN" altLang="en-US" sz="2400" b="0" i="0" u="none" strike="noStrike" kern="0" cap="none" spc="0" normalizeH="0" baseline="0" noProof="0" dirty="0">
                <a:ln>
                  <a:noFill/>
                </a:ln>
                <a:solidFill>
                  <a:schemeClr val="tx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：使用补码后，计算机只需使用加法器进行加法运算，减法可以转化为加法运算，从而简化了硬件设计 </a:t>
            </a:r>
            <a:endParaRPr kumimoji="0" lang="zh-CN" altLang="en-US" sz="2400" b="0" i="0" u="sng" strike="noStrike" kern="0" cap="none" spc="0" normalizeH="0" baseline="0" noProof="0" dirty="0">
              <a:ln>
                <a:noFill/>
              </a:ln>
              <a:solidFill>
                <a:schemeClr val="tx1"/>
              </a:solidFill>
              <a:effectLst/>
              <a:uLnTx/>
              <a:uFillTx/>
              <a:latin typeface="Times New Roman" panose="02020603050405020304" pitchFamily="18" charset="0"/>
              <a:ea typeface="华文中宋" panose="02010600040101010101" pitchFamily="2" charset="-122"/>
              <a:cs typeface="Times New Roman" panose="02020603050405020304" pitchFamily="18" charset="0"/>
              <a:hlinkClick r:id="rId1"/>
            </a:endParaRPr>
          </a:p>
          <a:p>
            <a:pPr marL="742950" marR="0" lvl="1" indent="-285750" algn="l" defTabSz="914400" rtl="0" eaLnBrk="0" fontAlgn="base" latinLnBrk="0" hangingPunct="0">
              <a:lnSpc>
                <a:spcPct val="100000"/>
              </a:lnSpc>
              <a:spcBef>
                <a:spcPct val="20000"/>
              </a:spcBef>
              <a:spcAft>
                <a:spcPct val="0"/>
              </a:spcAft>
              <a:buClr>
                <a:schemeClr val="hlink"/>
              </a:buClr>
              <a:buSzPct val="55000"/>
              <a:buFont typeface="Wingdings" panose="05000000000000000000" pitchFamily="2" charset="2"/>
              <a:buChar char="n"/>
              <a:defRPr/>
            </a:pPr>
            <a:r>
              <a:rPr kumimoji="0" lang="zh-CN" altLang="en-US" sz="2400" b="1" i="0" u="none" strike="noStrike" kern="0" cap="none" spc="0" normalizeH="0" baseline="0" noProof="0" dirty="0">
                <a:ln>
                  <a:noFill/>
                </a:ln>
                <a:solidFill>
                  <a:srgbClr val="FF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符号位处理</a:t>
            </a:r>
            <a:r>
              <a:rPr kumimoji="0" lang="zh-CN" altLang="en-US" sz="2400" b="0" i="0" u="none" strike="noStrike" kern="0" cap="none" spc="0" normalizeH="0" baseline="0" noProof="0" dirty="0">
                <a:ln>
                  <a:noFill/>
                </a:ln>
                <a:solidFill>
                  <a:schemeClr val="tx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：补码的最高位作为符号位，</a:t>
            </a:r>
            <a:r>
              <a:rPr kumimoji="0"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0</a:t>
            </a:r>
            <a:r>
              <a:rPr kumimoji="0" lang="zh-CN" altLang="en-US" sz="2400" b="0" i="0" u="none" strike="noStrike" kern="0" cap="none" spc="0" normalizeH="0" baseline="0" noProof="0" dirty="0">
                <a:ln>
                  <a:noFill/>
                </a:ln>
                <a:solidFill>
                  <a:schemeClr val="tx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表示正数，</a:t>
            </a:r>
            <a:r>
              <a:rPr kumimoji="0"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1</a:t>
            </a:r>
            <a:r>
              <a:rPr kumimoji="0" lang="zh-CN" altLang="en-US" sz="2400" b="0" i="0" u="none" strike="noStrike" kern="0" cap="none" spc="0" normalizeH="0" baseline="0" noProof="0" dirty="0">
                <a:ln>
                  <a:noFill/>
                </a:ln>
                <a:solidFill>
                  <a:schemeClr val="tx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表示负数，这样可以有效区分正负数</a:t>
            </a:r>
            <a:endParaRPr kumimoji="0" lang="zh-CN" altLang="en-US" sz="2400" b="0" i="0" u="sng" strike="noStrike" kern="0" cap="none" spc="0" normalizeH="0" baseline="0" noProof="0" dirty="0">
              <a:ln>
                <a:noFill/>
              </a:ln>
              <a:solidFill>
                <a:schemeClr val="tx1"/>
              </a:solidFill>
              <a:effectLst/>
              <a:uLnTx/>
              <a:uFillTx/>
              <a:latin typeface="Times New Roman" panose="02020603050405020304" pitchFamily="18" charset="0"/>
              <a:ea typeface="华文中宋" panose="02010600040101010101" pitchFamily="2" charset="-122"/>
              <a:cs typeface="Times New Roman" panose="02020603050405020304" pitchFamily="18" charset="0"/>
              <a:hlinkClick r:id="rId2"/>
            </a:endParaRPr>
          </a:p>
          <a:p>
            <a:pPr marL="742950" marR="0" lvl="1" indent="-285750" algn="l" defTabSz="914400" rtl="0" eaLnBrk="0" fontAlgn="base" latinLnBrk="0" hangingPunct="0">
              <a:lnSpc>
                <a:spcPct val="100000"/>
              </a:lnSpc>
              <a:spcBef>
                <a:spcPct val="20000"/>
              </a:spcBef>
              <a:spcAft>
                <a:spcPct val="0"/>
              </a:spcAft>
              <a:buClr>
                <a:schemeClr val="hlink"/>
              </a:buClr>
              <a:buSzPct val="55000"/>
              <a:buFont typeface="Wingdings" panose="05000000000000000000" pitchFamily="2" charset="2"/>
              <a:buChar char="n"/>
              <a:defRPr/>
            </a:pPr>
            <a:r>
              <a:rPr kumimoji="0" lang="zh-CN" altLang="en-US" sz="2400" b="1" i="0" u="none" strike="noStrike" kern="0" cap="none" spc="0" normalizeH="0" baseline="0" noProof="0" dirty="0">
                <a:ln>
                  <a:noFill/>
                </a:ln>
                <a:solidFill>
                  <a:srgbClr val="FF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数学一致性</a:t>
            </a:r>
            <a:r>
              <a:rPr kumimoji="0" lang="zh-CN" altLang="en-US" sz="2400" b="0" i="0" u="none" strike="noStrike" kern="0" cap="none" spc="0" normalizeH="0" baseline="0" noProof="0" dirty="0">
                <a:ln>
                  <a:noFill/>
                </a:ln>
                <a:solidFill>
                  <a:schemeClr val="tx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：补码的加减法符合数学规律，能够在模运算的封闭环境中保持一致性</a:t>
            </a:r>
            <a:endParaRPr kumimoji="0" lang="zh-CN" altLang="en-US" sz="2400" b="0" i="0" u="sng" strike="noStrike" kern="0" cap="none" spc="0" normalizeH="0" baseline="0" noProof="0" dirty="0">
              <a:ln>
                <a:noFill/>
              </a:ln>
              <a:solidFill>
                <a:schemeClr val="tx1"/>
              </a:solidFill>
              <a:effectLst/>
              <a:uLnTx/>
              <a:uFillTx/>
              <a:latin typeface="Times New Roman" panose="02020603050405020304" pitchFamily="18" charset="0"/>
              <a:ea typeface="华文中宋" panose="02010600040101010101" pitchFamily="2" charset="-122"/>
              <a:cs typeface="Times New Roman" panose="02020603050405020304" pitchFamily="18" charset="0"/>
              <a:hlinkClick r:id="rId3"/>
            </a:endParaRPr>
          </a:p>
          <a:p>
            <a:pPr marL="742950" marR="0" lvl="1" indent="-285750" algn="l" defTabSz="914400" rtl="0" eaLnBrk="0" fontAlgn="base" latinLnBrk="0" hangingPunct="0">
              <a:lnSpc>
                <a:spcPct val="100000"/>
              </a:lnSpc>
              <a:spcBef>
                <a:spcPct val="20000"/>
              </a:spcBef>
              <a:spcAft>
                <a:spcPct val="0"/>
              </a:spcAft>
              <a:buClr>
                <a:schemeClr val="hlink"/>
              </a:buClr>
              <a:buSzPct val="55000"/>
              <a:buFont typeface="Wingdings" panose="05000000000000000000" pitchFamily="2" charset="2"/>
              <a:buChar char="n"/>
              <a:defRPr/>
            </a:pPr>
            <a:r>
              <a:rPr kumimoji="0" lang="zh-CN" altLang="en-US" sz="2400" b="1" i="0" u="none" strike="noStrike" kern="0" cap="none" spc="0" normalizeH="0" baseline="0" noProof="0" dirty="0">
                <a:ln>
                  <a:noFill/>
                </a:ln>
                <a:solidFill>
                  <a:srgbClr val="FF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避免负零</a:t>
            </a:r>
            <a:r>
              <a:rPr kumimoji="0" lang="zh-CN" altLang="en-US" sz="2400" b="0" i="0" u="none" strike="noStrike" kern="0" cap="none" spc="0" normalizeH="0" baseline="0" noProof="0" dirty="0">
                <a:ln>
                  <a:noFill/>
                </a:ln>
                <a:solidFill>
                  <a:schemeClr val="tx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：补码表示法避免了原码中存在的正零和负零的情况，使得表示更加简洁 </a:t>
            </a:r>
            <a:endParaRPr kumimoji="0" lang="zh-CN" altLang="en-US" sz="2400" b="0" i="0" u="sng" strike="noStrike" kern="0" cap="none" spc="0" normalizeH="0" baseline="0" noProof="0" dirty="0">
              <a:ln>
                <a:noFill/>
              </a:ln>
              <a:solidFill>
                <a:schemeClr val="tx1"/>
              </a:solidFill>
              <a:effectLst/>
              <a:uLnTx/>
              <a:uFillTx/>
              <a:latin typeface="Times New Roman" panose="02020603050405020304" pitchFamily="18" charset="0"/>
              <a:ea typeface="华文中宋" panose="02010600040101010101" pitchFamily="2" charset="-122"/>
              <a:cs typeface="Times New Roman" panose="02020603050405020304" pitchFamily="18" charset="0"/>
              <a:hlinkClick r:id="rId4"/>
            </a:endParaRPr>
          </a:p>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br>
              <a:rPr kumimoji="0" lang="zh-CN" altLang="en-US" sz="2400" b="0" i="0" u="none" strike="noStrike" kern="0" cap="none" spc="0" normalizeH="0" baseline="0" noProof="0" dirty="0">
                <a:ln>
                  <a:noFill/>
                </a:ln>
                <a:solidFill>
                  <a:schemeClr val="tx1"/>
                </a:solidFill>
                <a:effectLst/>
                <a:uLnTx/>
                <a:uFillTx/>
                <a:latin typeface="+mn-lt"/>
                <a:ea typeface="+mn-ea"/>
                <a:cs typeface="+mn-cs"/>
              </a:rPr>
            </a:br>
            <a:endParaRPr kumimoji="0" lang="en-US" altLang="zh-CN" sz="24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a:pPr>
            <a:endParaRPr kumimoji="0" lang="zh-CN" altLang="en-US" sz="24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endParaRPr>
          </a:p>
        </p:txBody>
      </p:sp>
      <p:sp>
        <p:nvSpPr>
          <p:cNvPr id="26628"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26629"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26630"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5027">
                                            <p:txEl>
                                              <p:charRg st="0" end="8"/>
                                            </p:txEl>
                                          </p:spTgt>
                                        </p:tgtEl>
                                        <p:attrNameLst>
                                          <p:attrName>style.visibility</p:attrName>
                                        </p:attrNameLst>
                                      </p:cBhvr>
                                      <p:to>
                                        <p:strVal val="visible"/>
                                      </p:to>
                                    </p:set>
                                    <p:anim calcmode="lin" valueType="num">
                                      <p:cBhvr additive="base">
                                        <p:cTn id="7" dur="500" fill="hold"/>
                                        <p:tgtEl>
                                          <p:spTgt spid="385027">
                                            <p:txEl>
                                              <p:charRg st="0" end="8"/>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85027">
                                            <p:txEl>
                                              <p:charRg st="0" end="8"/>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85027">
                                            <p:txEl>
                                              <p:charRg st="8" end="59"/>
                                            </p:txEl>
                                          </p:spTgt>
                                        </p:tgtEl>
                                        <p:attrNameLst>
                                          <p:attrName>style.visibility</p:attrName>
                                        </p:attrNameLst>
                                      </p:cBhvr>
                                      <p:to>
                                        <p:strVal val="visible"/>
                                      </p:to>
                                    </p:set>
                                    <p:anim calcmode="lin" valueType="num">
                                      <p:cBhvr additive="base">
                                        <p:cTn id="11" dur="500" fill="hold"/>
                                        <p:tgtEl>
                                          <p:spTgt spid="385027">
                                            <p:txEl>
                                              <p:charRg st="8" end="59"/>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85027">
                                            <p:txEl>
                                              <p:charRg st="8" end="59"/>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85027">
                                            <p:txEl>
                                              <p:charRg st="59" end="101"/>
                                            </p:txEl>
                                          </p:spTgt>
                                        </p:tgtEl>
                                        <p:attrNameLst>
                                          <p:attrName>style.visibility</p:attrName>
                                        </p:attrNameLst>
                                      </p:cBhvr>
                                      <p:to>
                                        <p:strVal val="visible"/>
                                      </p:to>
                                    </p:set>
                                    <p:anim calcmode="lin" valueType="num">
                                      <p:cBhvr additive="base">
                                        <p:cTn id="15" dur="500" fill="hold"/>
                                        <p:tgtEl>
                                          <p:spTgt spid="385027">
                                            <p:txEl>
                                              <p:charRg st="59" end="101"/>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385027">
                                            <p:txEl>
                                              <p:charRg st="59" end="101"/>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85027">
                                            <p:txEl>
                                              <p:charRg st="101" end="138"/>
                                            </p:txEl>
                                          </p:spTgt>
                                        </p:tgtEl>
                                        <p:attrNameLst>
                                          <p:attrName>style.visibility</p:attrName>
                                        </p:attrNameLst>
                                      </p:cBhvr>
                                      <p:to>
                                        <p:strVal val="visible"/>
                                      </p:to>
                                    </p:set>
                                    <p:anim calcmode="lin" valueType="num">
                                      <p:cBhvr additive="base">
                                        <p:cTn id="19" dur="500" fill="hold"/>
                                        <p:tgtEl>
                                          <p:spTgt spid="385027">
                                            <p:txEl>
                                              <p:charRg st="101" end="138"/>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85027">
                                            <p:txEl>
                                              <p:charRg st="101" end="138"/>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85027">
                                            <p:txEl>
                                              <p:charRg st="138" end="176"/>
                                            </p:txEl>
                                          </p:spTgt>
                                        </p:tgtEl>
                                        <p:attrNameLst>
                                          <p:attrName>style.visibility</p:attrName>
                                        </p:attrNameLst>
                                      </p:cBhvr>
                                      <p:to>
                                        <p:strVal val="visible"/>
                                      </p:to>
                                    </p:set>
                                    <p:anim calcmode="lin" valueType="num">
                                      <p:cBhvr additive="base">
                                        <p:cTn id="23" dur="500" fill="hold"/>
                                        <p:tgtEl>
                                          <p:spTgt spid="385027">
                                            <p:txEl>
                                              <p:charRg st="138" end="176"/>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85027">
                                            <p:txEl>
                                              <p:charRg st="138" end="176"/>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385027">
                                            <p:txEl>
                                              <p:charRg st="176" end="178"/>
                                            </p:txEl>
                                          </p:spTgt>
                                        </p:tgtEl>
                                        <p:attrNameLst>
                                          <p:attrName>style.visibility</p:attrName>
                                        </p:attrNameLst>
                                      </p:cBhvr>
                                      <p:to>
                                        <p:strVal val="visible"/>
                                      </p:to>
                                    </p:set>
                                    <p:anim calcmode="lin" valueType="num">
                                      <p:cBhvr additive="base">
                                        <p:cTn id="29" dur="500" fill="hold"/>
                                        <p:tgtEl>
                                          <p:spTgt spid="385027">
                                            <p:txEl>
                                              <p:charRg st="176" end="178"/>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385027">
                                            <p:txEl>
                                              <p:charRg st="176" end="17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5027"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整型数据（续）</a:t>
            </a:r>
            <a:endParaRPr lang="zh-CN" altLang="en-US" b="1" dirty="0">
              <a:latin typeface="华文中宋" panose="02010600040101010101" pitchFamily="2" charset="-122"/>
              <a:ea typeface="华文中宋" panose="02010600040101010101" pitchFamily="2" charset="-122"/>
            </a:endParaRPr>
          </a:p>
        </p:txBody>
      </p:sp>
      <p:sp>
        <p:nvSpPr>
          <p:cNvPr id="364547" name="Rectangle 3"/>
          <p:cNvSpPr>
            <a:spLocks noGrp="1"/>
          </p:cNvSpPr>
          <p:nvPr>
            <p:ph idx="1"/>
          </p:nvPr>
        </p:nvSpPr>
        <p:spPr>
          <a:ln/>
        </p:spPr>
        <p:txBody>
          <a:bodyPr vert="horz" wrap="square" lIns="91440" tIns="45720" rIns="91440" bIns="45720" anchor="t" anchorCtr="0"/>
          <a:p>
            <a:pPr eaLnBrk="1" hangingPunct="1">
              <a:lnSpc>
                <a:spcPct val="90000"/>
              </a:lnSpc>
            </a:pPr>
            <a:r>
              <a:rPr lang="zh-CN" altLang="en-US" sz="3600" b="1" dirty="0">
                <a:solidFill>
                  <a:srgbClr val="0000FF"/>
                </a:solidFill>
                <a:latin typeface="Comic Sans MS" panose="030F0702030302020204" pitchFamily="66" charset="0"/>
              </a:rPr>
              <a:t>整数表示的数值范围</a:t>
            </a:r>
            <a:endParaRPr lang="zh-CN" altLang="en-US" sz="3600" b="1" dirty="0">
              <a:solidFill>
                <a:srgbClr val="0000FF"/>
              </a:solidFill>
              <a:latin typeface="Comic Sans MS" panose="030F0702030302020204" pitchFamily="66" charset="0"/>
            </a:endParaRPr>
          </a:p>
          <a:p>
            <a:pPr lvl="1" eaLnBrk="1" hangingPunct="1">
              <a:lnSpc>
                <a:spcPct val="90000"/>
              </a:lnSpc>
            </a:pPr>
            <a:r>
              <a:rPr lang="zh-CN" altLang="en-US" b="1" dirty="0">
                <a:solidFill>
                  <a:schemeClr val="tx2"/>
                </a:solidFill>
                <a:latin typeface="Comic Sans MS" panose="030F0702030302020204" pitchFamily="66" charset="0"/>
              </a:rPr>
              <a:t>用</a:t>
            </a:r>
            <a:r>
              <a:rPr lang="en-US" altLang="zh-CN" b="1" dirty="0">
                <a:solidFill>
                  <a:schemeClr val="tx2"/>
                </a:solidFill>
                <a:latin typeface="Comic Sans MS" panose="030F0702030302020204" pitchFamily="66" charset="0"/>
              </a:rPr>
              <a:t>16</a:t>
            </a:r>
            <a:r>
              <a:rPr lang="zh-CN" altLang="en-US" b="1" dirty="0">
                <a:solidFill>
                  <a:schemeClr val="tx2"/>
                </a:solidFill>
                <a:latin typeface="Comic Sans MS" panose="030F0702030302020204" pitchFamily="66" charset="0"/>
              </a:rPr>
              <a:t>个二进位（</a:t>
            </a:r>
            <a:r>
              <a:rPr lang="en-US" altLang="zh-CN" b="1" dirty="0">
                <a:solidFill>
                  <a:schemeClr val="tx2"/>
                </a:solidFill>
                <a:latin typeface="Comic Sans MS" panose="030F0702030302020204" pitchFamily="66" charset="0"/>
              </a:rPr>
              <a:t>2 bytes</a:t>
            </a:r>
            <a:r>
              <a:rPr lang="zh-CN" altLang="en-US" b="1" dirty="0">
                <a:solidFill>
                  <a:schemeClr val="tx2"/>
                </a:solidFill>
                <a:latin typeface="Comic Sans MS" panose="030F0702030302020204" pitchFamily="66" charset="0"/>
              </a:rPr>
              <a:t>）存储一个整数</a:t>
            </a:r>
            <a:endParaRPr lang="zh-CN" altLang="en-US" b="1" dirty="0">
              <a:solidFill>
                <a:schemeClr val="tx2"/>
              </a:solidFill>
              <a:latin typeface="Comic Sans MS" panose="030F0702030302020204" pitchFamily="66" charset="0"/>
            </a:endParaRPr>
          </a:p>
          <a:p>
            <a:pPr lvl="2" eaLnBrk="1" hangingPunct="1">
              <a:lnSpc>
                <a:spcPct val="90000"/>
              </a:lnSpc>
            </a:pPr>
            <a:r>
              <a:rPr lang="zh-CN" altLang="en-US" b="1" dirty="0">
                <a:solidFill>
                  <a:schemeClr val="tx2"/>
                </a:solidFill>
                <a:latin typeface="Comic Sans MS" panose="030F0702030302020204" pitchFamily="66" charset="0"/>
              </a:rPr>
              <a:t>带符号整数的数值范围是：</a:t>
            </a:r>
            <a:r>
              <a:rPr lang="en-US" altLang="zh-CN" b="1" dirty="0">
                <a:solidFill>
                  <a:srgbClr val="CC0066"/>
                </a:solidFill>
                <a:latin typeface="Comic Sans MS" panose="030F0702030302020204" pitchFamily="66" charset="0"/>
              </a:rPr>
              <a:t>-32768 </a:t>
            </a:r>
            <a:r>
              <a:rPr lang="zh-CN" altLang="en-US" b="1" dirty="0">
                <a:solidFill>
                  <a:srgbClr val="CC0066"/>
                </a:solidFill>
                <a:latin typeface="Comic Sans MS" panose="030F0702030302020204" pitchFamily="66" charset="0"/>
              </a:rPr>
              <a:t>～ </a:t>
            </a:r>
            <a:r>
              <a:rPr lang="en-US" altLang="zh-CN" b="1" dirty="0">
                <a:solidFill>
                  <a:srgbClr val="CC0066"/>
                </a:solidFill>
                <a:latin typeface="Comic Sans MS" panose="030F0702030302020204" pitchFamily="66" charset="0"/>
              </a:rPr>
              <a:t>32767</a:t>
            </a:r>
            <a:endParaRPr lang="en-US" altLang="zh-CN" b="1" dirty="0">
              <a:solidFill>
                <a:srgbClr val="CC0066"/>
              </a:solidFill>
              <a:latin typeface="Comic Sans MS" panose="030F0702030302020204" pitchFamily="66" charset="0"/>
            </a:endParaRPr>
          </a:p>
          <a:p>
            <a:pPr lvl="2" eaLnBrk="1" hangingPunct="1">
              <a:lnSpc>
                <a:spcPct val="90000"/>
              </a:lnSpc>
            </a:pPr>
            <a:r>
              <a:rPr lang="zh-CN" altLang="en-US" b="1" dirty="0">
                <a:solidFill>
                  <a:schemeClr val="tx2"/>
                </a:solidFill>
                <a:latin typeface="Comic Sans MS" panose="030F0702030302020204" pitchFamily="66" charset="0"/>
              </a:rPr>
              <a:t>不带符号整数的数值范围是：</a:t>
            </a:r>
            <a:r>
              <a:rPr lang="en-US" altLang="zh-CN" b="1" dirty="0">
                <a:solidFill>
                  <a:srgbClr val="CC0066"/>
                </a:solidFill>
                <a:latin typeface="Comic Sans MS" panose="030F0702030302020204" pitchFamily="66" charset="0"/>
              </a:rPr>
              <a:t>0 </a:t>
            </a:r>
            <a:r>
              <a:rPr lang="zh-CN" altLang="en-US" b="1" dirty="0">
                <a:solidFill>
                  <a:srgbClr val="CC0066"/>
                </a:solidFill>
                <a:latin typeface="Comic Sans MS" panose="030F0702030302020204" pitchFamily="66" charset="0"/>
              </a:rPr>
              <a:t>～ </a:t>
            </a:r>
            <a:r>
              <a:rPr lang="en-US" altLang="zh-CN" b="1" dirty="0">
                <a:solidFill>
                  <a:srgbClr val="CC0066"/>
                </a:solidFill>
                <a:latin typeface="Comic Sans MS" panose="030F0702030302020204" pitchFamily="66" charset="0"/>
              </a:rPr>
              <a:t>65535</a:t>
            </a:r>
            <a:endParaRPr lang="en-US" altLang="zh-CN" b="1" dirty="0">
              <a:solidFill>
                <a:srgbClr val="CC0066"/>
              </a:solidFill>
              <a:latin typeface="Comic Sans MS" panose="030F0702030302020204" pitchFamily="66" charset="0"/>
            </a:endParaRPr>
          </a:p>
          <a:p>
            <a:pPr lvl="2" eaLnBrk="1" hangingPunct="1">
              <a:lnSpc>
                <a:spcPct val="90000"/>
              </a:lnSpc>
              <a:buNone/>
            </a:pPr>
            <a:endParaRPr lang="en-US" altLang="zh-CN" b="1" dirty="0">
              <a:solidFill>
                <a:srgbClr val="CC0066"/>
              </a:solidFill>
              <a:latin typeface="Comic Sans MS" panose="030F0702030302020204" pitchFamily="66" charset="0"/>
            </a:endParaRPr>
          </a:p>
          <a:p>
            <a:pPr lvl="1" eaLnBrk="1" hangingPunct="1">
              <a:lnSpc>
                <a:spcPct val="90000"/>
              </a:lnSpc>
            </a:pPr>
            <a:r>
              <a:rPr lang="zh-CN" altLang="en-US" b="1" dirty="0">
                <a:latin typeface="Comic Sans MS" panose="030F0702030302020204" pitchFamily="66" charset="0"/>
              </a:rPr>
              <a:t>若用</a:t>
            </a:r>
            <a:r>
              <a:rPr lang="en-US" altLang="zh-CN" b="1" dirty="0">
                <a:latin typeface="Comic Sans MS" panose="030F0702030302020204" pitchFamily="66" charset="0"/>
              </a:rPr>
              <a:t>32</a:t>
            </a:r>
            <a:r>
              <a:rPr lang="zh-CN" altLang="en-US" b="1" dirty="0">
                <a:latin typeface="Comic Sans MS" panose="030F0702030302020204" pitchFamily="66" charset="0"/>
              </a:rPr>
              <a:t>个二进位存储一个整数</a:t>
            </a:r>
            <a:endParaRPr lang="zh-CN" altLang="en-US" b="1" dirty="0">
              <a:latin typeface="Comic Sans MS" panose="030F0702030302020204" pitchFamily="66" charset="0"/>
            </a:endParaRPr>
          </a:p>
          <a:p>
            <a:pPr lvl="2" eaLnBrk="1" hangingPunct="1">
              <a:lnSpc>
                <a:spcPct val="90000"/>
              </a:lnSpc>
            </a:pPr>
            <a:r>
              <a:rPr lang="zh-CN" altLang="en-US" b="1" dirty="0">
                <a:latin typeface="Comic Sans MS" panose="030F0702030302020204" pitchFamily="66" charset="0"/>
              </a:rPr>
              <a:t>带符号整数的数值范围是</a:t>
            </a:r>
            <a:endParaRPr lang="zh-CN" altLang="en-US" b="1" dirty="0">
              <a:latin typeface="Comic Sans MS" panose="030F0702030302020204" pitchFamily="66" charset="0"/>
            </a:endParaRPr>
          </a:p>
          <a:p>
            <a:pPr lvl="3" eaLnBrk="1" hangingPunct="1">
              <a:lnSpc>
                <a:spcPct val="90000"/>
              </a:lnSpc>
            </a:pPr>
            <a:r>
              <a:rPr lang="zh-CN" altLang="en-US" b="1" dirty="0">
                <a:solidFill>
                  <a:srgbClr val="CC0066"/>
                </a:solidFill>
                <a:latin typeface="Comic Sans MS" panose="030F0702030302020204" pitchFamily="66" charset="0"/>
              </a:rPr>
              <a:t>－</a:t>
            </a:r>
            <a:r>
              <a:rPr lang="en-US" altLang="zh-CN" b="1" dirty="0">
                <a:solidFill>
                  <a:srgbClr val="CC0066"/>
                </a:solidFill>
                <a:latin typeface="Comic Sans MS" panose="030F0702030302020204" pitchFamily="66" charset="0"/>
              </a:rPr>
              <a:t>2147483648 </a:t>
            </a:r>
            <a:r>
              <a:rPr lang="zh-CN" altLang="en-US" b="1" dirty="0">
                <a:solidFill>
                  <a:srgbClr val="CC0066"/>
                </a:solidFill>
                <a:latin typeface="Comic Sans MS" panose="030F0702030302020204" pitchFamily="66" charset="0"/>
              </a:rPr>
              <a:t>～ </a:t>
            </a:r>
            <a:r>
              <a:rPr lang="en-US" altLang="zh-CN" b="1" dirty="0">
                <a:solidFill>
                  <a:srgbClr val="CC0066"/>
                </a:solidFill>
                <a:latin typeface="Comic Sans MS" panose="030F0702030302020204" pitchFamily="66" charset="0"/>
              </a:rPr>
              <a:t>2147483647</a:t>
            </a:r>
            <a:endParaRPr lang="en-US" altLang="zh-CN" b="1" dirty="0">
              <a:solidFill>
                <a:srgbClr val="CC0066"/>
              </a:solidFill>
              <a:latin typeface="Comic Sans MS" panose="030F0702030302020204" pitchFamily="66" charset="0"/>
            </a:endParaRPr>
          </a:p>
          <a:p>
            <a:pPr lvl="2" eaLnBrk="1" hangingPunct="1">
              <a:lnSpc>
                <a:spcPct val="90000"/>
              </a:lnSpc>
            </a:pPr>
            <a:r>
              <a:rPr lang="zh-CN" altLang="en-US" b="1" dirty="0">
                <a:latin typeface="Comic Sans MS" panose="030F0702030302020204" pitchFamily="66" charset="0"/>
              </a:rPr>
              <a:t>不带符号整数的数值范围是</a:t>
            </a:r>
            <a:endParaRPr lang="zh-CN" altLang="en-US" b="1" dirty="0">
              <a:latin typeface="Comic Sans MS" panose="030F0702030302020204" pitchFamily="66" charset="0"/>
            </a:endParaRPr>
          </a:p>
          <a:p>
            <a:pPr lvl="3" eaLnBrk="1" hangingPunct="1">
              <a:lnSpc>
                <a:spcPct val="90000"/>
              </a:lnSpc>
            </a:pPr>
            <a:r>
              <a:rPr lang="en-US" altLang="zh-CN" b="1" dirty="0">
                <a:solidFill>
                  <a:srgbClr val="CC0066"/>
                </a:solidFill>
                <a:latin typeface="Comic Sans MS" panose="030F0702030302020204" pitchFamily="66" charset="0"/>
              </a:rPr>
              <a:t>0 </a:t>
            </a:r>
            <a:r>
              <a:rPr lang="zh-CN" altLang="en-US" b="1" dirty="0">
                <a:solidFill>
                  <a:srgbClr val="CC0066"/>
                </a:solidFill>
                <a:latin typeface="Comic Sans MS" panose="030F0702030302020204" pitchFamily="66" charset="0"/>
              </a:rPr>
              <a:t>～ </a:t>
            </a:r>
            <a:r>
              <a:rPr lang="en-US" altLang="zh-CN" b="1" dirty="0">
                <a:solidFill>
                  <a:srgbClr val="CC0066"/>
                </a:solidFill>
                <a:latin typeface="Comic Sans MS" panose="030F0702030302020204" pitchFamily="66" charset="0"/>
              </a:rPr>
              <a:t>4294967295</a:t>
            </a:r>
            <a:endParaRPr lang="en-US" altLang="zh-CN" sz="1800" b="1" dirty="0">
              <a:latin typeface="Comic Sans MS" panose="030F0702030302020204" pitchFamily="66" charset="0"/>
            </a:endParaRPr>
          </a:p>
        </p:txBody>
      </p:sp>
      <p:sp>
        <p:nvSpPr>
          <p:cNvPr id="27652"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27653"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27654"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4547">
                                            <p:txEl>
                                              <p:charRg st="0" end="10"/>
                                            </p:txEl>
                                          </p:spTgt>
                                        </p:tgtEl>
                                        <p:attrNameLst>
                                          <p:attrName>style.visibility</p:attrName>
                                        </p:attrNameLst>
                                      </p:cBhvr>
                                      <p:to>
                                        <p:strVal val="visible"/>
                                      </p:to>
                                    </p:set>
                                    <p:anim calcmode="lin" valueType="num">
                                      <p:cBhvr additive="base">
                                        <p:cTn id="7" dur="500" fill="hold"/>
                                        <p:tgtEl>
                                          <p:spTgt spid="364547">
                                            <p:txEl>
                                              <p:charRg st="0" end="1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64547">
                                            <p:txEl>
                                              <p:charRg st="0" end="1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4547">
                                            <p:txEl>
                                              <p:charRg st="10" end="33"/>
                                            </p:txEl>
                                          </p:spTgt>
                                        </p:tgtEl>
                                        <p:attrNameLst>
                                          <p:attrName>style.visibility</p:attrName>
                                        </p:attrNameLst>
                                      </p:cBhvr>
                                      <p:to>
                                        <p:strVal val="visible"/>
                                      </p:to>
                                    </p:set>
                                    <p:anim calcmode="lin" valueType="num">
                                      <p:cBhvr additive="base">
                                        <p:cTn id="11" dur="500" fill="hold"/>
                                        <p:tgtEl>
                                          <p:spTgt spid="364547">
                                            <p:txEl>
                                              <p:charRg st="10" end="33"/>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64547">
                                            <p:txEl>
                                              <p:charRg st="10" end="33"/>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64547">
                                            <p:txEl>
                                              <p:charRg st="33" end="60"/>
                                            </p:txEl>
                                          </p:spTgt>
                                        </p:tgtEl>
                                        <p:attrNameLst>
                                          <p:attrName>style.visibility</p:attrName>
                                        </p:attrNameLst>
                                      </p:cBhvr>
                                      <p:to>
                                        <p:strVal val="visible"/>
                                      </p:to>
                                    </p:set>
                                    <p:anim calcmode="lin" valueType="num">
                                      <p:cBhvr additive="base">
                                        <p:cTn id="15" dur="500" fill="hold"/>
                                        <p:tgtEl>
                                          <p:spTgt spid="364547">
                                            <p:txEl>
                                              <p:charRg st="33" end="60"/>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364547">
                                            <p:txEl>
                                              <p:charRg st="33" end="60"/>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64547">
                                            <p:txEl>
                                              <p:charRg st="60" end="83"/>
                                            </p:txEl>
                                          </p:spTgt>
                                        </p:tgtEl>
                                        <p:attrNameLst>
                                          <p:attrName>style.visibility</p:attrName>
                                        </p:attrNameLst>
                                      </p:cBhvr>
                                      <p:to>
                                        <p:strVal val="visible"/>
                                      </p:to>
                                    </p:set>
                                    <p:anim calcmode="lin" valueType="num">
                                      <p:cBhvr additive="base">
                                        <p:cTn id="19" dur="500" fill="hold"/>
                                        <p:tgtEl>
                                          <p:spTgt spid="364547">
                                            <p:txEl>
                                              <p:charRg st="60" end="8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64547">
                                            <p:txEl>
                                              <p:charRg st="60" end="8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64547">
                                            <p:txEl>
                                              <p:charRg st="84" end="99"/>
                                            </p:txEl>
                                          </p:spTgt>
                                        </p:tgtEl>
                                        <p:attrNameLst>
                                          <p:attrName>style.visibility</p:attrName>
                                        </p:attrNameLst>
                                      </p:cBhvr>
                                      <p:to>
                                        <p:strVal val="visible"/>
                                      </p:to>
                                    </p:set>
                                    <p:anim calcmode="lin" valueType="num">
                                      <p:cBhvr additive="base">
                                        <p:cTn id="23" dur="500" fill="hold"/>
                                        <p:tgtEl>
                                          <p:spTgt spid="364547">
                                            <p:txEl>
                                              <p:charRg st="84" end="99"/>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64547">
                                            <p:txEl>
                                              <p:charRg st="84" end="99"/>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64547">
                                            <p:txEl>
                                              <p:charRg st="99" end="111"/>
                                            </p:txEl>
                                          </p:spTgt>
                                        </p:tgtEl>
                                        <p:attrNameLst>
                                          <p:attrName>style.visibility</p:attrName>
                                        </p:attrNameLst>
                                      </p:cBhvr>
                                      <p:to>
                                        <p:strVal val="visible"/>
                                      </p:to>
                                    </p:set>
                                    <p:anim calcmode="lin" valueType="num">
                                      <p:cBhvr additive="base">
                                        <p:cTn id="27" dur="500" fill="hold"/>
                                        <p:tgtEl>
                                          <p:spTgt spid="364547">
                                            <p:txEl>
                                              <p:charRg st="99" end="111"/>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64547">
                                            <p:txEl>
                                              <p:charRg st="99" end="111"/>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64547">
                                            <p:txEl>
                                              <p:charRg st="111" end="136"/>
                                            </p:txEl>
                                          </p:spTgt>
                                        </p:tgtEl>
                                        <p:attrNameLst>
                                          <p:attrName>style.visibility</p:attrName>
                                        </p:attrNameLst>
                                      </p:cBhvr>
                                      <p:to>
                                        <p:strVal val="visible"/>
                                      </p:to>
                                    </p:set>
                                    <p:anim calcmode="lin" valueType="num">
                                      <p:cBhvr additive="base">
                                        <p:cTn id="31" dur="500" fill="hold"/>
                                        <p:tgtEl>
                                          <p:spTgt spid="364547">
                                            <p:txEl>
                                              <p:charRg st="111" end="13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64547">
                                            <p:txEl>
                                              <p:charRg st="111" end="136"/>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64547">
                                            <p:txEl>
                                              <p:charRg st="136" end="149"/>
                                            </p:txEl>
                                          </p:spTgt>
                                        </p:tgtEl>
                                        <p:attrNameLst>
                                          <p:attrName>style.visibility</p:attrName>
                                        </p:attrNameLst>
                                      </p:cBhvr>
                                      <p:to>
                                        <p:strVal val="visible"/>
                                      </p:to>
                                    </p:set>
                                    <p:anim calcmode="lin" valueType="num">
                                      <p:cBhvr additive="base">
                                        <p:cTn id="35" dur="500" fill="hold"/>
                                        <p:tgtEl>
                                          <p:spTgt spid="364547">
                                            <p:txEl>
                                              <p:charRg st="136" end="149"/>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64547">
                                            <p:txEl>
                                              <p:charRg st="136" end="149"/>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64547">
                                            <p:txEl>
                                              <p:charRg st="149" end="164"/>
                                            </p:txEl>
                                          </p:spTgt>
                                        </p:tgtEl>
                                        <p:attrNameLst>
                                          <p:attrName>style.visibility</p:attrName>
                                        </p:attrNameLst>
                                      </p:cBhvr>
                                      <p:to>
                                        <p:strVal val="visible"/>
                                      </p:to>
                                    </p:set>
                                    <p:anim calcmode="lin" valueType="num">
                                      <p:cBhvr additive="base">
                                        <p:cTn id="39" dur="500" fill="hold"/>
                                        <p:tgtEl>
                                          <p:spTgt spid="364547">
                                            <p:txEl>
                                              <p:charRg st="149" end="164"/>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364547">
                                            <p:txEl>
                                              <p:charRg st="149" end="16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4547"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整型数据（续）</a:t>
            </a:r>
            <a:endParaRPr lang="zh-CN" altLang="en-US" b="1" dirty="0">
              <a:latin typeface="华文中宋" panose="02010600040101010101" pitchFamily="2" charset="-122"/>
              <a:ea typeface="华文中宋" panose="02010600040101010101" pitchFamily="2" charset="-122"/>
            </a:endParaRPr>
          </a:p>
        </p:txBody>
      </p:sp>
      <p:pic>
        <p:nvPicPr>
          <p:cNvPr id="28675" name="Picture 4" descr="2"/>
          <p:cNvPicPr>
            <a:picLocks noChangeAspect="1"/>
          </p:cNvPicPr>
          <p:nvPr/>
        </p:nvPicPr>
        <p:blipFill>
          <a:blip r:embed="rId1"/>
          <a:stretch>
            <a:fillRect/>
          </a:stretch>
        </p:blipFill>
        <p:spPr>
          <a:xfrm>
            <a:off x="1447800" y="2057400"/>
            <a:ext cx="6096000" cy="3346450"/>
          </a:xfrm>
          <a:prstGeom prst="rect">
            <a:avLst/>
          </a:prstGeom>
          <a:noFill/>
          <a:ln w="9525">
            <a:noFill/>
          </a:ln>
        </p:spPr>
      </p:pic>
      <p:sp>
        <p:nvSpPr>
          <p:cNvPr id="28676" name="Text Box 5"/>
          <p:cNvSpPr txBox="1"/>
          <p:nvPr/>
        </p:nvSpPr>
        <p:spPr>
          <a:xfrm>
            <a:off x="3276600" y="5638800"/>
            <a:ext cx="2859088"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signed vs. unsigned</a:t>
            </a:r>
            <a:endParaRPr lang="en-US" altLang="zh-CN" sz="2400" dirty="0">
              <a:latin typeface="Comic Sans MS" panose="030F0702030302020204" pitchFamily="66" charset="0"/>
            </a:endParaRPr>
          </a:p>
        </p:txBody>
      </p:sp>
      <p:sp>
        <p:nvSpPr>
          <p:cNvPr id="28677"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28678"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28679"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Rectangle 8"/>
          <p:cNvSpPr>
            <a:spLocks noGrp="1"/>
          </p:cNvSpPr>
          <p:nvPr>
            <p:ph type="title"/>
          </p:nvPr>
        </p:nvSpPr>
        <p:spPr>
          <a:ln/>
        </p:spPr>
        <p:txBody>
          <a:bodyPr vert="horz" wrap="square" lIns="91440" tIns="45720" rIns="91440" bIns="45720" anchor="b" anchorCtr="0"/>
          <a:p>
            <a:pPr eaLnBrk="1" hangingPunct="1"/>
            <a:r>
              <a:rPr lang="zh-CN" altLang="en-US" b="1" dirty="0">
                <a:latin typeface="Times New Roman" panose="02020603050405020304" pitchFamily="18" charset="0"/>
              </a:rPr>
              <a:t>整型数据（续）</a:t>
            </a:r>
            <a:endParaRPr lang="zh-CN" altLang="en-US" b="1" dirty="0">
              <a:latin typeface="Times New Roman" panose="02020603050405020304" pitchFamily="18" charset="0"/>
            </a:endParaRPr>
          </a:p>
        </p:txBody>
      </p:sp>
      <p:graphicFrame>
        <p:nvGraphicFramePr>
          <p:cNvPr id="29699" name="Object 4"/>
          <p:cNvGraphicFramePr>
            <a:graphicFrameLocks noGrp="1" noChangeAspect="1"/>
          </p:cNvGraphicFramePr>
          <p:nvPr>
            <p:ph sz="half" idx="1"/>
          </p:nvPr>
        </p:nvGraphicFramePr>
        <p:xfrm>
          <a:off x="539750" y="2946400"/>
          <a:ext cx="8280400" cy="720725"/>
        </p:xfrm>
        <a:graphic>
          <a:graphicData uri="http://schemas.openxmlformats.org/presentationml/2006/ole">
            <mc:AlternateContent xmlns:mc="http://schemas.openxmlformats.org/markup-compatibility/2006">
              <mc:Choice xmlns:v="urn:schemas-microsoft-com:vml" Requires="v">
                <p:oleObj spid="_x0000_s3077" name="" r:id="rId1" imgW="6875145" imgH="496570" progId="Visio.Drawing.11">
                  <p:embed/>
                </p:oleObj>
              </mc:Choice>
              <mc:Fallback>
                <p:oleObj name="" r:id="rId1" imgW="6875145" imgH="496570" progId="Visio.Drawing.11">
                  <p:embed/>
                  <p:pic>
                    <p:nvPicPr>
                      <p:cNvPr id="0" name="图片 3076"/>
                      <p:cNvPicPr/>
                      <p:nvPr/>
                    </p:nvPicPr>
                    <p:blipFill>
                      <a:blip r:embed="rId2"/>
                      <a:srcRect/>
                      <a:stretch>
                        <a:fillRect/>
                      </a:stretch>
                    </p:blipFill>
                    <p:spPr>
                      <a:xfrm>
                        <a:off x="539750" y="2946400"/>
                        <a:ext cx="8280400" cy="720725"/>
                      </a:xfrm>
                      <a:prstGeom prst="rect">
                        <a:avLst/>
                      </a:prstGeom>
                      <a:noFill/>
                      <a:ln w="38100">
                        <a:miter/>
                      </a:ln>
                    </p:spPr>
                  </p:pic>
                </p:oleObj>
              </mc:Fallback>
            </mc:AlternateContent>
          </a:graphicData>
        </a:graphic>
      </p:graphicFrame>
      <p:graphicFrame>
        <p:nvGraphicFramePr>
          <p:cNvPr id="29700" name="Object 7"/>
          <p:cNvGraphicFramePr>
            <a:graphicFrameLocks noGrp="1" noChangeAspect="1"/>
          </p:cNvGraphicFramePr>
          <p:nvPr>
            <p:ph sz="half" idx="2"/>
          </p:nvPr>
        </p:nvGraphicFramePr>
        <p:xfrm>
          <a:off x="611188" y="4556125"/>
          <a:ext cx="8208962" cy="720725"/>
        </p:xfrm>
        <a:graphic>
          <a:graphicData uri="http://schemas.openxmlformats.org/presentationml/2006/ole">
            <mc:AlternateContent xmlns:mc="http://schemas.openxmlformats.org/markup-compatibility/2006">
              <mc:Choice xmlns:v="urn:schemas-microsoft-com:vml" Requires="v">
                <p:oleObj spid="_x0000_s3076" name="" r:id="rId3" imgW="6875145" imgH="496570" progId="Visio.Drawing.11">
                  <p:embed/>
                </p:oleObj>
              </mc:Choice>
              <mc:Fallback>
                <p:oleObj name="" r:id="rId3" imgW="6875145" imgH="496570" progId="Visio.Drawing.11">
                  <p:embed/>
                  <p:pic>
                    <p:nvPicPr>
                      <p:cNvPr id="0" name="图片 3075"/>
                      <p:cNvPicPr/>
                      <p:nvPr/>
                    </p:nvPicPr>
                    <p:blipFill>
                      <a:blip r:embed="rId4"/>
                      <a:srcRect/>
                      <a:stretch>
                        <a:fillRect/>
                      </a:stretch>
                    </p:blipFill>
                    <p:spPr>
                      <a:xfrm>
                        <a:off x="611188" y="4556125"/>
                        <a:ext cx="8208962" cy="720725"/>
                      </a:xfrm>
                      <a:prstGeom prst="rect">
                        <a:avLst/>
                      </a:prstGeom>
                      <a:noFill/>
                      <a:ln w="38100">
                        <a:miter/>
                      </a:ln>
                    </p:spPr>
                  </p:pic>
                </p:oleObj>
              </mc:Fallback>
            </mc:AlternateContent>
          </a:graphicData>
        </a:graphic>
      </p:graphicFrame>
      <p:sp>
        <p:nvSpPr>
          <p:cNvPr id="29701" name="Text Box 10"/>
          <p:cNvSpPr txBox="1"/>
          <p:nvPr/>
        </p:nvSpPr>
        <p:spPr>
          <a:xfrm>
            <a:off x="611188" y="3883025"/>
            <a:ext cx="741362"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b="1" dirty="0">
                <a:latin typeface="Comic Sans MS" panose="030F0702030302020204" pitchFamily="66" charset="0"/>
              </a:rPr>
              <a:t>=-1</a:t>
            </a:r>
            <a:endParaRPr lang="en-US" altLang="zh-CN" sz="2400" b="1" dirty="0">
              <a:latin typeface="Comic Sans MS" panose="030F0702030302020204" pitchFamily="66" charset="0"/>
            </a:endParaRPr>
          </a:p>
        </p:txBody>
      </p:sp>
      <p:sp>
        <p:nvSpPr>
          <p:cNvPr id="29702" name="Rectangle 11"/>
          <p:cNvSpPr/>
          <p:nvPr/>
        </p:nvSpPr>
        <p:spPr>
          <a:xfrm>
            <a:off x="684213" y="5492750"/>
            <a:ext cx="1484312"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b="1" dirty="0">
                <a:latin typeface="Comic Sans MS" panose="030F0702030302020204" pitchFamily="66" charset="0"/>
              </a:rPr>
              <a:t>=-32768</a:t>
            </a:r>
            <a:endParaRPr lang="en-US" altLang="zh-CN" sz="2400" b="1" dirty="0">
              <a:latin typeface="Comic Sans MS" panose="030F0702030302020204" pitchFamily="66" charset="0"/>
            </a:endParaRPr>
          </a:p>
        </p:txBody>
      </p:sp>
      <p:sp>
        <p:nvSpPr>
          <p:cNvPr id="29703" name="文本框 1"/>
          <p:cNvSpPr txBox="1"/>
          <p:nvPr/>
        </p:nvSpPr>
        <p:spPr>
          <a:xfrm>
            <a:off x="1336675" y="2190750"/>
            <a:ext cx="4133850" cy="523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spcBef>
                <a:spcPct val="0"/>
              </a:spcBef>
              <a:buClrTx/>
              <a:buSzTx/>
              <a:buFontTx/>
              <a:buNone/>
            </a:pPr>
            <a:r>
              <a:rPr lang="zh-CN" altLang="en-US" sz="2800" b="1" dirty="0">
                <a:latin typeface="Times New Roman" panose="02020603050405020304" pitchFamily="18" charset="0"/>
              </a:rPr>
              <a:t>带符号的整数（</a:t>
            </a:r>
            <a:r>
              <a:rPr lang="en-US" altLang="zh-CN" sz="2800" b="1" dirty="0">
                <a:latin typeface="Times New Roman" panose="02020603050405020304" pitchFamily="18" charset="0"/>
              </a:rPr>
              <a:t>2 bytes</a:t>
            </a:r>
            <a:r>
              <a:rPr lang="zh-CN" altLang="en-US" sz="2800" b="1" dirty="0">
                <a:latin typeface="Times New Roman" panose="02020603050405020304" pitchFamily="18" charset="0"/>
              </a:rPr>
              <a:t>）</a:t>
            </a:r>
            <a:endParaRPr lang="zh-CN" altLang="en-US" sz="2800" b="1" dirty="0">
              <a:latin typeface="Times New Roman" panose="02020603050405020304" pitchFamily="18" charset="0"/>
            </a:endParaRPr>
          </a:p>
        </p:txBody>
      </p:sp>
      <p:sp>
        <p:nvSpPr>
          <p:cNvPr id="29704"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29705"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29706"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Times New Roman" panose="02020603050405020304" pitchFamily="18" charset="0"/>
              </a:rPr>
              <a:t>整型数据（续）</a:t>
            </a:r>
            <a:endParaRPr lang="zh-CN" altLang="en-US" b="1" dirty="0">
              <a:latin typeface="Times New Roman" panose="02020603050405020304" pitchFamily="18" charset="0"/>
            </a:endParaRPr>
          </a:p>
        </p:txBody>
      </p:sp>
      <p:pic>
        <p:nvPicPr>
          <p:cNvPr id="30723" name="Picture 4" descr="2"/>
          <p:cNvPicPr>
            <a:picLocks noChangeAspect="1"/>
          </p:cNvPicPr>
          <p:nvPr/>
        </p:nvPicPr>
        <p:blipFill>
          <a:blip r:embed="rId1"/>
          <a:stretch>
            <a:fillRect/>
          </a:stretch>
        </p:blipFill>
        <p:spPr>
          <a:xfrm>
            <a:off x="788988" y="2438400"/>
            <a:ext cx="7745412" cy="2609850"/>
          </a:xfrm>
          <a:prstGeom prst="rect">
            <a:avLst/>
          </a:prstGeom>
          <a:noFill/>
          <a:ln w="9525">
            <a:noFill/>
          </a:ln>
        </p:spPr>
      </p:pic>
      <p:sp>
        <p:nvSpPr>
          <p:cNvPr id="30724" name="Text Box 5"/>
          <p:cNvSpPr txBox="1"/>
          <p:nvPr/>
        </p:nvSpPr>
        <p:spPr>
          <a:xfrm>
            <a:off x="3348038" y="5300663"/>
            <a:ext cx="2339975" cy="51911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zh-CN" altLang="en-US" sz="2800" dirty="0">
                <a:latin typeface="Comic Sans MS" panose="030F0702030302020204" pitchFamily="66" charset="0"/>
              </a:rPr>
              <a:t>不同类型的</a:t>
            </a:r>
            <a:r>
              <a:rPr lang="en-US" altLang="zh-CN" sz="2800" dirty="0">
                <a:latin typeface="Comic Sans MS" panose="030F0702030302020204" pitchFamily="66" charset="0"/>
              </a:rPr>
              <a:t>13</a:t>
            </a:r>
            <a:endParaRPr lang="en-US" altLang="zh-CN" sz="2800" dirty="0">
              <a:latin typeface="Comic Sans MS" panose="030F0702030302020204" pitchFamily="66" charset="0"/>
            </a:endParaRPr>
          </a:p>
        </p:txBody>
      </p:sp>
      <p:sp>
        <p:nvSpPr>
          <p:cNvPr id="30725"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30726"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30727"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Times New Roman" panose="02020603050405020304" pitchFamily="18" charset="0"/>
              </a:rPr>
              <a:t>整型数据（续）</a:t>
            </a:r>
            <a:endParaRPr lang="zh-CN" altLang="en-US" b="1" dirty="0">
              <a:latin typeface="Times New Roman" panose="02020603050405020304" pitchFamily="18" charset="0"/>
            </a:endParaRPr>
          </a:p>
        </p:txBody>
      </p:sp>
      <p:sp>
        <p:nvSpPr>
          <p:cNvPr id="31747" name="Rectangle 3"/>
          <p:cNvSpPr>
            <a:spLocks noGrp="1"/>
          </p:cNvSpPr>
          <p:nvPr>
            <p:ph idx="1"/>
          </p:nvPr>
        </p:nvSpPr>
        <p:spPr>
          <a:ln/>
        </p:spPr>
        <p:txBody>
          <a:bodyPr vert="horz" wrap="square" lIns="91440" tIns="45720" rIns="91440" bIns="45720" anchor="t" anchorCtr="0"/>
          <a:p>
            <a:pPr eaLnBrk="1" hangingPunct="1">
              <a:lnSpc>
                <a:spcPct val="90000"/>
              </a:lnSpc>
            </a:pPr>
            <a:r>
              <a:rPr lang="zh-CN" altLang="en-US" b="1" dirty="0">
                <a:latin typeface="Comic Sans MS" panose="030F0702030302020204" pitchFamily="66" charset="0"/>
              </a:rPr>
              <a:t>整型常量的</a:t>
            </a:r>
            <a:r>
              <a:rPr lang="zh-CN" altLang="en-US" b="1" dirty="0">
                <a:solidFill>
                  <a:srgbClr val="0000FF"/>
                </a:solidFill>
                <a:latin typeface="Comic Sans MS" panose="030F0702030302020204" pitchFamily="66" charset="0"/>
              </a:rPr>
              <a:t>书写形式</a:t>
            </a:r>
            <a:r>
              <a:rPr lang="zh-CN" altLang="en-US" b="1" dirty="0">
                <a:latin typeface="Comic Sans MS" panose="030F0702030302020204" pitchFamily="66" charset="0"/>
              </a:rPr>
              <a:t>有三种</a:t>
            </a:r>
            <a:endParaRPr lang="zh-CN" altLang="en-US" b="1" dirty="0">
              <a:latin typeface="Comic Sans MS" panose="030F0702030302020204" pitchFamily="66" charset="0"/>
            </a:endParaRPr>
          </a:p>
          <a:p>
            <a:pPr lvl="1" eaLnBrk="1" hangingPunct="1">
              <a:lnSpc>
                <a:spcPct val="90000"/>
              </a:lnSpc>
            </a:pPr>
            <a:r>
              <a:rPr lang="zh-CN" altLang="en-US" sz="2400" b="1" dirty="0">
                <a:solidFill>
                  <a:srgbClr val="FF0000"/>
                </a:solidFill>
                <a:latin typeface="Comic Sans MS" panose="030F0702030302020204" pitchFamily="66" charset="0"/>
              </a:rPr>
              <a:t>十进制整数：</a:t>
            </a:r>
            <a:r>
              <a:rPr lang="zh-CN" altLang="en-US" sz="2400" b="1" dirty="0">
                <a:solidFill>
                  <a:srgbClr val="0000FF"/>
                </a:solidFill>
                <a:latin typeface="Comic Sans MS" panose="030F0702030302020204" pitchFamily="66" charset="0"/>
              </a:rPr>
              <a:t>如 </a:t>
            </a:r>
            <a:r>
              <a:rPr lang="en-US" altLang="zh-CN" sz="2400" b="1" dirty="0">
                <a:solidFill>
                  <a:srgbClr val="0000FF"/>
                </a:solidFill>
                <a:latin typeface="Comic Sans MS" panose="030F0702030302020204" pitchFamily="66" charset="0"/>
              </a:rPr>
              <a:t>0</a:t>
            </a:r>
            <a:r>
              <a:rPr lang="zh-CN" altLang="en-US" sz="2400" b="1" dirty="0">
                <a:solidFill>
                  <a:srgbClr val="0000FF"/>
                </a:solidFill>
                <a:latin typeface="Comic Sans MS" panose="030F0702030302020204" pitchFamily="66" charset="0"/>
              </a:rPr>
              <a:t>，</a:t>
            </a:r>
            <a:r>
              <a:rPr lang="en-US" altLang="zh-CN" sz="2400" b="1" dirty="0">
                <a:solidFill>
                  <a:srgbClr val="0000FF"/>
                </a:solidFill>
                <a:latin typeface="Comic Sans MS" panose="030F0702030302020204" pitchFamily="66" charset="0"/>
              </a:rPr>
              <a:t>123</a:t>
            </a:r>
            <a:r>
              <a:rPr lang="zh-CN" altLang="en-US" sz="2400" b="1" dirty="0">
                <a:solidFill>
                  <a:srgbClr val="0000FF"/>
                </a:solidFill>
                <a:latin typeface="Comic Sans MS" panose="030F0702030302020204" pitchFamily="66" charset="0"/>
              </a:rPr>
              <a:t>，</a:t>
            </a:r>
            <a:r>
              <a:rPr lang="en-US" altLang="zh-CN" sz="2400" b="1" dirty="0">
                <a:solidFill>
                  <a:srgbClr val="0000FF"/>
                </a:solidFill>
                <a:latin typeface="Comic Sans MS" panose="030F0702030302020204" pitchFamily="66" charset="0"/>
              </a:rPr>
              <a:t>-45</a:t>
            </a:r>
            <a:endParaRPr lang="en-US" altLang="zh-CN" sz="2400" b="1" dirty="0">
              <a:solidFill>
                <a:srgbClr val="0000FF"/>
              </a:solidFill>
              <a:latin typeface="Comic Sans MS" panose="030F0702030302020204" pitchFamily="66" charset="0"/>
            </a:endParaRPr>
          </a:p>
          <a:p>
            <a:pPr lvl="1" eaLnBrk="1" hangingPunct="1">
              <a:lnSpc>
                <a:spcPct val="90000"/>
              </a:lnSpc>
            </a:pPr>
            <a:r>
              <a:rPr lang="zh-CN" altLang="en-US" sz="2400" b="1" dirty="0">
                <a:solidFill>
                  <a:srgbClr val="FF0000"/>
                </a:solidFill>
                <a:latin typeface="Comic Sans MS" panose="030F0702030302020204" pitchFamily="66" charset="0"/>
              </a:rPr>
              <a:t>八进制整数：</a:t>
            </a:r>
            <a:r>
              <a:rPr lang="zh-CN" altLang="en-US" sz="2400" b="1" dirty="0">
                <a:solidFill>
                  <a:srgbClr val="0000FF"/>
                </a:solidFill>
                <a:latin typeface="Comic Sans MS" panose="030F0702030302020204" pitchFamily="66" charset="0"/>
              </a:rPr>
              <a:t>以数字符</a:t>
            </a:r>
            <a:r>
              <a:rPr lang="en-US" altLang="zh-CN" sz="2400" b="1" dirty="0">
                <a:solidFill>
                  <a:srgbClr val="0000FF"/>
                </a:solidFill>
                <a:latin typeface="Comic Sans MS" panose="030F0702030302020204" pitchFamily="66" charset="0"/>
              </a:rPr>
              <a:t>0</a:t>
            </a:r>
            <a:r>
              <a:rPr lang="zh-CN" altLang="en-US" sz="2400" b="1" dirty="0">
                <a:solidFill>
                  <a:srgbClr val="0000FF"/>
                </a:solidFill>
                <a:latin typeface="Comic Sans MS" panose="030F0702030302020204" pitchFamily="66" charset="0"/>
              </a:rPr>
              <a:t>开头，并由数字符</a:t>
            </a:r>
            <a:r>
              <a:rPr lang="en-US" altLang="zh-CN" sz="2400" b="1" dirty="0">
                <a:solidFill>
                  <a:srgbClr val="0000FF"/>
                </a:solidFill>
                <a:latin typeface="Comic Sans MS" panose="030F0702030302020204" pitchFamily="66" charset="0"/>
              </a:rPr>
              <a:t>0</a:t>
            </a:r>
            <a:r>
              <a:rPr lang="zh-CN" altLang="en-US" sz="2400" b="1" dirty="0">
                <a:solidFill>
                  <a:srgbClr val="0000FF"/>
                </a:solidFill>
                <a:latin typeface="Comic Sans MS" panose="030F0702030302020204" pitchFamily="66" charset="0"/>
              </a:rPr>
              <a:t>～</a:t>
            </a:r>
            <a:r>
              <a:rPr lang="en-US" altLang="zh-CN" sz="2400" b="1" dirty="0">
                <a:solidFill>
                  <a:srgbClr val="0000FF"/>
                </a:solidFill>
                <a:latin typeface="Comic Sans MS" panose="030F0702030302020204" pitchFamily="66" charset="0"/>
              </a:rPr>
              <a:t>7</a:t>
            </a:r>
            <a:r>
              <a:rPr lang="zh-CN" altLang="en-US" sz="2400" b="1" dirty="0">
                <a:solidFill>
                  <a:srgbClr val="0000FF"/>
                </a:solidFill>
                <a:latin typeface="Comic Sans MS" panose="030F0702030302020204" pitchFamily="66" charset="0"/>
              </a:rPr>
              <a:t>组成的数字符序列。如</a:t>
            </a:r>
            <a:r>
              <a:rPr lang="en-US" altLang="zh-CN" sz="2400" b="1" dirty="0">
                <a:solidFill>
                  <a:srgbClr val="0000FF"/>
                </a:solidFill>
                <a:latin typeface="Comic Sans MS" panose="030F0702030302020204" pitchFamily="66" charset="0"/>
              </a:rPr>
              <a:t>0123</a:t>
            </a:r>
            <a:r>
              <a:rPr lang="zh-CN" altLang="en-US" sz="2400" b="1" dirty="0">
                <a:solidFill>
                  <a:srgbClr val="0000FF"/>
                </a:solidFill>
                <a:latin typeface="Comic Sans MS" panose="030F0702030302020204" pitchFamily="66" charset="0"/>
              </a:rPr>
              <a:t>表示八进制整数，其值等于十进制整数：</a:t>
            </a:r>
            <a:r>
              <a:rPr lang="en-US" altLang="zh-CN" sz="2400" b="1" dirty="0">
                <a:latin typeface="Comic Sans MS" panose="030F0702030302020204" pitchFamily="66" charset="0"/>
              </a:rPr>
              <a:t>1*8</a:t>
            </a:r>
            <a:r>
              <a:rPr lang="en-US" altLang="zh-CN" sz="2400" b="1" baseline="30000" dirty="0">
                <a:latin typeface="Comic Sans MS" panose="030F0702030302020204" pitchFamily="66" charset="0"/>
              </a:rPr>
              <a:t>2</a:t>
            </a:r>
            <a:r>
              <a:rPr lang="en-US" altLang="zh-CN" sz="2400" b="1" dirty="0">
                <a:latin typeface="Comic Sans MS" panose="030F0702030302020204" pitchFamily="66" charset="0"/>
              </a:rPr>
              <a:t> + 2*8</a:t>
            </a:r>
            <a:r>
              <a:rPr lang="en-US" altLang="zh-CN" sz="2400" b="1" baseline="30000" dirty="0">
                <a:latin typeface="Comic Sans MS" panose="030F0702030302020204" pitchFamily="66" charset="0"/>
              </a:rPr>
              <a:t>1</a:t>
            </a:r>
            <a:r>
              <a:rPr lang="en-US" altLang="zh-CN" sz="2400" b="1" dirty="0">
                <a:latin typeface="Comic Sans MS" panose="030F0702030302020204" pitchFamily="66" charset="0"/>
              </a:rPr>
              <a:t>+ 3</a:t>
            </a:r>
            <a:r>
              <a:rPr lang="en-US" altLang="zh-CN" sz="2400" b="1" dirty="0">
                <a:solidFill>
                  <a:srgbClr val="0000FF"/>
                </a:solidFill>
                <a:latin typeface="Comic Sans MS" panose="030F0702030302020204" pitchFamily="66" charset="0"/>
              </a:rPr>
              <a:t> = 83</a:t>
            </a:r>
            <a:endParaRPr lang="en-US" altLang="zh-CN" sz="2400" b="1" dirty="0">
              <a:solidFill>
                <a:srgbClr val="0000FF"/>
              </a:solidFill>
              <a:latin typeface="Comic Sans MS" panose="030F0702030302020204" pitchFamily="66" charset="0"/>
            </a:endParaRPr>
          </a:p>
          <a:p>
            <a:pPr lvl="1" eaLnBrk="1" hangingPunct="1">
              <a:lnSpc>
                <a:spcPct val="90000"/>
              </a:lnSpc>
            </a:pPr>
            <a:r>
              <a:rPr lang="zh-CN" altLang="en-US" sz="2400" b="1" dirty="0">
                <a:solidFill>
                  <a:srgbClr val="FF0000"/>
                </a:solidFill>
                <a:latin typeface="Comic Sans MS" panose="030F0702030302020204" pitchFamily="66" charset="0"/>
              </a:rPr>
              <a:t>十六进制整数</a:t>
            </a:r>
            <a:r>
              <a:rPr lang="zh-CN" altLang="en-US" sz="2400" b="1" dirty="0">
                <a:latin typeface="Comic Sans MS" panose="030F0702030302020204" pitchFamily="66" charset="0"/>
              </a:rPr>
              <a:t> </a:t>
            </a:r>
            <a:r>
              <a:rPr lang="zh-CN" altLang="en-US" sz="2400" b="1" dirty="0">
                <a:solidFill>
                  <a:srgbClr val="0000FF"/>
                </a:solidFill>
                <a:latin typeface="Comic Sans MS" panose="030F0702030302020204" pitchFamily="66" charset="0"/>
              </a:rPr>
              <a:t>表示十六进制数的数字符有 </a:t>
            </a:r>
            <a:r>
              <a:rPr lang="en-US" altLang="zh-CN" sz="2400" b="1" dirty="0">
                <a:solidFill>
                  <a:srgbClr val="0000FF"/>
                </a:solidFill>
                <a:latin typeface="Comic Sans MS" panose="030F0702030302020204" pitchFamily="66" charset="0"/>
              </a:rPr>
              <a:t>16 </a:t>
            </a:r>
            <a:r>
              <a:rPr lang="zh-CN" altLang="en-US" sz="2400" b="1" dirty="0">
                <a:solidFill>
                  <a:srgbClr val="0000FF"/>
                </a:solidFill>
                <a:latin typeface="Comic Sans MS" panose="030F0702030302020204" pitchFamily="66" charset="0"/>
              </a:rPr>
              <a:t>个，它们分别是 </a:t>
            </a:r>
            <a:r>
              <a:rPr lang="en-US" altLang="zh-CN" sz="2400" b="1" dirty="0">
                <a:solidFill>
                  <a:srgbClr val="0000FF"/>
                </a:solidFill>
                <a:latin typeface="Comic Sans MS" panose="030F0702030302020204" pitchFamily="66" charset="0"/>
              </a:rPr>
              <a:t>0</a:t>
            </a:r>
            <a:r>
              <a:rPr lang="zh-CN" altLang="en-US" sz="2400" b="1" dirty="0">
                <a:solidFill>
                  <a:srgbClr val="0000FF"/>
                </a:solidFill>
                <a:latin typeface="Comic Sans MS" panose="030F0702030302020204" pitchFamily="66" charset="0"/>
              </a:rPr>
              <a:t>～</a:t>
            </a:r>
            <a:r>
              <a:rPr lang="en-US" altLang="zh-CN" sz="2400" b="1" dirty="0">
                <a:solidFill>
                  <a:srgbClr val="0000FF"/>
                </a:solidFill>
                <a:latin typeface="Comic Sans MS" panose="030F0702030302020204" pitchFamily="66" charset="0"/>
              </a:rPr>
              <a:t>9 </a:t>
            </a:r>
            <a:r>
              <a:rPr lang="zh-CN" altLang="en-US" sz="2400" b="1" dirty="0">
                <a:solidFill>
                  <a:srgbClr val="0000FF"/>
                </a:solidFill>
                <a:latin typeface="Comic Sans MS" panose="030F0702030302020204" pitchFamily="66" charset="0"/>
              </a:rPr>
              <a:t>和 </a:t>
            </a:r>
            <a:r>
              <a:rPr lang="en-US" altLang="zh-CN" sz="2400" b="1" dirty="0">
                <a:solidFill>
                  <a:srgbClr val="0000FF"/>
                </a:solidFill>
                <a:latin typeface="Comic Sans MS" panose="030F0702030302020204" pitchFamily="66" charset="0"/>
              </a:rPr>
              <a:t>A</a:t>
            </a:r>
            <a:r>
              <a:rPr lang="zh-CN" altLang="en-US" sz="2400" b="1" dirty="0">
                <a:solidFill>
                  <a:srgbClr val="0000FF"/>
                </a:solidFill>
                <a:latin typeface="Comic Sans MS" panose="030F0702030302020204" pitchFamily="66" charset="0"/>
              </a:rPr>
              <a:t>、</a:t>
            </a:r>
            <a:r>
              <a:rPr lang="en-US" altLang="zh-CN" sz="2400" b="1" dirty="0">
                <a:solidFill>
                  <a:srgbClr val="0000FF"/>
                </a:solidFill>
                <a:latin typeface="Comic Sans MS" panose="030F0702030302020204" pitchFamily="66" charset="0"/>
              </a:rPr>
              <a:t>B</a:t>
            </a:r>
            <a:r>
              <a:rPr lang="zh-CN" altLang="en-US" sz="2400" b="1" dirty="0">
                <a:solidFill>
                  <a:srgbClr val="0000FF"/>
                </a:solidFill>
                <a:latin typeface="Comic Sans MS" panose="030F0702030302020204" pitchFamily="66" charset="0"/>
              </a:rPr>
              <a:t>、</a:t>
            </a:r>
            <a:r>
              <a:rPr lang="en-US" altLang="zh-CN" sz="2400" b="1" dirty="0">
                <a:solidFill>
                  <a:srgbClr val="0000FF"/>
                </a:solidFill>
                <a:latin typeface="Comic Sans MS" panose="030F0702030302020204" pitchFamily="66" charset="0"/>
              </a:rPr>
              <a:t>C</a:t>
            </a:r>
            <a:r>
              <a:rPr lang="zh-CN" altLang="en-US" sz="2400" b="1" dirty="0">
                <a:solidFill>
                  <a:srgbClr val="0000FF"/>
                </a:solidFill>
                <a:latin typeface="Comic Sans MS" panose="030F0702030302020204" pitchFamily="66" charset="0"/>
              </a:rPr>
              <a:t>、</a:t>
            </a:r>
            <a:r>
              <a:rPr lang="en-US" altLang="zh-CN" sz="2400" b="1" dirty="0">
                <a:solidFill>
                  <a:srgbClr val="0000FF"/>
                </a:solidFill>
                <a:latin typeface="Comic Sans MS" panose="030F0702030302020204" pitchFamily="66" charset="0"/>
              </a:rPr>
              <a:t>D</a:t>
            </a:r>
            <a:r>
              <a:rPr lang="zh-CN" altLang="en-US" sz="2400" b="1" dirty="0">
                <a:solidFill>
                  <a:srgbClr val="0000FF"/>
                </a:solidFill>
                <a:latin typeface="Comic Sans MS" panose="030F0702030302020204" pitchFamily="66" charset="0"/>
              </a:rPr>
              <a:t>、</a:t>
            </a:r>
            <a:r>
              <a:rPr lang="en-US" altLang="zh-CN" sz="2400" b="1" dirty="0">
                <a:solidFill>
                  <a:srgbClr val="0000FF"/>
                </a:solidFill>
                <a:latin typeface="Comic Sans MS" panose="030F0702030302020204" pitchFamily="66" charset="0"/>
              </a:rPr>
              <a:t>E</a:t>
            </a:r>
            <a:r>
              <a:rPr lang="zh-CN" altLang="en-US" sz="2400" b="1" dirty="0">
                <a:solidFill>
                  <a:srgbClr val="0000FF"/>
                </a:solidFill>
                <a:latin typeface="Comic Sans MS" panose="030F0702030302020204" pitchFamily="66" charset="0"/>
              </a:rPr>
              <a:t>、</a:t>
            </a:r>
            <a:r>
              <a:rPr lang="en-US" altLang="zh-CN" sz="2400" b="1" dirty="0">
                <a:solidFill>
                  <a:srgbClr val="0000FF"/>
                </a:solidFill>
                <a:latin typeface="Comic Sans MS" panose="030F0702030302020204" pitchFamily="66" charset="0"/>
              </a:rPr>
              <a:t>F</a:t>
            </a:r>
            <a:r>
              <a:rPr lang="zh-CN" altLang="en-US" sz="2400" b="1" dirty="0">
                <a:solidFill>
                  <a:srgbClr val="0000FF"/>
                </a:solidFill>
                <a:latin typeface="Comic Sans MS" panose="030F0702030302020204" pitchFamily="66" charset="0"/>
              </a:rPr>
              <a:t>，其中六个字母也可以小写。以</a:t>
            </a:r>
            <a:r>
              <a:rPr lang="en-US" altLang="zh-CN" sz="2400" b="1" dirty="0">
                <a:solidFill>
                  <a:srgbClr val="0000FF"/>
                </a:solidFill>
                <a:latin typeface="Comic Sans MS" panose="030F0702030302020204" pitchFamily="66" charset="0"/>
              </a:rPr>
              <a:t>0x(</a:t>
            </a:r>
            <a:r>
              <a:rPr lang="zh-CN" altLang="en-US" sz="2400" b="1" dirty="0">
                <a:solidFill>
                  <a:srgbClr val="0000FF"/>
                </a:solidFill>
                <a:latin typeface="Comic Sans MS" panose="030F0702030302020204" pitchFamily="66" charset="0"/>
              </a:rPr>
              <a:t>或</a:t>
            </a:r>
            <a:r>
              <a:rPr lang="en-US" altLang="zh-CN" sz="2400" b="1" dirty="0">
                <a:solidFill>
                  <a:srgbClr val="0000FF"/>
                </a:solidFill>
                <a:latin typeface="Comic Sans MS" panose="030F0702030302020204" pitchFamily="66" charset="0"/>
              </a:rPr>
              <a:t>0X)</a:t>
            </a:r>
            <a:r>
              <a:rPr lang="zh-CN" altLang="en-US" sz="2400" b="1" dirty="0">
                <a:solidFill>
                  <a:srgbClr val="0000FF"/>
                </a:solidFill>
                <a:latin typeface="Comic Sans MS" panose="030F0702030302020204" pitchFamily="66" charset="0"/>
              </a:rPr>
              <a:t>开头，并由十六进制数的数字符组成的数字符序列</a:t>
            </a:r>
            <a:endParaRPr lang="zh-CN" altLang="en-US" sz="2400" b="1" dirty="0">
              <a:solidFill>
                <a:srgbClr val="0000FF"/>
              </a:solidFill>
              <a:latin typeface="Comic Sans MS" panose="030F0702030302020204" pitchFamily="66" charset="0"/>
            </a:endParaRPr>
          </a:p>
          <a:p>
            <a:pPr lvl="2" eaLnBrk="1" hangingPunct="1">
              <a:lnSpc>
                <a:spcPct val="90000"/>
              </a:lnSpc>
            </a:pPr>
            <a:r>
              <a:rPr lang="zh-CN" altLang="en-US" sz="2000" b="1" dirty="0">
                <a:solidFill>
                  <a:srgbClr val="0000FF"/>
                </a:solidFill>
                <a:latin typeface="Comic Sans MS" panose="030F0702030302020204" pitchFamily="66" charset="0"/>
              </a:rPr>
              <a:t>如</a:t>
            </a:r>
            <a:r>
              <a:rPr lang="en-US" altLang="zh-CN" sz="2000" b="1" dirty="0">
                <a:solidFill>
                  <a:srgbClr val="0000FF"/>
                </a:solidFill>
                <a:latin typeface="Comic Sans MS" panose="030F0702030302020204" pitchFamily="66" charset="0"/>
              </a:rPr>
              <a:t>0x123</a:t>
            </a:r>
            <a:r>
              <a:rPr lang="zh-CN" altLang="en-US" sz="2000" b="1" dirty="0">
                <a:solidFill>
                  <a:srgbClr val="0000FF"/>
                </a:solidFill>
                <a:latin typeface="Comic Sans MS" panose="030F0702030302020204" pitchFamily="66" charset="0"/>
              </a:rPr>
              <a:t>表示十六进制整数，其值等于十进制整数： </a:t>
            </a:r>
            <a:r>
              <a:rPr lang="en-US" altLang="zh-CN" sz="2000" b="1" dirty="0">
                <a:latin typeface="Comic Sans MS" panose="030F0702030302020204" pitchFamily="66" charset="0"/>
              </a:rPr>
              <a:t>1*16</a:t>
            </a:r>
            <a:r>
              <a:rPr lang="en-US" altLang="zh-CN" sz="2000" b="1" baseline="30000" dirty="0">
                <a:latin typeface="Comic Sans MS" panose="030F0702030302020204" pitchFamily="66" charset="0"/>
              </a:rPr>
              <a:t>2 </a:t>
            </a:r>
            <a:r>
              <a:rPr lang="en-US" altLang="zh-CN" sz="2000" b="1" dirty="0">
                <a:latin typeface="Comic Sans MS" panose="030F0702030302020204" pitchFamily="66" charset="0"/>
              </a:rPr>
              <a:t>+ 2*16</a:t>
            </a:r>
            <a:r>
              <a:rPr lang="en-US" altLang="zh-CN" sz="2000" b="1" baseline="30000" dirty="0">
                <a:latin typeface="Comic Sans MS" panose="030F0702030302020204" pitchFamily="66" charset="0"/>
              </a:rPr>
              <a:t>1 </a:t>
            </a:r>
            <a:r>
              <a:rPr lang="en-US" altLang="zh-CN" sz="2000" b="1" dirty="0">
                <a:latin typeface="Comic Sans MS" panose="030F0702030302020204" pitchFamily="66" charset="0"/>
              </a:rPr>
              <a:t>+ 3</a:t>
            </a:r>
            <a:r>
              <a:rPr lang="en-US" altLang="zh-CN" sz="2000" b="1" dirty="0">
                <a:solidFill>
                  <a:srgbClr val="0000FF"/>
                </a:solidFill>
                <a:latin typeface="Comic Sans MS" panose="030F0702030302020204" pitchFamily="66" charset="0"/>
              </a:rPr>
              <a:t> = 291</a:t>
            </a:r>
            <a:endParaRPr lang="en-US" altLang="zh-CN" sz="2000" b="1" dirty="0">
              <a:solidFill>
                <a:srgbClr val="0000FF"/>
              </a:solidFill>
              <a:latin typeface="Comic Sans MS" panose="030F0702030302020204" pitchFamily="66" charset="0"/>
            </a:endParaRPr>
          </a:p>
          <a:p>
            <a:pPr lvl="2" eaLnBrk="1" hangingPunct="1">
              <a:lnSpc>
                <a:spcPct val="90000"/>
              </a:lnSpc>
            </a:pPr>
            <a:r>
              <a:rPr lang="en-US" altLang="zh-CN" sz="2000" b="1" dirty="0">
                <a:solidFill>
                  <a:srgbClr val="0000FF"/>
                </a:solidFill>
                <a:latin typeface="Comic Sans MS" panose="030F0702030302020204" pitchFamily="66" charset="0"/>
              </a:rPr>
              <a:t>0xabc</a:t>
            </a:r>
            <a:r>
              <a:rPr lang="zh-CN" altLang="en-US" sz="2000" b="1" dirty="0">
                <a:solidFill>
                  <a:srgbClr val="0000FF"/>
                </a:solidFill>
                <a:latin typeface="Comic Sans MS" panose="030F0702030302020204" pitchFamily="66" charset="0"/>
              </a:rPr>
              <a:t>，其值等于</a:t>
            </a:r>
            <a:r>
              <a:rPr lang="en-US" altLang="zh-CN" sz="2000" b="1" dirty="0">
                <a:latin typeface="Comic Sans MS" panose="030F0702030302020204" pitchFamily="66" charset="0"/>
              </a:rPr>
              <a:t>10*16</a:t>
            </a:r>
            <a:r>
              <a:rPr lang="en-US" altLang="zh-CN" sz="2000" b="1" baseline="30000" dirty="0">
                <a:latin typeface="Comic Sans MS" panose="030F0702030302020204" pitchFamily="66" charset="0"/>
              </a:rPr>
              <a:t>2 </a:t>
            </a:r>
            <a:r>
              <a:rPr lang="en-US" altLang="zh-CN" sz="2000" b="1" dirty="0">
                <a:latin typeface="Comic Sans MS" panose="030F0702030302020204" pitchFamily="66" charset="0"/>
              </a:rPr>
              <a:t>+ 11*16</a:t>
            </a:r>
            <a:r>
              <a:rPr lang="en-US" altLang="zh-CN" sz="2000" b="1" baseline="30000" dirty="0">
                <a:latin typeface="Comic Sans MS" panose="030F0702030302020204" pitchFamily="66" charset="0"/>
              </a:rPr>
              <a:t>1 </a:t>
            </a:r>
            <a:r>
              <a:rPr lang="en-US" altLang="zh-CN" sz="2000" b="1" dirty="0">
                <a:latin typeface="Comic Sans MS" panose="030F0702030302020204" pitchFamily="66" charset="0"/>
              </a:rPr>
              <a:t>+ 12</a:t>
            </a:r>
            <a:r>
              <a:rPr lang="en-US" altLang="zh-CN" sz="2000" b="1" dirty="0">
                <a:solidFill>
                  <a:srgbClr val="0000FF"/>
                </a:solidFill>
                <a:latin typeface="Comic Sans MS" panose="030F0702030302020204" pitchFamily="66" charset="0"/>
              </a:rPr>
              <a:t> = 2748</a:t>
            </a:r>
            <a:endParaRPr lang="en-US" altLang="zh-CN" sz="2000" b="1" dirty="0">
              <a:solidFill>
                <a:srgbClr val="0000FF"/>
              </a:solidFill>
              <a:latin typeface="Comic Sans MS" panose="030F0702030302020204" pitchFamily="66" charset="0"/>
            </a:endParaRPr>
          </a:p>
        </p:txBody>
      </p:sp>
      <p:sp>
        <p:nvSpPr>
          <p:cNvPr id="31748"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31749"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31750"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0"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宋体" panose="02010600030101010101" pitchFamily="2" charset="-122"/>
              </a:rPr>
              <a:t>将任意进制数转换为</a:t>
            </a:r>
            <a:r>
              <a:rPr lang="en-US" altLang="zh-CN" b="1" dirty="0">
                <a:latin typeface="宋体" panose="02010600030101010101" pitchFamily="2" charset="-122"/>
              </a:rPr>
              <a:t>10</a:t>
            </a:r>
            <a:r>
              <a:rPr lang="zh-CN" altLang="en-US" b="1" dirty="0">
                <a:latin typeface="宋体" panose="02010600030101010101" pitchFamily="2" charset="-122"/>
              </a:rPr>
              <a:t>进制数</a:t>
            </a:r>
            <a:endParaRPr lang="zh-CN" altLang="en-US" b="1" dirty="0">
              <a:latin typeface="宋体" panose="02010600030101010101" pitchFamily="2" charset="-122"/>
            </a:endParaRPr>
          </a:p>
        </p:txBody>
      </p:sp>
      <p:sp>
        <p:nvSpPr>
          <p:cNvPr id="32771" name="Rectangle 4"/>
          <p:cNvSpPr/>
          <p:nvPr/>
        </p:nvSpPr>
        <p:spPr>
          <a:xfrm>
            <a:off x="2595563" y="2143125"/>
            <a:ext cx="6477000" cy="4357688"/>
          </a:xfrm>
          <a:prstGeom prst="rect">
            <a:avLst/>
          </a:prstGeom>
          <a:noFill/>
          <a:ln w="9525">
            <a:noFill/>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742950" lvl="1" indent="-285750" eaLnBrk="1" hangingPunct="1"/>
            <a:r>
              <a:rPr lang="en-US" altLang="zh-CN" sz="2000" b="1" dirty="0">
                <a:latin typeface="Comic Sans MS" panose="030F0702030302020204" pitchFamily="66" charset="0"/>
              </a:rPr>
              <a:t>N  </a:t>
            </a:r>
            <a:r>
              <a:rPr lang="zh-CN" altLang="zh-CN" sz="2000" b="1" dirty="0">
                <a:latin typeface="Comic Sans MS" panose="030F0702030302020204" pitchFamily="66" charset="0"/>
              </a:rPr>
              <a:t>代表一个</a:t>
            </a:r>
            <a:r>
              <a:rPr lang="en-US" altLang="zh-CN" sz="2000" b="1" dirty="0">
                <a:latin typeface="Comic Sans MS" panose="030F0702030302020204" pitchFamily="66" charset="0"/>
              </a:rPr>
              <a:t>10</a:t>
            </a:r>
            <a:r>
              <a:rPr lang="zh-CN" altLang="en-US" sz="2000" b="1" dirty="0">
                <a:latin typeface="Comic Sans MS" panose="030F0702030302020204" pitchFamily="66" charset="0"/>
              </a:rPr>
              <a:t>进制的正整</a:t>
            </a:r>
            <a:r>
              <a:rPr lang="zh-CN" altLang="zh-CN" sz="2000" b="1" dirty="0">
                <a:latin typeface="Comic Sans MS" panose="030F0702030302020204" pitchFamily="66" charset="0"/>
              </a:rPr>
              <a:t>数</a:t>
            </a:r>
            <a:endParaRPr lang="zh-CN" altLang="en-US" sz="2000" b="1" dirty="0">
              <a:latin typeface="Comic Sans MS" panose="030F0702030302020204" pitchFamily="66" charset="0"/>
            </a:endParaRPr>
          </a:p>
          <a:p>
            <a:pPr marL="742950" lvl="1" indent="-285750" eaLnBrk="1" hangingPunct="1"/>
            <a:r>
              <a:rPr lang="en-US" altLang="zh-CN" sz="2000" b="1" dirty="0">
                <a:latin typeface="Comic Sans MS" panose="030F0702030302020204" pitchFamily="66" charset="0"/>
              </a:rPr>
              <a:t>r   </a:t>
            </a:r>
            <a:r>
              <a:rPr lang="zh-CN" altLang="en-US" sz="2000" b="1" dirty="0">
                <a:latin typeface="Comic Sans MS" panose="030F0702030302020204" pitchFamily="66" charset="0"/>
              </a:rPr>
              <a:t>是这个数制的基</a:t>
            </a:r>
            <a:r>
              <a:rPr lang="en-US" altLang="zh-CN" sz="2000" b="1" dirty="0">
                <a:latin typeface="Comic Sans MS" panose="030F0702030302020204" pitchFamily="66" charset="0"/>
              </a:rPr>
              <a:t>(Radix)</a:t>
            </a:r>
            <a:endParaRPr lang="en-US" altLang="zh-CN" sz="2000" b="1" dirty="0">
              <a:latin typeface="Comic Sans MS" panose="030F0702030302020204" pitchFamily="66" charset="0"/>
            </a:endParaRPr>
          </a:p>
          <a:p>
            <a:pPr marL="1200150" lvl="2" indent="-285750" eaLnBrk="1" hangingPunct="1">
              <a:buClr>
                <a:schemeClr val="hlink"/>
              </a:buClr>
              <a:buSzPct val="55000"/>
            </a:pPr>
            <a:r>
              <a:rPr lang="en-US" altLang="zh-CN" sz="2000" b="1" dirty="0">
                <a:latin typeface="Comic Sans MS" panose="030F0702030302020204" pitchFamily="66" charset="0"/>
              </a:rPr>
              <a:t>10</a:t>
            </a:r>
            <a:r>
              <a:rPr lang="zh-CN" altLang="en-US" sz="2000" b="1" dirty="0">
                <a:latin typeface="Comic Sans MS" panose="030F0702030302020204" pitchFamily="66" charset="0"/>
              </a:rPr>
              <a:t>进制，</a:t>
            </a:r>
            <a:r>
              <a:rPr lang="en-US" altLang="zh-CN" sz="2000" b="1" dirty="0">
                <a:latin typeface="Comic Sans MS" panose="030F0702030302020204" pitchFamily="66" charset="0"/>
              </a:rPr>
              <a:t>r=10</a:t>
            </a:r>
            <a:endParaRPr lang="en-US" altLang="zh-CN" sz="2000" b="1" dirty="0">
              <a:latin typeface="Comic Sans MS" panose="030F0702030302020204" pitchFamily="66" charset="0"/>
            </a:endParaRPr>
          </a:p>
          <a:p>
            <a:pPr marL="1200150" lvl="2" indent="-285750" eaLnBrk="1" hangingPunct="1">
              <a:buClr>
                <a:schemeClr val="hlink"/>
              </a:buClr>
              <a:buSzPct val="55000"/>
            </a:pPr>
            <a:r>
              <a:rPr lang="en-US" altLang="zh-CN" sz="2000" b="1" dirty="0">
                <a:latin typeface="Comic Sans MS" panose="030F0702030302020204" pitchFamily="66" charset="0"/>
              </a:rPr>
              <a:t>8</a:t>
            </a:r>
            <a:r>
              <a:rPr lang="zh-CN" altLang="en-US" sz="2000" b="1" dirty="0">
                <a:latin typeface="Comic Sans MS" panose="030F0702030302020204" pitchFamily="66" charset="0"/>
              </a:rPr>
              <a:t>进制，</a:t>
            </a:r>
            <a:r>
              <a:rPr lang="en-US" altLang="zh-CN" sz="2000" b="1" dirty="0">
                <a:latin typeface="Comic Sans MS" panose="030F0702030302020204" pitchFamily="66" charset="0"/>
              </a:rPr>
              <a:t>r=8</a:t>
            </a:r>
            <a:endParaRPr lang="en-US" altLang="zh-CN" sz="2000" b="1" dirty="0">
              <a:latin typeface="Comic Sans MS" panose="030F0702030302020204" pitchFamily="66" charset="0"/>
            </a:endParaRPr>
          </a:p>
          <a:p>
            <a:pPr marL="742950" lvl="1" indent="-285750" eaLnBrk="1" hangingPunct="1"/>
            <a:r>
              <a:rPr lang="en-US" altLang="zh-CN" sz="2000" b="1" dirty="0">
                <a:latin typeface="Comic Sans MS" panose="030F0702030302020204" pitchFamily="66" charset="0"/>
              </a:rPr>
              <a:t>i   </a:t>
            </a:r>
            <a:r>
              <a:rPr lang="zh-CN" altLang="zh-CN" sz="2000" b="1" dirty="0">
                <a:latin typeface="Comic Sans MS" panose="030F0702030302020204" pitchFamily="66" charset="0"/>
              </a:rPr>
              <a:t>表示这些符号排列的位号</a:t>
            </a:r>
            <a:endParaRPr lang="zh-CN" altLang="en-US" sz="2000" b="1" dirty="0">
              <a:latin typeface="Comic Sans MS" panose="030F0702030302020204" pitchFamily="66" charset="0"/>
            </a:endParaRPr>
          </a:p>
          <a:p>
            <a:pPr marL="742950" lvl="1" indent="-285750" eaLnBrk="1" hangingPunct="1"/>
            <a:r>
              <a:rPr lang="en-US" altLang="zh-CN" sz="2000" b="1" dirty="0">
                <a:latin typeface="Comic Sans MS" panose="030F0702030302020204" pitchFamily="66" charset="0"/>
              </a:rPr>
              <a:t>D</a:t>
            </a:r>
            <a:r>
              <a:rPr lang="en-US" altLang="zh-CN" sz="2000" b="1" baseline="-25000" dirty="0">
                <a:latin typeface="Comic Sans MS" panose="030F0702030302020204" pitchFamily="66" charset="0"/>
              </a:rPr>
              <a:t>i</a:t>
            </a:r>
            <a:r>
              <a:rPr lang="en-US" altLang="zh-CN" sz="2000" b="1" dirty="0">
                <a:latin typeface="Comic Sans MS" panose="030F0702030302020204" pitchFamily="66" charset="0"/>
              </a:rPr>
              <a:t> </a:t>
            </a:r>
            <a:r>
              <a:rPr lang="zh-CN" altLang="en-US" sz="2000" b="1" dirty="0">
                <a:latin typeface="Comic Sans MS" panose="030F0702030302020204" pitchFamily="66" charset="0"/>
              </a:rPr>
              <a:t>是位号为</a:t>
            </a:r>
            <a:r>
              <a:rPr lang="en-US" altLang="zh-CN" sz="2000" b="1" dirty="0">
                <a:latin typeface="Comic Sans MS" panose="030F0702030302020204" pitchFamily="66" charset="0"/>
              </a:rPr>
              <a:t>i</a:t>
            </a:r>
            <a:r>
              <a:rPr lang="zh-CN" altLang="en-US" sz="2000" b="1" dirty="0">
                <a:latin typeface="Comic Sans MS" panose="030F0702030302020204" pitchFamily="66" charset="0"/>
              </a:rPr>
              <a:t>的位上的一个符号</a:t>
            </a:r>
            <a:endParaRPr lang="zh-CN" altLang="en-US" sz="2000" b="1" dirty="0">
              <a:latin typeface="Comic Sans MS" panose="030F0702030302020204" pitchFamily="66" charset="0"/>
            </a:endParaRPr>
          </a:p>
          <a:p>
            <a:pPr marL="742950" lvl="1" indent="-285750" eaLnBrk="1" hangingPunct="1"/>
            <a:r>
              <a:rPr lang="en-US" altLang="zh-CN" sz="2000" b="1" dirty="0">
                <a:latin typeface="Comic Sans MS" panose="030F0702030302020204" pitchFamily="66" charset="0"/>
              </a:rPr>
              <a:t>r</a:t>
            </a:r>
            <a:r>
              <a:rPr lang="en-US" altLang="zh-CN" sz="2000" b="1" baseline="50000" dirty="0">
                <a:latin typeface="Comic Sans MS" panose="030F0702030302020204" pitchFamily="66" charset="0"/>
              </a:rPr>
              <a:t>i</a:t>
            </a:r>
            <a:r>
              <a:rPr lang="en-US" altLang="zh-CN" sz="2000" b="1" dirty="0">
                <a:latin typeface="Comic Sans MS" panose="030F0702030302020204" pitchFamily="66" charset="0"/>
              </a:rPr>
              <a:t> </a:t>
            </a:r>
            <a:r>
              <a:rPr lang="zh-CN" altLang="en-US" sz="2000" b="1" dirty="0">
                <a:latin typeface="Comic Sans MS" panose="030F0702030302020204" pitchFamily="66" charset="0"/>
              </a:rPr>
              <a:t>是位号为</a:t>
            </a:r>
            <a:r>
              <a:rPr lang="en-US" altLang="zh-CN" sz="2000" b="1" dirty="0">
                <a:latin typeface="Comic Sans MS" panose="030F0702030302020204" pitchFamily="66" charset="0"/>
              </a:rPr>
              <a:t>i</a:t>
            </a:r>
            <a:r>
              <a:rPr lang="zh-CN" altLang="en-US" sz="2000" b="1" dirty="0">
                <a:latin typeface="Comic Sans MS" panose="030F0702030302020204" pitchFamily="66" charset="0"/>
              </a:rPr>
              <a:t>的位上的 </a:t>
            </a:r>
            <a:r>
              <a:rPr lang="en-US" altLang="zh-CN" sz="2000" b="1" dirty="0">
                <a:latin typeface="Comic Sans MS" panose="030F0702030302020204" pitchFamily="66" charset="0"/>
              </a:rPr>
              <a:t>1 </a:t>
            </a:r>
            <a:r>
              <a:rPr lang="zh-CN" altLang="en-US" sz="2000" b="1" dirty="0">
                <a:latin typeface="Comic Sans MS" panose="030F0702030302020204" pitchFamily="66" charset="0"/>
              </a:rPr>
              <a:t>代表的值</a:t>
            </a:r>
            <a:endParaRPr lang="zh-CN" altLang="en-US" sz="2000" b="1" dirty="0">
              <a:latin typeface="Comic Sans MS" panose="030F0702030302020204" pitchFamily="66" charset="0"/>
            </a:endParaRPr>
          </a:p>
          <a:p>
            <a:pPr marL="742950" lvl="1" indent="-285750" eaLnBrk="1" hangingPunct="1"/>
            <a:r>
              <a:rPr lang="en-US" altLang="zh-CN" sz="2000" b="1" dirty="0">
                <a:latin typeface="Comic Sans MS" panose="030F0702030302020204" pitchFamily="66" charset="0"/>
              </a:rPr>
              <a:t>D</a:t>
            </a:r>
            <a:r>
              <a:rPr lang="en-US" altLang="zh-CN" sz="2000" b="1" baseline="-25000" dirty="0">
                <a:latin typeface="Comic Sans MS" panose="030F0702030302020204" pitchFamily="66" charset="0"/>
              </a:rPr>
              <a:t>i</a:t>
            </a:r>
            <a:r>
              <a:rPr lang="en-US" altLang="zh-CN" sz="2000" b="1" dirty="0">
                <a:latin typeface="Comic Sans MS" panose="030F0702030302020204" pitchFamily="66" charset="0"/>
              </a:rPr>
              <a:t>*r</a:t>
            </a:r>
            <a:r>
              <a:rPr lang="en-US" altLang="zh-CN" sz="2000" b="1" baseline="50000" dirty="0">
                <a:latin typeface="Comic Sans MS" panose="030F0702030302020204" pitchFamily="66" charset="0"/>
              </a:rPr>
              <a:t>i </a:t>
            </a:r>
            <a:r>
              <a:rPr lang="zh-CN" altLang="en-US" sz="2000" b="1" dirty="0">
                <a:latin typeface="Comic Sans MS" panose="030F0702030302020204" pitchFamily="66" charset="0"/>
              </a:rPr>
              <a:t>是第</a:t>
            </a:r>
            <a:r>
              <a:rPr lang="en-US" altLang="zh-CN" sz="2000" b="1" dirty="0">
                <a:latin typeface="Comic Sans MS" panose="030F0702030302020204" pitchFamily="66" charset="0"/>
              </a:rPr>
              <a:t>i</a:t>
            </a:r>
            <a:r>
              <a:rPr lang="zh-CN" altLang="en-US" sz="2000" b="1" dirty="0">
                <a:latin typeface="Comic Sans MS" panose="030F0702030302020204" pitchFamily="66" charset="0"/>
              </a:rPr>
              <a:t>位的所代表的实际值</a:t>
            </a:r>
            <a:endParaRPr lang="zh-CN" altLang="en-US" sz="2000" b="1" dirty="0">
              <a:latin typeface="Comic Sans MS" panose="030F0702030302020204" pitchFamily="66" charset="0"/>
            </a:endParaRPr>
          </a:p>
          <a:p>
            <a:pPr marL="742950" lvl="1" indent="-285750" eaLnBrk="1" hangingPunct="1"/>
            <a:r>
              <a:rPr lang="zh-CN" altLang="zh-CN" sz="2000" b="1" dirty="0">
                <a:latin typeface="Comic Sans MS" panose="030F0702030302020204" pitchFamily="66" charset="0"/>
                <a:sym typeface="Math A"/>
              </a:rPr>
              <a:t></a:t>
            </a:r>
            <a:r>
              <a:rPr lang="zh-CN" altLang="en-US" sz="2000" b="1" dirty="0">
                <a:latin typeface="Comic Sans MS" panose="030F0702030302020204" pitchFamily="66" charset="0"/>
                <a:sym typeface="Math A"/>
              </a:rPr>
              <a:t> </a:t>
            </a:r>
            <a:r>
              <a:rPr lang="zh-CN" altLang="en-US" sz="2000" b="1" dirty="0">
                <a:latin typeface="Comic Sans MS" panose="030F0702030302020204" pitchFamily="66" charset="0"/>
              </a:rPr>
              <a:t>表示</a:t>
            </a:r>
            <a:r>
              <a:rPr lang="en-US" altLang="zh-CN" sz="2000" b="1" dirty="0">
                <a:latin typeface="Comic Sans MS" panose="030F0702030302020204" pitchFamily="66" charset="0"/>
              </a:rPr>
              <a:t>m+k+1</a:t>
            </a:r>
            <a:r>
              <a:rPr lang="zh-CN" altLang="en-US" sz="2000" b="1" dirty="0">
                <a:latin typeface="Comic Sans MS" panose="030F0702030302020204" pitchFamily="66" charset="0"/>
              </a:rPr>
              <a:t>位的值求累加和</a:t>
            </a:r>
            <a:endParaRPr lang="en-US" altLang="zh-CN" sz="2000" b="1" dirty="0">
              <a:latin typeface="Comic Sans MS" panose="030F0702030302020204" pitchFamily="66" charset="0"/>
            </a:endParaRPr>
          </a:p>
          <a:p>
            <a:pPr marL="742950" lvl="1" indent="-285750" eaLnBrk="1" hangingPunct="1"/>
            <a:r>
              <a:rPr lang="zh-CN" altLang="en-US" sz="2000" b="1" dirty="0">
                <a:latin typeface="Comic Sans MS" panose="030F0702030302020204" pitchFamily="66" charset="0"/>
              </a:rPr>
              <a:t>例如：</a:t>
            </a:r>
            <a:r>
              <a:rPr lang="en-US" altLang="zh-CN" sz="2000" b="1" dirty="0">
                <a:solidFill>
                  <a:srgbClr val="0000FF"/>
                </a:solidFill>
                <a:latin typeface="Comic Sans MS" panose="030F0702030302020204" pitchFamily="66" charset="0"/>
              </a:rPr>
              <a:t>0x123=</a:t>
            </a:r>
            <a:r>
              <a:rPr lang="en-US" altLang="zh-CN" sz="2000" b="1" dirty="0">
                <a:latin typeface="Comic Sans MS" panose="030F0702030302020204" pitchFamily="66" charset="0"/>
              </a:rPr>
              <a:t> 1*16</a:t>
            </a:r>
            <a:r>
              <a:rPr lang="en-US" altLang="zh-CN" sz="2000" b="1" baseline="30000" dirty="0">
                <a:latin typeface="Comic Sans MS" panose="030F0702030302020204" pitchFamily="66" charset="0"/>
              </a:rPr>
              <a:t>2 </a:t>
            </a:r>
            <a:r>
              <a:rPr lang="en-US" altLang="zh-CN" sz="2000" b="1" dirty="0">
                <a:latin typeface="Comic Sans MS" panose="030F0702030302020204" pitchFamily="66" charset="0"/>
              </a:rPr>
              <a:t>+ 2*16</a:t>
            </a:r>
            <a:r>
              <a:rPr lang="en-US" altLang="zh-CN" sz="2000" b="1" baseline="30000" dirty="0">
                <a:latin typeface="Comic Sans MS" panose="030F0702030302020204" pitchFamily="66" charset="0"/>
              </a:rPr>
              <a:t>1 </a:t>
            </a:r>
            <a:r>
              <a:rPr lang="en-US" altLang="zh-CN" sz="2000" b="1" dirty="0">
                <a:latin typeface="Comic Sans MS" panose="030F0702030302020204" pitchFamily="66" charset="0"/>
              </a:rPr>
              <a:t>+ 3</a:t>
            </a:r>
            <a:r>
              <a:rPr lang="en-US" altLang="zh-CN" sz="2000" b="1" dirty="0">
                <a:solidFill>
                  <a:srgbClr val="0000FF"/>
                </a:solidFill>
                <a:latin typeface="Comic Sans MS" panose="030F0702030302020204" pitchFamily="66" charset="0"/>
              </a:rPr>
              <a:t> = 291</a:t>
            </a:r>
            <a:endParaRPr lang="zh-CN" altLang="en-US" sz="2000" b="1" dirty="0">
              <a:latin typeface="Comic Sans MS" panose="030F0702030302020204" pitchFamily="66" charset="0"/>
            </a:endParaRPr>
          </a:p>
        </p:txBody>
      </p:sp>
      <p:graphicFrame>
        <p:nvGraphicFramePr>
          <p:cNvPr id="32772" name="Object 5"/>
          <p:cNvGraphicFramePr>
            <a:graphicFrameLocks noGrp="1" noChangeAspect="1"/>
          </p:cNvGraphicFramePr>
          <p:nvPr>
            <p:ph idx="1"/>
          </p:nvPr>
        </p:nvGraphicFramePr>
        <p:xfrm>
          <a:off x="684213" y="3068638"/>
          <a:ext cx="2160587" cy="1223962"/>
        </p:xfrm>
        <a:graphic>
          <a:graphicData uri="http://schemas.openxmlformats.org/presentationml/2006/ole">
            <mc:AlternateContent xmlns:mc="http://schemas.openxmlformats.org/markup-compatibility/2006">
              <mc:Choice xmlns:v="urn:schemas-microsoft-com:vml" Requires="v">
                <p:oleObj spid="_x0000_s3078" name="" r:id="rId1" imgW="876300" imgH="431800" progId="Equation.3">
                  <p:embed/>
                </p:oleObj>
              </mc:Choice>
              <mc:Fallback>
                <p:oleObj name="" r:id="rId1" imgW="876300" imgH="431800" progId="Equation.3">
                  <p:embed/>
                  <p:pic>
                    <p:nvPicPr>
                      <p:cNvPr id="0" name="图片 3077"/>
                      <p:cNvPicPr/>
                      <p:nvPr/>
                    </p:nvPicPr>
                    <p:blipFill>
                      <a:blip r:embed="rId2"/>
                      <a:srcRect/>
                      <a:stretch>
                        <a:fillRect/>
                      </a:stretch>
                    </p:blipFill>
                    <p:spPr>
                      <a:xfrm>
                        <a:off x="684213" y="3068638"/>
                        <a:ext cx="2160587" cy="1223962"/>
                      </a:xfrm>
                      <a:prstGeom prst="rect">
                        <a:avLst/>
                      </a:prstGeom>
                      <a:solidFill>
                        <a:srgbClr val="FFFFFF">
                          <a:alpha val="0"/>
                        </a:srgbClr>
                      </a:solidFill>
                      <a:ln w="38100">
                        <a:miter/>
                      </a:ln>
                    </p:spPr>
                  </p:pic>
                </p:oleObj>
              </mc:Fallback>
            </mc:AlternateContent>
          </a:graphicData>
        </a:graphic>
      </p:graphicFrame>
      <p:sp>
        <p:nvSpPr>
          <p:cNvPr id="32773"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32774"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32775"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4"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Times New Roman" panose="02020603050405020304" pitchFamily="18" charset="0"/>
              </a:rPr>
              <a:t>整型数据（续）</a:t>
            </a:r>
            <a:endParaRPr lang="zh-CN" altLang="en-US" b="1" dirty="0">
              <a:latin typeface="Times New Roman" panose="02020603050405020304" pitchFamily="18" charset="0"/>
            </a:endParaRPr>
          </a:p>
        </p:txBody>
      </p:sp>
      <p:sp>
        <p:nvSpPr>
          <p:cNvPr id="33795" name="Rectangle 3"/>
          <p:cNvSpPr>
            <a:spLocks noGrp="1"/>
          </p:cNvSpPr>
          <p:nvPr>
            <p:ph idx="1"/>
          </p:nvPr>
        </p:nvSpPr>
        <p:spPr>
          <a:ln/>
        </p:spPr>
        <p:txBody>
          <a:bodyPr vert="horz" wrap="square" lIns="91440" tIns="45720" rIns="91440" bIns="45720" anchor="t" anchorCtr="0"/>
          <a:p>
            <a:pPr eaLnBrk="1" hangingPunct="1"/>
            <a:r>
              <a:rPr lang="zh-CN" altLang="en-US" b="1" dirty="0">
                <a:latin typeface="Comic Sans MS" panose="030F0702030302020204" pitchFamily="66" charset="0"/>
              </a:rPr>
              <a:t>十进制与其它进制正整数的转换</a:t>
            </a:r>
            <a:endParaRPr lang="zh-CN" altLang="en-US" b="1" dirty="0">
              <a:latin typeface="Comic Sans MS" panose="030F0702030302020204" pitchFamily="66" charset="0"/>
            </a:endParaRPr>
          </a:p>
          <a:p>
            <a:pPr lvl="1" eaLnBrk="1" hangingPunct="1"/>
            <a:r>
              <a:rPr lang="en-US" altLang="zh-CN" b="1" dirty="0">
                <a:latin typeface="Comic Sans MS" panose="030F0702030302020204" pitchFamily="66" charset="0"/>
              </a:rPr>
              <a:t>w</a:t>
            </a:r>
            <a:r>
              <a:rPr lang="zh-CN" altLang="en-US" b="1" dirty="0">
                <a:latin typeface="Comic Sans MS" panose="030F0702030302020204" pitchFamily="66" charset="0"/>
              </a:rPr>
              <a:t>进制数据到十进制数据的转换</a:t>
            </a:r>
            <a:endParaRPr lang="zh-CN" altLang="en-US" b="1" dirty="0">
              <a:latin typeface="Comic Sans MS" panose="030F0702030302020204" pitchFamily="66" charset="0"/>
            </a:endParaRPr>
          </a:p>
          <a:p>
            <a:pPr lvl="2" eaLnBrk="1" hangingPunct="1">
              <a:buNone/>
            </a:pPr>
            <a:r>
              <a:rPr lang="en-US" altLang="zh-CN" b="1" dirty="0">
                <a:latin typeface="Comic Sans MS" panose="030F0702030302020204" pitchFamily="66" charset="0"/>
              </a:rPr>
              <a:t>w</a:t>
            </a:r>
            <a:r>
              <a:rPr lang="zh-CN" altLang="en-US" b="1" dirty="0">
                <a:latin typeface="Comic Sans MS" panose="030F0702030302020204" pitchFamily="66" charset="0"/>
              </a:rPr>
              <a:t>进制的数据</a:t>
            </a:r>
            <a:r>
              <a:rPr lang="en-US" altLang="zh-CN" b="1" dirty="0">
                <a:latin typeface="Comic Sans MS" panose="030F0702030302020204" pitchFamily="66" charset="0"/>
              </a:rPr>
              <a:t>a</a:t>
            </a:r>
            <a:r>
              <a:rPr lang="en-US" altLang="zh-CN" b="1" baseline="-25000" dirty="0">
                <a:latin typeface="Comic Sans MS" panose="030F0702030302020204" pitchFamily="66" charset="0"/>
              </a:rPr>
              <a:t>1</a:t>
            </a:r>
            <a:r>
              <a:rPr lang="en-US" altLang="zh-CN" b="1" dirty="0">
                <a:latin typeface="Comic Sans MS" panose="030F0702030302020204" pitchFamily="66" charset="0"/>
              </a:rPr>
              <a:t>a</a:t>
            </a:r>
            <a:r>
              <a:rPr lang="en-US" altLang="zh-CN" b="1" baseline="-25000" dirty="0">
                <a:latin typeface="Comic Sans MS" panose="030F0702030302020204" pitchFamily="66" charset="0"/>
              </a:rPr>
              <a:t>2</a:t>
            </a:r>
            <a:r>
              <a:rPr lang="en-US" altLang="zh-CN" b="1" dirty="0">
                <a:latin typeface="Comic Sans MS" panose="030F0702030302020204" pitchFamily="66" charset="0"/>
              </a:rPr>
              <a:t>…a</a:t>
            </a:r>
            <a:r>
              <a:rPr lang="en-US" altLang="zh-CN" b="1" baseline="-25000" dirty="0">
                <a:latin typeface="Comic Sans MS" panose="030F0702030302020204" pitchFamily="66" charset="0"/>
              </a:rPr>
              <a:t>n</a:t>
            </a:r>
            <a:r>
              <a:rPr lang="zh-CN" altLang="en-US" b="1" dirty="0">
                <a:latin typeface="Comic Sans MS" panose="030F0702030302020204" pitchFamily="66" charset="0"/>
              </a:rPr>
              <a:t>转换为十进制数：</a:t>
            </a:r>
            <a:endParaRPr lang="en-US" altLang="zh-CN" b="1" dirty="0">
              <a:latin typeface="Comic Sans MS" panose="030F0702030302020204" pitchFamily="66" charset="0"/>
            </a:endParaRPr>
          </a:p>
          <a:p>
            <a:pPr lvl="2" eaLnBrk="1" hangingPunct="1">
              <a:buNone/>
            </a:pPr>
            <a:r>
              <a:rPr lang="en-US" altLang="zh-CN" b="1" dirty="0">
                <a:latin typeface="Comic Sans MS" panose="030F0702030302020204" pitchFamily="66" charset="0"/>
              </a:rPr>
              <a:t>a</a:t>
            </a:r>
            <a:r>
              <a:rPr lang="en-US" altLang="zh-CN" b="1" baseline="-25000" dirty="0">
                <a:latin typeface="Comic Sans MS" panose="030F0702030302020204" pitchFamily="66" charset="0"/>
              </a:rPr>
              <a:t>1</a:t>
            </a:r>
            <a:r>
              <a:rPr lang="en-US" altLang="zh-CN" b="1" dirty="0">
                <a:latin typeface="Comic Sans MS" panose="030F0702030302020204" pitchFamily="66" charset="0"/>
                <a:sym typeface="Symbol" panose="05050102010706020507" pitchFamily="18" charset="2"/>
              </a:rPr>
              <a:t></a:t>
            </a:r>
            <a:r>
              <a:rPr lang="en-US" altLang="zh-CN" b="1" dirty="0">
                <a:latin typeface="Comic Sans MS" panose="030F0702030302020204" pitchFamily="66" charset="0"/>
              </a:rPr>
              <a:t>w</a:t>
            </a:r>
            <a:r>
              <a:rPr lang="en-US" altLang="zh-CN" b="1" baseline="30000" dirty="0">
                <a:latin typeface="Comic Sans MS" panose="030F0702030302020204" pitchFamily="66" charset="0"/>
              </a:rPr>
              <a:t>n-1</a:t>
            </a:r>
            <a:r>
              <a:rPr lang="en-US" altLang="zh-CN" b="1" dirty="0">
                <a:latin typeface="Comic Sans MS" panose="030F0702030302020204" pitchFamily="66" charset="0"/>
              </a:rPr>
              <a:t>+ a</a:t>
            </a:r>
            <a:r>
              <a:rPr lang="en-US" altLang="zh-CN" b="1" baseline="-25000" dirty="0">
                <a:latin typeface="Comic Sans MS" panose="030F0702030302020204" pitchFamily="66" charset="0"/>
              </a:rPr>
              <a:t>2</a:t>
            </a:r>
            <a:r>
              <a:rPr lang="en-US" altLang="zh-CN" b="1" dirty="0">
                <a:latin typeface="Comic Sans MS" panose="030F0702030302020204" pitchFamily="66" charset="0"/>
                <a:sym typeface="Symbol" panose="05050102010706020507" pitchFamily="18" charset="2"/>
              </a:rPr>
              <a:t></a:t>
            </a:r>
            <a:r>
              <a:rPr lang="en-US" altLang="zh-CN" b="1" dirty="0">
                <a:latin typeface="Comic Sans MS" panose="030F0702030302020204" pitchFamily="66" charset="0"/>
              </a:rPr>
              <a:t>w</a:t>
            </a:r>
            <a:r>
              <a:rPr lang="en-US" altLang="zh-CN" b="1" baseline="30000" dirty="0">
                <a:latin typeface="Comic Sans MS" panose="030F0702030302020204" pitchFamily="66" charset="0"/>
              </a:rPr>
              <a:t>n-2</a:t>
            </a:r>
            <a:r>
              <a:rPr lang="en-US" altLang="zh-CN" b="1" dirty="0">
                <a:latin typeface="Comic Sans MS" panose="030F0702030302020204" pitchFamily="66" charset="0"/>
              </a:rPr>
              <a:t> …+a</a:t>
            </a:r>
            <a:r>
              <a:rPr lang="en-US" altLang="zh-CN" b="1" baseline="-25000" dirty="0">
                <a:latin typeface="Comic Sans MS" panose="030F0702030302020204" pitchFamily="66" charset="0"/>
              </a:rPr>
              <a:t>n-1</a:t>
            </a:r>
            <a:r>
              <a:rPr lang="en-US" altLang="zh-CN" b="1" dirty="0">
                <a:latin typeface="Comic Sans MS" panose="030F0702030302020204" pitchFamily="66" charset="0"/>
                <a:sym typeface="Symbol" panose="05050102010706020507" pitchFamily="18" charset="2"/>
              </a:rPr>
              <a:t></a:t>
            </a:r>
            <a:r>
              <a:rPr lang="en-US" altLang="zh-CN" b="1" dirty="0">
                <a:latin typeface="Comic Sans MS" panose="030F0702030302020204" pitchFamily="66" charset="0"/>
              </a:rPr>
              <a:t>w+a</a:t>
            </a:r>
            <a:r>
              <a:rPr lang="en-US" altLang="zh-CN" b="1" baseline="-25000" dirty="0">
                <a:latin typeface="Comic Sans MS" panose="030F0702030302020204" pitchFamily="66" charset="0"/>
              </a:rPr>
              <a:t>n</a:t>
            </a:r>
            <a:endParaRPr lang="en-US" altLang="zh-CN" b="1" dirty="0">
              <a:latin typeface="Comic Sans MS" panose="030F0702030302020204" pitchFamily="66" charset="0"/>
            </a:endParaRPr>
          </a:p>
          <a:p>
            <a:pPr lvl="1" eaLnBrk="1" hangingPunct="1"/>
            <a:r>
              <a:rPr lang="zh-CN" altLang="en-US" b="1" dirty="0">
                <a:latin typeface="Comic Sans MS" panose="030F0702030302020204" pitchFamily="66" charset="0"/>
              </a:rPr>
              <a:t>十进制数据到</a:t>
            </a:r>
            <a:r>
              <a:rPr lang="en-US" altLang="zh-CN" b="1" dirty="0">
                <a:latin typeface="Comic Sans MS" panose="030F0702030302020204" pitchFamily="66" charset="0"/>
              </a:rPr>
              <a:t>w</a:t>
            </a:r>
            <a:r>
              <a:rPr lang="zh-CN" altLang="en-US" b="1" dirty="0">
                <a:latin typeface="Comic Sans MS" panose="030F0702030302020204" pitchFamily="66" charset="0"/>
              </a:rPr>
              <a:t>进制数据的转换</a:t>
            </a:r>
            <a:endParaRPr lang="zh-CN" altLang="en-US" b="1" dirty="0">
              <a:latin typeface="Comic Sans MS" panose="030F0702030302020204" pitchFamily="66" charset="0"/>
            </a:endParaRPr>
          </a:p>
          <a:p>
            <a:pPr lvl="2" eaLnBrk="1" hangingPunct="1">
              <a:buNone/>
            </a:pPr>
            <a:r>
              <a:rPr lang="zh-CN" altLang="en-US" b="1" dirty="0">
                <a:latin typeface="Comic Sans MS" panose="030F0702030302020204" pitchFamily="66" charset="0"/>
              </a:rPr>
              <a:t>十进制的数据</a:t>
            </a:r>
            <a:r>
              <a:rPr lang="en-US" altLang="zh-CN" b="1" dirty="0">
                <a:latin typeface="Comic Sans MS" panose="030F0702030302020204" pitchFamily="66" charset="0"/>
              </a:rPr>
              <a:t>a</a:t>
            </a:r>
            <a:r>
              <a:rPr lang="en-US" altLang="zh-CN" b="1" baseline="-25000" dirty="0">
                <a:latin typeface="Comic Sans MS" panose="030F0702030302020204" pitchFamily="66" charset="0"/>
              </a:rPr>
              <a:t>1</a:t>
            </a:r>
            <a:r>
              <a:rPr lang="en-US" altLang="zh-CN" b="1" dirty="0">
                <a:latin typeface="Comic Sans MS" panose="030F0702030302020204" pitchFamily="66" charset="0"/>
              </a:rPr>
              <a:t>a</a:t>
            </a:r>
            <a:r>
              <a:rPr lang="en-US" altLang="zh-CN" b="1" baseline="-25000" dirty="0">
                <a:latin typeface="Comic Sans MS" panose="030F0702030302020204" pitchFamily="66" charset="0"/>
              </a:rPr>
              <a:t>2</a:t>
            </a:r>
            <a:r>
              <a:rPr lang="en-US" altLang="zh-CN" b="1" dirty="0">
                <a:latin typeface="Comic Sans MS" panose="030F0702030302020204" pitchFamily="66" charset="0"/>
              </a:rPr>
              <a:t>…a</a:t>
            </a:r>
            <a:r>
              <a:rPr lang="en-US" altLang="zh-CN" b="1" baseline="-25000" dirty="0">
                <a:latin typeface="Comic Sans MS" panose="030F0702030302020204" pitchFamily="66" charset="0"/>
              </a:rPr>
              <a:t>m</a:t>
            </a:r>
            <a:r>
              <a:rPr lang="en-US" altLang="zh-CN" b="1" dirty="0">
                <a:latin typeface="Comic Sans MS" panose="030F0702030302020204" pitchFamily="66" charset="0"/>
              </a:rPr>
              <a:t>=</a:t>
            </a:r>
            <a:endParaRPr lang="en-US" altLang="zh-CN" b="1" dirty="0">
              <a:latin typeface="Comic Sans MS" panose="030F0702030302020204" pitchFamily="66" charset="0"/>
            </a:endParaRPr>
          </a:p>
          <a:p>
            <a:pPr lvl="2" eaLnBrk="1" hangingPunct="1">
              <a:buNone/>
            </a:pPr>
            <a:r>
              <a:rPr lang="en-US" altLang="zh-CN" b="1" dirty="0">
                <a:latin typeface="Comic Sans MS" panose="030F0702030302020204" pitchFamily="66" charset="0"/>
              </a:rPr>
              <a:t>b</a:t>
            </a:r>
            <a:r>
              <a:rPr lang="en-US" altLang="zh-CN" b="1" baseline="-25000" dirty="0">
                <a:latin typeface="Comic Sans MS" panose="030F0702030302020204" pitchFamily="66" charset="0"/>
              </a:rPr>
              <a:t>1</a:t>
            </a:r>
            <a:r>
              <a:rPr lang="en-US" altLang="zh-CN" b="1" dirty="0">
                <a:latin typeface="Comic Sans MS" panose="030F0702030302020204" pitchFamily="66" charset="0"/>
                <a:sym typeface="Symbol" panose="05050102010706020507" pitchFamily="18" charset="2"/>
              </a:rPr>
              <a:t></a:t>
            </a:r>
            <a:r>
              <a:rPr lang="en-US" altLang="zh-CN" b="1" dirty="0">
                <a:latin typeface="Comic Sans MS" panose="030F0702030302020204" pitchFamily="66" charset="0"/>
              </a:rPr>
              <a:t>w</a:t>
            </a:r>
            <a:r>
              <a:rPr lang="en-US" altLang="zh-CN" b="1" baseline="30000" dirty="0">
                <a:latin typeface="Comic Sans MS" panose="030F0702030302020204" pitchFamily="66" charset="0"/>
              </a:rPr>
              <a:t>n-1</a:t>
            </a:r>
            <a:r>
              <a:rPr lang="en-US" altLang="zh-CN" b="1" dirty="0">
                <a:latin typeface="Comic Sans MS" panose="030F0702030302020204" pitchFamily="66" charset="0"/>
              </a:rPr>
              <a:t>+ b</a:t>
            </a:r>
            <a:r>
              <a:rPr lang="en-US" altLang="zh-CN" b="1" baseline="-25000" dirty="0">
                <a:latin typeface="Comic Sans MS" panose="030F0702030302020204" pitchFamily="66" charset="0"/>
              </a:rPr>
              <a:t>2</a:t>
            </a:r>
            <a:r>
              <a:rPr lang="en-US" altLang="zh-CN" b="1" dirty="0">
                <a:latin typeface="Comic Sans MS" panose="030F0702030302020204" pitchFamily="66" charset="0"/>
                <a:sym typeface="Symbol" panose="05050102010706020507" pitchFamily="18" charset="2"/>
              </a:rPr>
              <a:t></a:t>
            </a:r>
            <a:r>
              <a:rPr lang="en-US" altLang="zh-CN" b="1" dirty="0">
                <a:latin typeface="Comic Sans MS" panose="030F0702030302020204" pitchFamily="66" charset="0"/>
              </a:rPr>
              <a:t>w</a:t>
            </a:r>
            <a:r>
              <a:rPr lang="en-US" altLang="zh-CN" b="1" baseline="30000" dirty="0">
                <a:latin typeface="Comic Sans MS" panose="030F0702030302020204" pitchFamily="66" charset="0"/>
              </a:rPr>
              <a:t>n-2</a:t>
            </a:r>
            <a:r>
              <a:rPr lang="en-US" altLang="zh-CN" b="1" dirty="0">
                <a:latin typeface="Comic Sans MS" panose="030F0702030302020204" pitchFamily="66" charset="0"/>
              </a:rPr>
              <a:t> …+b</a:t>
            </a:r>
            <a:r>
              <a:rPr lang="en-US" altLang="zh-CN" b="1" baseline="-25000" dirty="0">
                <a:latin typeface="Comic Sans MS" panose="030F0702030302020204" pitchFamily="66" charset="0"/>
              </a:rPr>
              <a:t>n-1</a:t>
            </a:r>
            <a:r>
              <a:rPr lang="en-US" altLang="zh-CN" b="1" dirty="0">
                <a:latin typeface="Comic Sans MS" panose="030F0702030302020204" pitchFamily="66" charset="0"/>
                <a:sym typeface="Symbol" panose="05050102010706020507" pitchFamily="18" charset="2"/>
              </a:rPr>
              <a:t></a:t>
            </a:r>
            <a:r>
              <a:rPr lang="en-US" altLang="zh-CN" b="1" dirty="0">
                <a:latin typeface="Comic Sans MS" panose="030F0702030302020204" pitchFamily="66" charset="0"/>
              </a:rPr>
              <a:t>w+b</a:t>
            </a:r>
            <a:r>
              <a:rPr lang="en-US" altLang="zh-CN" b="1" baseline="-25000" dirty="0">
                <a:latin typeface="Comic Sans MS" panose="030F0702030302020204" pitchFamily="66" charset="0"/>
              </a:rPr>
              <a:t>n</a:t>
            </a:r>
            <a:endParaRPr lang="en-US" altLang="zh-CN" b="1" baseline="-25000" dirty="0">
              <a:latin typeface="Comic Sans MS" panose="030F0702030302020204" pitchFamily="66" charset="0"/>
            </a:endParaRPr>
          </a:p>
          <a:p>
            <a:pPr lvl="2" eaLnBrk="1" hangingPunct="1">
              <a:buNone/>
            </a:pPr>
            <a:r>
              <a:rPr lang="zh-CN" altLang="en-US" b="1" dirty="0">
                <a:latin typeface="Comic Sans MS" panose="030F0702030302020204" pitchFamily="66" charset="0"/>
              </a:rPr>
              <a:t>如何求</a:t>
            </a:r>
            <a:r>
              <a:rPr lang="en-US" altLang="zh-CN" b="1" dirty="0">
                <a:latin typeface="Comic Sans MS" panose="030F0702030302020204" pitchFamily="66" charset="0"/>
              </a:rPr>
              <a:t>b</a:t>
            </a:r>
            <a:r>
              <a:rPr lang="en-US" altLang="zh-CN" b="1" baseline="-25000" dirty="0">
                <a:latin typeface="Comic Sans MS" panose="030F0702030302020204" pitchFamily="66" charset="0"/>
              </a:rPr>
              <a:t>i</a:t>
            </a:r>
            <a:r>
              <a:rPr lang="en-US" altLang="zh-CN" b="1" dirty="0">
                <a:latin typeface="Comic Sans MS" panose="030F0702030302020204" pitchFamily="66" charset="0"/>
              </a:rPr>
              <a:t>(i=1 ~ n)</a:t>
            </a:r>
            <a:r>
              <a:rPr lang="zh-CN" altLang="en-US" b="1" dirty="0">
                <a:latin typeface="Comic Sans MS" panose="030F0702030302020204" pitchFamily="66" charset="0"/>
              </a:rPr>
              <a:t>？</a:t>
            </a:r>
            <a:endParaRPr lang="zh-CN" altLang="en-US" b="1" dirty="0">
              <a:latin typeface="Comic Sans MS" panose="030F0702030302020204" pitchFamily="66" charset="0"/>
            </a:endParaRPr>
          </a:p>
        </p:txBody>
      </p:sp>
      <p:sp>
        <p:nvSpPr>
          <p:cNvPr id="33796"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33797"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33798"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Times New Roman" panose="02020603050405020304" pitchFamily="18" charset="0"/>
              </a:rPr>
              <a:t>整型数据（续）</a:t>
            </a:r>
            <a:endParaRPr lang="zh-CN" altLang="en-US" b="1" dirty="0">
              <a:latin typeface="Times New Roman" panose="02020603050405020304" pitchFamily="18" charset="0"/>
            </a:endParaRPr>
          </a:p>
        </p:txBody>
      </p:sp>
      <p:sp>
        <p:nvSpPr>
          <p:cNvPr id="34819" name="Rectangle 3"/>
          <p:cNvSpPr>
            <a:spLocks noGrp="1"/>
          </p:cNvSpPr>
          <p:nvPr>
            <p:ph type="body" sz="half" idx="1"/>
          </p:nvPr>
        </p:nvSpPr>
        <p:spPr>
          <a:xfrm>
            <a:off x="1182688" y="2017713"/>
            <a:ext cx="7493000" cy="4114800"/>
          </a:xfrm>
          <a:ln/>
        </p:spPr>
        <p:txBody>
          <a:bodyPr vert="horz" wrap="square" lIns="91440" tIns="45720" rIns="91440" bIns="45720" anchor="t" anchorCtr="0"/>
          <a:p>
            <a:pPr eaLnBrk="1" hangingPunct="1">
              <a:buClr>
                <a:schemeClr val="folHlink"/>
              </a:buClr>
              <a:buSzPct val="60000"/>
              <a:buFont typeface="Wingdings" panose="05000000000000000000" pitchFamily="2" charset="2"/>
            </a:pPr>
            <a:r>
              <a:rPr lang="zh-CN" altLang="en-US" sz="2800" b="1" dirty="0"/>
              <a:t>二进制数据向八进制、</a:t>
            </a:r>
            <a:r>
              <a:rPr lang="en-US" altLang="zh-CN" sz="2800" b="1" dirty="0"/>
              <a:t>16</a:t>
            </a:r>
            <a:r>
              <a:rPr lang="zh-CN" altLang="en-US" sz="2800" b="1" dirty="0"/>
              <a:t>进制数据转换</a:t>
            </a:r>
            <a:endParaRPr lang="zh-CN" altLang="en-US" sz="2800" b="1" dirty="0"/>
          </a:p>
          <a:p>
            <a:pPr lvl="1" eaLnBrk="1" hangingPunct="1">
              <a:buClr>
                <a:schemeClr val="hlink"/>
              </a:buClr>
              <a:buSzPct val="55000"/>
              <a:buFont typeface="Wingdings" panose="05000000000000000000" pitchFamily="2" charset="2"/>
            </a:pPr>
            <a:endParaRPr lang="zh-CN" altLang="en-US" sz="2400" b="1" dirty="0"/>
          </a:p>
          <a:p>
            <a:pPr eaLnBrk="1" hangingPunct="1">
              <a:buClr>
                <a:schemeClr val="folHlink"/>
              </a:buClr>
              <a:buSzPct val="60000"/>
              <a:buFont typeface="Wingdings" panose="05000000000000000000" pitchFamily="2" charset="2"/>
            </a:pPr>
            <a:r>
              <a:rPr lang="en-US" altLang="zh-CN" sz="2800" b="1" dirty="0"/>
              <a:t>16</a:t>
            </a:r>
            <a:r>
              <a:rPr lang="zh-CN" altLang="en-US" sz="2800" b="1" dirty="0"/>
              <a:t>进制数据向八进制、二进制数据转换</a:t>
            </a:r>
            <a:endParaRPr lang="zh-CN" altLang="en-US" sz="2800" b="1" dirty="0"/>
          </a:p>
        </p:txBody>
      </p:sp>
      <p:graphicFrame>
        <p:nvGraphicFramePr>
          <p:cNvPr id="34820" name="Object 4"/>
          <p:cNvGraphicFramePr>
            <a:graphicFrameLocks noGrp="1" noChangeAspect="1"/>
          </p:cNvGraphicFramePr>
          <p:nvPr>
            <p:ph sz="half" idx="2"/>
          </p:nvPr>
        </p:nvGraphicFramePr>
        <p:xfrm>
          <a:off x="250825" y="3717925"/>
          <a:ext cx="8569325" cy="2519363"/>
        </p:xfrm>
        <a:graphic>
          <a:graphicData uri="http://schemas.openxmlformats.org/presentationml/2006/ole">
            <mc:AlternateContent xmlns:mc="http://schemas.openxmlformats.org/markup-compatibility/2006">
              <mc:Choice xmlns:v="urn:schemas-microsoft-com:vml" Requires="v">
                <p:oleObj spid="_x0000_s3079" name="" r:id="rId1" imgW="7800340" imgH="1772285" progId="Visio.Drawing.11">
                  <p:embed/>
                </p:oleObj>
              </mc:Choice>
              <mc:Fallback>
                <p:oleObj name="" r:id="rId1" imgW="7800340" imgH="1772285" progId="Visio.Drawing.11">
                  <p:embed/>
                  <p:pic>
                    <p:nvPicPr>
                      <p:cNvPr id="0" name="图片 3078"/>
                      <p:cNvPicPr/>
                      <p:nvPr/>
                    </p:nvPicPr>
                    <p:blipFill>
                      <a:blip r:embed="rId2"/>
                      <a:srcRect/>
                      <a:stretch>
                        <a:fillRect/>
                      </a:stretch>
                    </p:blipFill>
                    <p:spPr>
                      <a:xfrm>
                        <a:off x="250825" y="3717925"/>
                        <a:ext cx="8569325" cy="2519363"/>
                      </a:xfrm>
                      <a:prstGeom prst="rect">
                        <a:avLst/>
                      </a:prstGeom>
                      <a:noFill/>
                      <a:ln w="38100">
                        <a:miter/>
                      </a:ln>
                    </p:spPr>
                  </p:pic>
                </p:oleObj>
              </mc:Fallback>
            </mc:AlternateContent>
          </a:graphicData>
        </a:graphic>
      </p:graphicFrame>
      <p:cxnSp>
        <p:nvCxnSpPr>
          <p:cNvPr id="34821" name="直接连接符 8"/>
          <p:cNvCxnSpPr/>
          <p:nvPr/>
        </p:nvCxnSpPr>
        <p:spPr>
          <a:xfrm rot="5400000">
            <a:off x="8251825" y="3749675"/>
            <a:ext cx="1071563" cy="1588"/>
          </a:xfrm>
          <a:prstGeom prst="line">
            <a:avLst/>
          </a:prstGeom>
          <a:ln w="25400" cap="flat" cmpd="sng">
            <a:solidFill>
              <a:srgbClr val="FF0000"/>
            </a:solidFill>
            <a:prstDash val="solid"/>
            <a:miter/>
            <a:headEnd type="none" w="med" len="med"/>
            <a:tailEnd type="none" w="med" len="med"/>
          </a:ln>
        </p:spPr>
      </p:cxnSp>
      <p:cxnSp>
        <p:nvCxnSpPr>
          <p:cNvPr id="34822" name="直接箭头连接符 10"/>
          <p:cNvCxnSpPr/>
          <p:nvPr/>
        </p:nvCxnSpPr>
        <p:spPr>
          <a:xfrm rot="10800000">
            <a:off x="6715125" y="3571875"/>
            <a:ext cx="2071688" cy="1588"/>
          </a:xfrm>
          <a:prstGeom prst="straightConnector1">
            <a:avLst/>
          </a:prstGeom>
          <a:ln w="25400" cap="flat" cmpd="sng">
            <a:solidFill>
              <a:srgbClr val="FF0000"/>
            </a:solidFill>
            <a:prstDash val="solid"/>
            <a:miter/>
            <a:headEnd type="none" w="med" len="med"/>
            <a:tailEnd type="arrow" w="med" len="med"/>
          </a:ln>
        </p:spPr>
      </p:cxnSp>
      <p:sp>
        <p:nvSpPr>
          <p:cNvPr id="34823"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34824"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34825"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宋体" panose="02010600030101010101" pitchFamily="2" charset="-122"/>
              </a:rPr>
              <a:t>二到八或十六进制转换</a:t>
            </a:r>
            <a:endParaRPr lang="zh-CN" altLang="en-US" b="1" dirty="0">
              <a:latin typeface="宋体" panose="02010600030101010101" pitchFamily="2" charset="-122"/>
            </a:endParaRPr>
          </a:p>
        </p:txBody>
      </p:sp>
      <p:sp>
        <p:nvSpPr>
          <p:cNvPr id="35843" name="Rectangle 3"/>
          <p:cNvSpPr>
            <a:spLocks noGrp="1"/>
          </p:cNvSpPr>
          <p:nvPr>
            <p:ph idx="1"/>
          </p:nvPr>
        </p:nvSpPr>
        <p:spPr>
          <a:ln/>
        </p:spPr>
        <p:txBody>
          <a:bodyPr vert="horz" wrap="square" lIns="91440" tIns="45720" rIns="91440" bIns="45720" anchor="t" anchorCtr="0"/>
          <a:p>
            <a:pPr eaLnBrk="1" hangingPunct="1">
              <a:lnSpc>
                <a:spcPct val="90000"/>
              </a:lnSpc>
            </a:pPr>
            <a:r>
              <a:rPr lang="zh-CN" altLang="en-US" b="1" dirty="0">
                <a:latin typeface="华文新魏" panose="02010800040101010101" pitchFamily="2" charset="-122"/>
              </a:rPr>
              <a:t>二进制转到八进制</a:t>
            </a:r>
            <a:endParaRPr lang="zh-CN" altLang="en-US" b="1" dirty="0">
              <a:latin typeface="华文新魏" panose="02010800040101010101" pitchFamily="2" charset="-122"/>
            </a:endParaRPr>
          </a:p>
          <a:p>
            <a:pPr eaLnBrk="1" hangingPunct="1">
              <a:lnSpc>
                <a:spcPct val="90000"/>
              </a:lnSpc>
              <a:buNone/>
            </a:pPr>
            <a:r>
              <a:rPr lang="zh-CN" altLang="en-US" sz="2700" b="1" dirty="0">
                <a:solidFill>
                  <a:srgbClr val="FF0000"/>
                </a:solidFill>
                <a:latin typeface="华文新魏" panose="02010800040101010101" pitchFamily="2" charset="-122"/>
              </a:rPr>
              <a:t>           </a:t>
            </a:r>
            <a:r>
              <a:rPr lang="zh-CN" altLang="en-US" sz="2700" b="1" dirty="0">
                <a:latin typeface="华文新魏" panose="02010800040101010101" pitchFamily="2" charset="-122"/>
              </a:rPr>
              <a:t>从小数点向左右</a:t>
            </a:r>
            <a:r>
              <a:rPr lang="zh-CN" altLang="en-US" sz="2700" b="1" dirty="0">
                <a:solidFill>
                  <a:srgbClr val="FF3300"/>
                </a:solidFill>
                <a:latin typeface="华文新魏" panose="02010800040101010101" pitchFamily="2" charset="-122"/>
              </a:rPr>
              <a:t>三位一分组</a:t>
            </a:r>
            <a:endParaRPr lang="zh-CN" altLang="en-US" sz="2700" b="1" dirty="0">
              <a:solidFill>
                <a:srgbClr val="FF3300"/>
              </a:solidFill>
              <a:latin typeface="华文新魏" panose="02010800040101010101" pitchFamily="2" charset="-122"/>
            </a:endParaRPr>
          </a:p>
          <a:p>
            <a:pPr lvl="1" eaLnBrk="1" hangingPunct="1">
              <a:lnSpc>
                <a:spcPct val="90000"/>
              </a:lnSpc>
              <a:buNone/>
            </a:pPr>
            <a:r>
              <a:rPr lang="zh-CN" altLang="en-US" sz="2600" b="1" dirty="0"/>
              <a:t>   </a:t>
            </a:r>
            <a:r>
              <a:rPr lang="en-US" altLang="zh-CN" sz="2600" b="1" dirty="0"/>
              <a:t>(10 </a:t>
            </a:r>
            <a:r>
              <a:rPr lang="en-US" altLang="zh-CN" sz="2600" b="1" dirty="0">
                <a:solidFill>
                  <a:srgbClr val="0000FF"/>
                </a:solidFill>
              </a:rPr>
              <a:t>011</a:t>
            </a:r>
            <a:r>
              <a:rPr lang="en-US" altLang="zh-CN" sz="2600" b="1" dirty="0"/>
              <a:t> 100 . </a:t>
            </a:r>
            <a:r>
              <a:rPr lang="en-US" altLang="zh-CN" sz="2600" b="1" dirty="0">
                <a:solidFill>
                  <a:srgbClr val="0000FF"/>
                </a:solidFill>
              </a:rPr>
              <a:t>01</a:t>
            </a:r>
            <a:r>
              <a:rPr lang="en-US" altLang="zh-CN" sz="2600" b="1" dirty="0"/>
              <a:t>)</a:t>
            </a:r>
            <a:r>
              <a:rPr lang="en-US" altLang="zh-CN" sz="2600" b="1" baseline="-25000" dirty="0"/>
              <a:t>2</a:t>
            </a:r>
            <a:r>
              <a:rPr lang="en-US" altLang="zh-CN" sz="2600" b="1" dirty="0"/>
              <a:t> = ( 234 . 2 )</a:t>
            </a:r>
            <a:r>
              <a:rPr lang="en-US" altLang="zh-CN" sz="2600" b="1" baseline="-25000" dirty="0"/>
              <a:t>8  </a:t>
            </a:r>
            <a:endParaRPr lang="en-US" altLang="zh-CN" sz="2600" b="1" baseline="-25000" dirty="0"/>
          </a:p>
          <a:p>
            <a:pPr eaLnBrk="1" hangingPunct="1"/>
            <a:endParaRPr lang="en-US" altLang="zh-CN" b="1" dirty="0"/>
          </a:p>
          <a:p>
            <a:pPr eaLnBrk="1" hangingPunct="1">
              <a:lnSpc>
                <a:spcPct val="90000"/>
              </a:lnSpc>
            </a:pPr>
            <a:r>
              <a:rPr lang="zh-CN" altLang="en-US" b="1" dirty="0">
                <a:latin typeface="华文新魏" panose="02010800040101010101" pitchFamily="2" charset="-122"/>
              </a:rPr>
              <a:t>二进制转十六进制 </a:t>
            </a:r>
            <a:endParaRPr lang="zh-CN" altLang="en-US" b="1" dirty="0">
              <a:latin typeface="华文新魏" panose="02010800040101010101" pitchFamily="2" charset="-122"/>
            </a:endParaRPr>
          </a:p>
          <a:p>
            <a:pPr eaLnBrk="1" hangingPunct="1">
              <a:lnSpc>
                <a:spcPct val="90000"/>
              </a:lnSpc>
              <a:buNone/>
            </a:pPr>
            <a:r>
              <a:rPr lang="zh-CN" altLang="en-US" sz="2700" b="1" dirty="0">
                <a:solidFill>
                  <a:srgbClr val="0000CC"/>
                </a:solidFill>
                <a:latin typeface="华文新魏" panose="02010800040101010101" pitchFamily="2" charset="-122"/>
              </a:rPr>
              <a:t>          </a:t>
            </a:r>
            <a:r>
              <a:rPr lang="zh-CN" altLang="en-US" sz="2700" b="1" dirty="0">
                <a:latin typeface="华文新魏" panose="02010800040101010101" pitchFamily="2" charset="-122"/>
              </a:rPr>
              <a:t>从小数点向左右</a:t>
            </a:r>
            <a:r>
              <a:rPr lang="zh-CN" altLang="en-US" sz="2700" b="1" dirty="0">
                <a:solidFill>
                  <a:srgbClr val="FF3300"/>
                </a:solidFill>
                <a:latin typeface="华文新魏" panose="02010800040101010101" pitchFamily="2" charset="-122"/>
              </a:rPr>
              <a:t>四位一分组</a:t>
            </a:r>
            <a:endParaRPr lang="zh-CN" altLang="en-US" sz="2700" b="1" dirty="0">
              <a:solidFill>
                <a:srgbClr val="FF3300"/>
              </a:solidFill>
              <a:latin typeface="华文新魏" panose="02010800040101010101" pitchFamily="2" charset="-122"/>
            </a:endParaRPr>
          </a:p>
          <a:p>
            <a:pPr lvl="1" eaLnBrk="1" hangingPunct="1">
              <a:lnSpc>
                <a:spcPct val="90000"/>
              </a:lnSpc>
              <a:buNone/>
            </a:pPr>
            <a:r>
              <a:rPr lang="zh-CN" altLang="en-US" sz="2600" b="1" dirty="0"/>
              <a:t>   </a:t>
            </a:r>
            <a:r>
              <a:rPr lang="en-US" altLang="zh-CN" sz="2600" b="1" dirty="0"/>
              <a:t>(</a:t>
            </a:r>
            <a:r>
              <a:rPr lang="en-US" altLang="zh-CN" sz="2600" b="1" dirty="0">
                <a:solidFill>
                  <a:srgbClr val="0000FF"/>
                </a:solidFill>
              </a:rPr>
              <a:t>1001</a:t>
            </a:r>
            <a:r>
              <a:rPr lang="en-US" altLang="zh-CN" sz="2600" b="1" dirty="0"/>
              <a:t> 1100 . </a:t>
            </a:r>
            <a:r>
              <a:rPr lang="en-US" altLang="zh-CN" sz="2600" b="1" dirty="0">
                <a:solidFill>
                  <a:srgbClr val="0000FF"/>
                </a:solidFill>
              </a:rPr>
              <a:t>01</a:t>
            </a:r>
            <a:r>
              <a:rPr lang="en-US" altLang="zh-CN" sz="2600" b="1" dirty="0"/>
              <a:t>)</a:t>
            </a:r>
            <a:r>
              <a:rPr lang="en-US" altLang="zh-CN" sz="2600" b="1" baseline="-25000" dirty="0"/>
              <a:t>2</a:t>
            </a:r>
            <a:r>
              <a:rPr lang="en-US" altLang="zh-CN" sz="2600" b="1" dirty="0"/>
              <a:t>  = ( 9C . 4 )</a:t>
            </a:r>
            <a:r>
              <a:rPr lang="en-US" altLang="zh-CN" sz="2600" b="1" baseline="-25000" dirty="0"/>
              <a:t>16 </a:t>
            </a:r>
            <a:endParaRPr lang="en-US" altLang="zh-CN" sz="2600" b="1" dirty="0"/>
          </a:p>
          <a:p>
            <a:pPr lvl="1" eaLnBrk="1" hangingPunct="1">
              <a:lnSpc>
                <a:spcPct val="90000"/>
              </a:lnSpc>
              <a:buNone/>
            </a:pPr>
            <a:r>
              <a:rPr lang="en-US" altLang="zh-CN" sz="2600" b="1" dirty="0">
                <a:solidFill>
                  <a:srgbClr val="00FF00"/>
                </a:solidFill>
              </a:rPr>
              <a:t>                       </a:t>
            </a:r>
            <a:r>
              <a:rPr lang="en-US" altLang="zh-CN" sz="2600" b="1" dirty="0"/>
              <a:t>0100</a:t>
            </a:r>
            <a:r>
              <a:rPr lang="en-US" altLang="zh-CN" sz="2600" dirty="0">
                <a:solidFill>
                  <a:srgbClr val="FF0000"/>
                </a:solidFill>
              </a:rPr>
              <a:t> </a:t>
            </a:r>
            <a:r>
              <a:rPr lang="en-US" altLang="zh-CN" sz="2600" dirty="0">
                <a:solidFill>
                  <a:srgbClr val="0000CC"/>
                </a:solidFill>
              </a:rPr>
              <a:t>  </a:t>
            </a:r>
            <a:endParaRPr lang="en-US" altLang="zh-CN" sz="2600" dirty="0"/>
          </a:p>
          <a:p>
            <a:pPr eaLnBrk="1" hangingPunct="1"/>
            <a:endParaRPr lang="en-US" altLang="zh-CN" dirty="0"/>
          </a:p>
        </p:txBody>
      </p:sp>
      <p:sp>
        <p:nvSpPr>
          <p:cNvPr id="35844"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35845"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35846"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Rectangle 2"/>
          <p:cNvSpPr>
            <a:spLocks noGrp="1"/>
          </p:cNvSpPr>
          <p:nvPr>
            <p:ph type="title"/>
          </p:nvPr>
        </p:nvSpPr>
        <p:spPr>
          <a:ln/>
        </p:spPr>
        <p:txBody>
          <a:bodyPr vert="horz" wrap="square" lIns="91440" tIns="45720" rIns="91440" bIns="45720" anchor="b" anchorCtr="0"/>
          <a:p>
            <a:pPr eaLnBrk="1" hangingPunct="1"/>
            <a:r>
              <a:rPr lang="zh-CN" altLang="en-US" sz="4800" b="1" dirty="0">
                <a:latin typeface="宋体" panose="02010600030101010101" pitchFamily="2" charset="-122"/>
              </a:rPr>
              <a:t>十进制转二进制</a:t>
            </a:r>
            <a:endParaRPr lang="zh-CN" altLang="en-US" sz="4800" b="1" dirty="0">
              <a:latin typeface="宋体" panose="02010600030101010101" pitchFamily="2" charset="-122"/>
            </a:endParaRPr>
          </a:p>
        </p:txBody>
      </p:sp>
      <p:sp>
        <p:nvSpPr>
          <p:cNvPr id="36867" name="Rectangle 8"/>
          <p:cNvSpPr>
            <a:spLocks noGrp="1"/>
          </p:cNvSpPr>
          <p:nvPr>
            <p:ph idx="1"/>
          </p:nvPr>
        </p:nvSpPr>
        <p:spPr>
          <a:xfrm>
            <a:off x="758825" y="1943100"/>
            <a:ext cx="7772400" cy="4365625"/>
          </a:xfrm>
          <a:ln/>
        </p:spPr>
        <p:txBody>
          <a:bodyPr vert="horz" wrap="square" lIns="91440" tIns="45720" rIns="91440" bIns="45720" anchor="t" anchorCtr="0"/>
          <a:p>
            <a:pPr eaLnBrk="1" hangingPunct="1">
              <a:buNone/>
            </a:pPr>
            <a:r>
              <a:rPr lang="zh-CN" altLang="en-US" b="1" dirty="0">
                <a:latin typeface="Comic Sans MS" panose="030F0702030302020204" pitchFamily="66" charset="0"/>
              </a:rPr>
              <a:t>整数部分除</a:t>
            </a:r>
            <a:r>
              <a:rPr lang="en-US" altLang="zh-CN" b="1" dirty="0">
                <a:latin typeface="Comic Sans MS" panose="030F0702030302020204" pitchFamily="66" charset="0"/>
              </a:rPr>
              <a:t>2</a:t>
            </a:r>
            <a:r>
              <a:rPr lang="zh-CN" altLang="en-US" b="1" dirty="0">
                <a:latin typeface="Comic Sans MS" panose="030F0702030302020204" pitchFamily="66" charset="0"/>
              </a:rPr>
              <a:t>取余</a:t>
            </a:r>
            <a:r>
              <a:rPr lang="zh-CN" altLang="en-US" dirty="0">
                <a:latin typeface="Comic Sans MS" panose="030F0702030302020204" pitchFamily="66" charset="0"/>
              </a:rPr>
              <a:t>     </a:t>
            </a:r>
            <a:r>
              <a:rPr lang="zh-CN" altLang="en-US" b="1" dirty="0">
                <a:latin typeface="Comic Sans MS" panose="030F0702030302020204" pitchFamily="66" charset="0"/>
              </a:rPr>
              <a:t>小数部分乘</a:t>
            </a:r>
            <a:r>
              <a:rPr lang="en-US" altLang="zh-CN" b="1" dirty="0">
                <a:latin typeface="Comic Sans MS" panose="030F0702030302020204" pitchFamily="66" charset="0"/>
              </a:rPr>
              <a:t>2</a:t>
            </a:r>
            <a:r>
              <a:rPr lang="zh-CN" altLang="en-US" b="1" dirty="0">
                <a:latin typeface="Comic Sans MS" panose="030F0702030302020204" pitchFamily="66" charset="0"/>
              </a:rPr>
              <a:t>取整</a:t>
            </a:r>
            <a:endParaRPr lang="zh-CN" altLang="en-US" b="1" dirty="0">
              <a:latin typeface="Comic Sans MS" panose="030F0702030302020204" pitchFamily="66" charset="0"/>
            </a:endParaRPr>
          </a:p>
        </p:txBody>
      </p:sp>
      <p:grpSp>
        <p:nvGrpSpPr>
          <p:cNvPr id="2" name="Group 9"/>
          <p:cNvGrpSpPr/>
          <p:nvPr/>
        </p:nvGrpSpPr>
        <p:grpSpPr>
          <a:xfrm>
            <a:off x="1063625" y="2840038"/>
            <a:ext cx="1387475" cy="496887"/>
            <a:chOff x="624" y="1466"/>
            <a:chExt cx="874" cy="313"/>
          </a:xfrm>
        </p:grpSpPr>
        <p:sp>
          <p:nvSpPr>
            <p:cNvPr id="36920" name="Text Box 10"/>
            <p:cNvSpPr txBox="1"/>
            <p:nvPr/>
          </p:nvSpPr>
          <p:spPr>
            <a:xfrm>
              <a:off x="624" y="1491"/>
              <a:ext cx="290" cy="28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2 </a:t>
              </a:r>
              <a:endParaRPr lang="en-US" altLang="zh-CN" sz="2400" dirty="0">
                <a:latin typeface="Comic Sans MS" panose="030F0702030302020204" pitchFamily="66" charset="0"/>
              </a:endParaRPr>
            </a:p>
          </p:txBody>
        </p:sp>
        <p:sp>
          <p:nvSpPr>
            <p:cNvPr id="36921" name="Line 11"/>
            <p:cNvSpPr/>
            <p:nvPr/>
          </p:nvSpPr>
          <p:spPr>
            <a:xfrm>
              <a:off x="864" y="1536"/>
              <a:ext cx="0" cy="240"/>
            </a:xfrm>
            <a:prstGeom prst="line">
              <a:avLst/>
            </a:prstGeom>
            <a:ln w="28575" cap="flat" cmpd="sng">
              <a:solidFill>
                <a:schemeClr val="tx1"/>
              </a:solidFill>
              <a:prstDash val="solid"/>
              <a:headEnd type="none" w="med" len="med"/>
              <a:tailEnd type="none" w="med" len="med"/>
            </a:ln>
          </p:spPr>
        </p:sp>
        <p:sp>
          <p:nvSpPr>
            <p:cNvPr id="36922" name="Line 12"/>
            <p:cNvSpPr/>
            <p:nvPr/>
          </p:nvSpPr>
          <p:spPr>
            <a:xfrm>
              <a:off x="864" y="1776"/>
              <a:ext cx="0" cy="0"/>
            </a:xfrm>
            <a:prstGeom prst="line">
              <a:avLst/>
            </a:prstGeom>
            <a:ln w="9525" cap="flat" cmpd="sng">
              <a:solidFill>
                <a:schemeClr val="tx1"/>
              </a:solidFill>
              <a:prstDash val="solid"/>
              <a:headEnd type="none" w="med" len="med"/>
              <a:tailEnd type="none" w="med" len="med"/>
            </a:ln>
          </p:spPr>
        </p:sp>
        <p:sp>
          <p:nvSpPr>
            <p:cNvPr id="36923" name="Line 13"/>
            <p:cNvSpPr/>
            <p:nvPr/>
          </p:nvSpPr>
          <p:spPr>
            <a:xfrm>
              <a:off x="864" y="1776"/>
              <a:ext cx="624" cy="0"/>
            </a:xfrm>
            <a:prstGeom prst="line">
              <a:avLst/>
            </a:prstGeom>
            <a:ln w="28575" cap="flat" cmpd="sng">
              <a:solidFill>
                <a:schemeClr val="tx1"/>
              </a:solidFill>
              <a:prstDash val="solid"/>
              <a:headEnd type="none" w="med" len="med"/>
              <a:tailEnd type="none" w="med" len="med"/>
            </a:ln>
          </p:spPr>
        </p:sp>
        <p:sp>
          <p:nvSpPr>
            <p:cNvPr id="36924" name="Text Box 14"/>
            <p:cNvSpPr txBox="1"/>
            <p:nvPr/>
          </p:nvSpPr>
          <p:spPr>
            <a:xfrm>
              <a:off x="864" y="1466"/>
              <a:ext cx="634" cy="288"/>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1  1</a:t>
              </a:r>
              <a:endParaRPr lang="en-US" altLang="zh-CN" sz="2400" dirty="0">
                <a:latin typeface="Comic Sans MS" panose="030F0702030302020204" pitchFamily="66" charset="0"/>
              </a:endParaRPr>
            </a:p>
          </p:txBody>
        </p:sp>
      </p:grpSp>
      <p:grpSp>
        <p:nvGrpSpPr>
          <p:cNvPr id="3" name="Group 15"/>
          <p:cNvGrpSpPr/>
          <p:nvPr/>
        </p:nvGrpSpPr>
        <p:grpSpPr>
          <a:xfrm>
            <a:off x="1200150" y="3378200"/>
            <a:ext cx="1235075" cy="457200"/>
            <a:chOff x="710" y="1805"/>
            <a:chExt cx="778" cy="288"/>
          </a:xfrm>
        </p:grpSpPr>
        <p:sp>
          <p:nvSpPr>
            <p:cNvPr id="36917" name="Line 16"/>
            <p:cNvSpPr/>
            <p:nvPr/>
          </p:nvSpPr>
          <p:spPr>
            <a:xfrm>
              <a:off x="912" y="1872"/>
              <a:ext cx="0" cy="192"/>
            </a:xfrm>
            <a:prstGeom prst="line">
              <a:avLst/>
            </a:prstGeom>
            <a:ln w="28575" cap="flat" cmpd="sng">
              <a:solidFill>
                <a:schemeClr val="tx1"/>
              </a:solidFill>
              <a:prstDash val="solid"/>
              <a:headEnd type="none" w="med" len="med"/>
              <a:tailEnd type="none" w="med" len="med"/>
            </a:ln>
          </p:spPr>
        </p:sp>
        <p:sp>
          <p:nvSpPr>
            <p:cNvPr id="36918" name="Line 17"/>
            <p:cNvSpPr/>
            <p:nvPr/>
          </p:nvSpPr>
          <p:spPr>
            <a:xfrm>
              <a:off x="912" y="2064"/>
              <a:ext cx="576" cy="0"/>
            </a:xfrm>
            <a:prstGeom prst="line">
              <a:avLst/>
            </a:prstGeom>
            <a:ln w="28575" cap="flat" cmpd="sng">
              <a:solidFill>
                <a:schemeClr val="tx1"/>
              </a:solidFill>
              <a:prstDash val="solid"/>
              <a:headEnd type="none" w="med" len="med"/>
              <a:tailEnd type="none" w="med" len="med"/>
            </a:ln>
          </p:spPr>
        </p:sp>
        <p:sp>
          <p:nvSpPr>
            <p:cNvPr id="36919" name="Text Box 18"/>
            <p:cNvSpPr txBox="1"/>
            <p:nvPr/>
          </p:nvSpPr>
          <p:spPr>
            <a:xfrm>
              <a:off x="710" y="1805"/>
              <a:ext cx="233" cy="28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2</a:t>
              </a:r>
              <a:endParaRPr lang="en-US" altLang="zh-CN" sz="2400" dirty="0">
                <a:latin typeface="Comic Sans MS" panose="030F0702030302020204" pitchFamily="66" charset="0"/>
              </a:endParaRPr>
            </a:p>
          </p:txBody>
        </p:sp>
      </p:grpSp>
      <p:grpSp>
        <p:nvGrpSpPr>
          <p:cNvPr id="4" name="Group 19"/>
          <p:cNvGrpSpPr/>
          <p:nvPr/>
        </p:nvGrpSpPr>
        <p:grpSpPr>
          <a:xfrm>
            <a:off x="1292225" y="3870325"/>
            <a:ext cx="1143000" cy="457200"/>
            <a:chOff x="768" y="2115"/>
            <a:chExt cx="720" cy="288"/>
          </a:xfrm>
        </p:grpSpPr>
        <p:sp>
          <p:nvSpPr>
            <p:cNvPr id="36914" name="Line 20"/>
            <p:cNvSpPr/>
            <p:nvPr/>
          </p:nvSpPr>
          <p:spPr>
            <a:xfrm>
              <a:off x="960" y="2160"/>
              <a:ext cx="0" cy="240"/>
            </a:xfrm>
            <a:prstGeom prst="line">
              <a:avLst/>
            </a:prstGeom>
            <a:ln w="28575" cap="flat" cmpd="sng">
              <a:solidFill>
                <a:schemeClr val="tx1"/>
              </a:solidFill>
              <a:prstDash val="solid"/>
              <a:headEnd type="none" w="med" len="med"/>
              <a:tailEnd type="none" w="med" len="med"/>
            </a:ln>
          </p:spPr>
        </p:sp>
        <p:sp>
          <p:nvSpPr>
            <p:cNvPr id="36915" name="Line 21"/>
            <p:cNvSpPr/>
            <p:nvPr/>
          </p:nvSpPr>
          <p:spPr>
            <a:xfrm>
              <a:off x="960" y="2400"/>
              <a:ext cx="528" cy="0"/>
            </a:xfrm>
            <a:prstGeom prst="line">
              <a:avLst/>
            </a:prstGeom>
            <a:ln w="28575" cap="flat" cmpd="sng">
              <a:solidFill>
                <a:schemeClr val="tx1"/>
              </a:solidFill>
              <a:prstDash val="solid"/>
              <a:headEnd type="none" w="med" len="med"/>
              <a:tailEnd type="none" w="med" len="med"/>
            </a:ln>
          </p:spPr>
        </p:sp>
        <p:sp>
          <p:nvSpPr>
            <p:cNvPr id="36916" name="Text Box 22"/>
            <p:cNvSpPr txBox="1"/>
            <p:nvPr/>
          </p:nvSpPr>
          <p:spPr>
            <a:xfrm>
              <a:off x="768" y="2115"/>
              <a:ext cx="233" cy="28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2</a:t>
              </a:r>
              <a:endParaRPr lang="en-US" altLang="zh-CN" sz="2400" dirty="0">
                <a:latin typeface="Comic Sans MS" panose="030F0702030302020204" pitchFamily="66" charset="0"/>
              </a:endParaRPr>
            </a:p>
          </p:txBody>
        </p:sp>
      </p:grpSp>
      <p:grpSp>
        <p:nvGrpSpPr>
          <p:cNvPr id="5" name="Group 23"/>
          <p:cNvGrpSpPr/>
          <p:nvPr/>
        </p:nvGrpSpPr>
        <p:grpSpPr>
          <a:xfrm>
            <a:off x="1368425" y="4327525"/>
            <a:ext cx="1066800" cy="457200"/>
            <a:chOff x="816" y="2403"/>
            <a:chExt cx="672" cy="288"/>
          </a:xfrm>
        </p:grpSpPr>
        <p:sp>
          <p:nvSpPr>
            <p:cNvPr id="36911" name="Line 24"/>
            <p:cNvSpPr/>
            <p:nvPr/>
          </p:nvSpPr>
          <p:spPr>
            <a:xfrm>
              <a:off x="1056" y="2448"/>
              <a:ext cx="0" cy="240"/>
            </a:xfrm>
            <a:prstGeom prst="line">
              <a:avLst/>
            </a:prstGeom>
            <a:ln w="28575" cap="flat" cmpd="sng">
              <a:solidFill>
                <a:schemeClr val="tx1"/>
              </a:solidFill>
              <a:prstDash val="solid"/>
              <a:headEnd type="none" w="med" len="med"/>
              <a:tailEnd type="none" w="med" len="med"/>
            </a:ln>
          </p:spPr>
        </p:sp>
        <p:sp>
          <p:nvSpPr>
            <p:cNvPr id="36912" name="Line 25"/>
            <p:cNvSpPr/>
            <p:nvPr/>
          </p:nvSpPr>
          <p:spPr>
            <a:xfrm>
              <a:off x="1056" y="2688"/>
              <a:ext cx="432" cy="0"/>
            </a:xfrm>
            <a:prstGeom prst="line">
              <a:avLst/>
            </a:prstGeom>
            <a:ln w="28575" cap="flat" cmpd="sng">
              <a:solidFill>
                <a:schemeClr val="tx1"/>
              </a:solidFill>
              <a:prstDash val="solid"/>
              <a:headEnd type="none" w="med" len="med"/>
              <a:tailEnd type="none" w="med" len="med"/>
            </a:ln>
          </p:spPr>
        </p:sp>
        <p:sp>
          <p:nvSpPr>
            <p:cNvPr id="36913" name="Text Box 26"/>
            <p:cNvSpPr txBox="1"/>
            <p:nvPr/>
          </p:nvSpPr>
          <p:spPr>
            <a:xfrm>
              <a:off x="816" y="2403"/>
              <a:ext cx="233" cy="28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2</a:t>
              </a:r>
              <a:endParaRPr lang="en-US" altLang="zh-CN" sz="2400" dirty="0">
                <a:latin typeface="Comic Sans MS" panose="030F0702030302020204" pitchFamily="66" charset="0"/>
              </a:endParaRPr>
            </a:p>
          </p:txBody>
        </p:sp>
      </p:grpSp>
      <p:sp>
        <p:nvSpPr>
          <p:cNvPr id="492571" name="Text Box 27"/>
          <p:cNvSpPr txBox="1"/>
          <p:nvPr/>
        </p:nvSpPr>
        <p:spPr>
          <a:xfrm>
            <a:off x="2054225" y="3336925"/>
            <a:ext cx="369888"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5</a:t>
            </a:r>
            <a:endParaRPr lang="en-US" altLang="zh-CN" sz="2400" dirty="0">
              <a:latin typeface="Comic Sans MS" panose="030F0702030302020204" pitchFamily="66" charset="0"/>
            </a:endParaRPr>
          </a:p>
        </p:txBody>
      </p:sp>
      <p:sp>
        <p:nvSpPr>
          <p:cNvPr id="492572" name="Text Box 28"/>
          <p:cNvSpPr txBox="1"/>
          <p:nvPr/>
        </p:nvSpPr>
        <p:spPr>
          <a:xfrm>
            <a:off x="2054225" y="3870325"/>
            <a:ext cx="369888"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2</a:t>
            </a:r>
            <a:endParaRPr lang="en-US" altLang="zh-CN" sz="2400" dirty="0">
              <a:latin typeface="Comic Sans MS" panose="030F0702030302020204" pitchFamily="66" charset="0"/>
            </a:endParaRPr>
          </a:p>
        </p:txBody>
      </p:sp>
      <p:sp>
        <p:nvSpPr>
          <p:cNvPr id="492573" name="Text Box 29"/>
          <p:cNvSpPr txBox="1"/>
          <p:nvPr/>
        </p:nvSpPr>
        <p:spPr>
          <a:xfrm>
            <a:off x="2038350" y="4292600"/>
            <a:ext cx="320675"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1</a:t>
            </a:r>
            <a:endParaRPr lang="en-US" altLang="zh-CN" sz="2400" dirty="0">
              <a:latin typeface="Comic Sans MS" panose="030F0702030302020204" pitchFamily="66" charset="0"/>
            </a:endParaRPr>
          </a:p>
        </p:txBody>
      </p:sp>
      <p:sp>
        <p:nvSpPr>
          <p:cNvPr id="492574" name="Text Box 30"/>
          <p:cNvSpPr txBox="1"/>
          <p:nvPr/>
        </p:nvSpPr>
        <p:spPr>
          <a:xfrm>
            <a:off x="2038350" y="4749800"/>
            <a:ext cx="369888"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0</a:t>
            </a:r>
            <a:endParaRPr lang="en-US" altLang="zh-CN" sz="2400" dirty="0">
              <a:latin typeface="Comic Sans MS" panose="030F0702030302020204" pitchFamily="66" charset="0"/>
            </a:endParaRPr>
          </a:p>
        </p:txBody>
      </p:sp>
      <p:grpSp>
        <p:nvGrpSpPr>
          <p:cNvPr id="6" name="Group 31"/>
          <p:cNvGrpSpPr/>
          <p:nvPr/>
        </p:nvGrpSpPr>
        <p:grpSpPr>
          <a:xfrm>
            <a:off x="2511425" y="2879725"/>
            <a:ext cx="1168400" cy="466725"/>
            <a:chOff x="1536" y="1491"/>
            <a:chExt cx="736" cy="294"/>
          </a:xfrm>
        </p:grpSpPr>
        <p:sp>
          <p:nvSpPr>
            <p:cNvPr id="36909" name="Line 32"/>
            <p:cNvSpPr/>
            <p:nvPr/>
          </p:nvSpPr>
          <p:spPr>
            <a:xfrm>
              <a:off x="1536" y="1632"/>
              <a:ext cx="432" cy="0"/>
            </a:xfrm>
            <a:prstGeom prst="line">
              <a:avLst/>
            </a:prstGeom>
            <a:ln w="28575" cap="flat" cmpd="sng">
              <a:solidFill>
                <a:schemeClr val="tx1"/>
              </a:solidFill>
              <a:prstDash val="dash"/>
              <a:headEnd type="none" w="med" len="med"/>
              <a:tailEnd type="none" w="med" len="med"/>
            </a:ln>
          </p:spPr>
        </p:sp>
        <p:sp>
          <p:nvSpPr>
            <p:cNvPr id="36910" name="Text Box 33"/>
            <p:cNvSpPr txBox="1"/>
            <p:nvPr/>
          </p:nvSpPr>
          <p:spPr>
            <a:xfrm>
              <a:off x="2064" y="1491"/>
              <a:ext cx="208" cy="294"/>
            </a:xfrm>
            <a:prstGeom prst="rect">
              <a:avLst/>
            </a:prstGeom>
            <a:noFill/>
            <a:ln w="9525" cap="flat" cmpd="sng">
              <a:solidFill>
                <a:srgbClr val="FFFFFF"/>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dirty="0">
                  <a:solidFill>
                    <a:srgbClr val="FF3300"/>
                  </a:solidFill>
                  <a:latin typeface="Comic Sans MS" panose="030F0702030302020204" pitchFamily="66" charset="0"/>
                </a:rPr>
                <a:t>1</a:t>
              </a:r>
              <a:endParaRPr lang="en-US" altLang="zh-CN" sz="2400" dirty="0">
                <a:solidFill>
                  <a:srgbClr val="FF3300"/>
                </a:solidFill>
                <a:latin typeface="Comic Sans MS" panose="030F0702030302020204" pitchFamily="66" charset="0"/>
              </a:endParaRPr>
            </a:p>
          </p:txBody>
        </p:sp>
      </p:grpSp>
      <p:grpSp>
        <p:nvGrpSpPr>
          <p:cNvPr id="7" name="Group 34"/>
          <p:cNvGrpSpPr/>
          <p:nvPr/>
        </p:nvGrpSpPr>
        <p:grpSpPr>
          <a:xfrm>
            <a:off x="2511425" y="3413125"/>
            <a:ext cx="1158875" cy="457200"/>
            <a:chOff x="1536" y="1827"/>
            <a:chExt cx="730" cy="288"/>
          </a:xfrm>
        </p:grpSpPr>
        <p:sp>
          <p:nvSpPr>
            <p:cNvPr id="36907" name="Line 35"/>
            <p:cNvSpPr/>
            <p:nvPr/>
          </p:nvSpPr>
          <p:spPr>
            <a:xfrm>
              <a:off x="1536" y="1968"/>
              <a:ext cx="432" cy="0"/>
            </a:xfrm>
            <a:prstGeom prst="line">
              <a:avLst/>
            </a:prstGeom>
            <a:ln w="28575" cap="flat" cmpd="sng">
              <a:solidFill>
                <a:schemeClr val="tx1"/>
              </a:solidFill>
              <a:prstDash val="dash"/>
              <a:headEnd type="none" w="med" len="med"/>
              <a:tailEnd type="none" w="med" len="med"/>
            </a:ln>
          </p:spPr>
        </p:sp>
        <p:sp>
          <p:nvSpPr>
            <p:cNvPr id="36908" name="Text Box 36"/>
            <p:cNvSpPr txBox="1"/>
            <p:nvPr/>
          </p:nvSpPr>
          <p:spPr>
            <a:xfrm>
              <a:off x="2064" y="1827"/>
              <a:ext cx="202" cy="28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dirty="0">
                  <a:solidFill>
                    <a:srgbClr val="FF3300"/>
                  </a:solidFill>
                  <a:latin typeface="Comic Sans MS" panose="030F0702030302020204" pitchFamily="66" charset="0"/>
                </a:rPr>
                <a:t>1</a:t>
              </a:r>
              <a:endParaRPr lang="en-US" altLang="zh-CN" sz="2400" dirty="0">
                <a:solidFill>
                  <a:srgbClr val="FF3300"/>
                </a:solidFill>
                <a:latin typeface="Comic Sans MS" panose="030F0702030302020204" pitchFamily="66" charset="0"/>
              </a:endParaRPr>
            </a:p>
          </p:txBody>
        </p:sp>
      </p:grpSp>
      <p:grpSp>
        <p:nvGrpSpPr>
          <p:cNvPr id="8" name="Group 37"/>
          <p:cNvGrpSpPr/>
          <p:nvPr/>
        </p:nvGrpSpPr>
        <p:grpSpPr>
          <a:xfrm>
            <a:off x="2511425" y="3794125"/>
            <a:ext cx="1208088" cy="457200"/>
            <a:chOff x="1536" y="2067"/>
            <a:chExt cx="761" cy="288"/>
          </a:xfrm>
        </p:grpSpPr>
        <p:sp>
          <p:nvSpPr>
            <p:cNvPr id="36905" name="Line 38"/>
            <p:cNvSpPr/>
            <p:nvPr/>
          </p:nvSpPr>
          <p:spPr>
            <a:xfrm>
              <a:off x="1536" y="2256"/>
              <a:ext cx="432" cy="0"/>
            </a:xfrm>
            <a:prstGeom prst="line">
              <a:avLst/>
            </a:prstGeom>
            <a:ln w="28575" cap="flat" cmpd="sng">
              <a:solidFill>
                <a:schemeClr val="tx1"/>
              </a:solidFill>
              <a:prstDash val="dash"/>
              <a:headEnd type="none" w="med" len="med"/>
              <a:tailEnd type="none" w="med" len="med"/>
            </a:ln>
          </p:spPr>
        </p:sp>
        <p:sp>
          <p:nvSpPr>
            <p:cNvPr id="36906" name="Text Box 39"/>
            <p:cNvSpPr txBox="1"/>
            <p:nvPr/>
          </p:nvSpPr>
          <p:spPr>
            <a:xfrm>
              <a:off x="2064" y="2067"/>
              <a:ext cx="233" cy="28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dirty="0">
                  <a:solidFill>
                    <a:srgbClr val="FF3300"/>
                  </a:solidFill>
                  <a:latin typeface="Comic Sans MS" panose="030F0702030302020204" pitchFamily="66" charset="0"/>
                </a:rPr>
                <a:t>0</a:t>
              </a:r>
              <a:endParaRPr lang="en-US" altLang="zh-CN" sz="2400" dirty="0">
                <a:solidFill>
                  <a:srgbClr val="FF3300"/>
                </a:solidFill>
                <a:latin typeface="Comic Sans MS" panose="030F0702030302020204" pitchFamily="66" charset="0"/>
              </a:endParaRPr>
            </a:p>
          </p:txBody>
        </p:sp>
      </p:grpSp>
      <p:grpSp>
        <p:nvGrpSpPr>
          <p:cNvPr id="9" name="Group 40"/>
          <p:cNvGrpSpPr/>
          <p:nvPr/>
        </p:nvGrpSpPr>
        <p:grpSpPr>
          <a:xfrm>
            <a:off x="2511425" y="4251325"/>
            <a:ext cx="1158875" cy="457200"/>
            <a:chOff x="1536" y="2355"/>
            <a:chExt cx="730" cy="288"/>
          </a:xfrm>
        </p:grpSpPr>
        <p:sp>
          <p:nvSpPr>
            <p:cNvPr id="36903" name="Line 41"/>
            <p:cNvSpPr/>
            <p:nvPr/>
          </p:nvSpPr>
          <p:spPr>
            <a:xfrm>
              <a:off x="1536" y="2544"/>
              <a:ext cx="480" cy="0"/>
            </a:xfrm>
            <a:prstGeom prst="line">
              <a:avLst/>
            </a:prstGeom>
            <a:ln w="28575" cap="flat" cmpd="sng">
              <a:solidFill>
                <a:schemeClr val="tx1"/>
              </a:solidFill>
              <a:prstDash val="dash"/>
              <a:headEnd type="none" w="med" len="med"/>
              <a:tailEnd type="none" w="med" len="med"/>
            </a:ln>
          </p:spPr>
        </p:sp>
        <p:sp>
          <p:nvSpPr>
            <p:cNvPr id="36904" name="Text Box 42"/>
            <p:cNvSpPr txBox="1"/>
            <p:nvPr/>
          </p:nvSpPr>
          <p:spPr>
            <a:xfrm>
              <a:off x="2064" y="2355"/>
              <a:ext cx="202" cy="28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dirty="0">
                  <a:solidFill>
                    <a:srgbClr val="FF3300"/>
                  </a:solidFill>
                  <a:latin typeface="Comic Sans MS" panose="030F0702030302020204" pitchFamily="66" charset="0"/>
                </a:rPr>
                <a:t>1</a:t>
              </a:r>
              <a:endParaRPr lang="en-US" altLang="zh-CN" sz="2400" dirty="0">
                <a:solidFill>
                  <a:srgbClr val="FF3300"/>
                </a:solidFill>
                <a:latin typeface="Comic Sans MS" panose="030F0702030302020204" pitchFamily="66" charset="0"/>
              </a:endParaRPr>
            </a:p>
          </p:txBody>
        </p:sp>
      </p:grpSp>
      <p:sp>
        <p:nvSpPr>
          <p:cNvPr id="492587" name="Line 43"/>
          <p:cNvSpPr/>
          <p:nvPr/>
        </p:nvSpPr>
        <p:spPr>
          <a:xfrm>
            <a:off x="5407025" y="3332163"/>
            <a:ext cx="1905000" cy="0"/>
          </a:xfrm>
          <a:prstGeom prst="line">
            <a:avLst/>
          </a:prstGeom>
          <a:ln w="28575" cap="flat" cmpd="sng">
            <a:solidFill>
              <a:schemeClr val="tx1"/>
            </a:solidFill>
            <a:prstDash val="solid"/>
            <a:headEnd type="none" w="med" len="med"/>
            <a:tailEnd type="none" w="med" len="med"/>
          </a:ln>
        </p:spPr>
      </p:sp>
      <p:sp>
        <p:nvSpPr>
          <p:cNvPr id="492588" name="Line 44"/>
          <p:cNvSpPr/>
          <p:nvPr/>
        </p:nvSpPr>
        <p:spPr>
          <a:xfrm>
            <a:off x="5483225" y="3789363"/>
            <a:ext cx="1828800" cy="0"/>
          </a:xfrm>
          <a:prstGeom prst="line">
            <a:avLst/>
          </a:prstGeom>
          <a:ln w="28575" cap="flat" cmpd="sng">
            <a:solidFill>
              <a:schemeClr val="tx1"/>
            </a:solidFill>
            <a:prstDash val="solid"/>
            <a:headEnd type="none" w="med" len="med"/>
            <a:tailEnd type="none" w="med" len="med"/>
          </a:ln>
        </p:spPr>
      </p:sp>
      <p:sp>
        <p:nvSpPr>
          <p:cNvPr id="492589" name="Line 45"/>
          <p:cNvSpPr/>
          <p:nvPr/>
        </p:nvSpPr>
        <p:spPr>
          <a:xfrm>
            <a:off x="5559425" y="4322763"/>
            <a:ext cx="1828800" cy="0"/>
          </a:xfrm>
          <a:prstGeom prst="line">
            <a:avLst/>
          </a:prstGeom>
          <a:ln w="28575" cap="flat" cmpd="sng">
            <a:solidFill>
              <a:schemeClr val="tx1"/>
            </a:solidFill>
            <a:prstDash val="solid"/>
            <a:headEnd type="none" w="med" len="med"/>
            <a:tailEnd type="none" w="med" len="med"/>
          </a:ln>
        </p:spPr>
      </p:sp>
      <p:sp>
        <p:nvSpPr>
          <p:cNvPr id="492590" name="Text Box 46"/>
          <p:cNvSpPr txBox="1"/>
          <p:nvPr/>
        </p:nvSpPr>
        <p:spPr>
          <a:xfrm>
            <a:off x="5848350" y="2844800"/>
            <a:ext cx="1531938"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0.625 * 2</a:t>
            </a:r>
            <a:endParaRPr lang="en-US" altLang="zh-CN" sz="2400" dirty="0">
              <a:latin typeface="Comic Sans MS" panose="030F0702030302020204" pitchFamily="66" charset="0"/>
            </a:endParaRPr>
          </a:p>
        </p:txBody>
      </p:sp>
      <p:sp>
        <p:nvSpPr>
          <p:cNvPr id="492591" name="Text Box 47"/>
          <p:cNvSpPr txBox="1"/>
          <p:nvPr/>
        </p:nvSpPr>
        <p:spPr>
          <a:xfrm>
            <a:off x="5026025" y="3336925"/>
            <a:ext cx="320675"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dirty="0">
                <a:solidFill>
                  <a:srgbClr val="FF3300"/>
                </a:solidFill>
                <a:latin typeface="Comic Sans MS" panose="030F0702030302020204" pitchFamily="66" charset="0"/>
              </a:rPr>
              <a:t>1</a:t>
            </a:r>
            <a:endParaRPr lang="en-US" altLang="zh-CN" sz="2400" dirty="0">
              <a:solidFill>
                <a:srgbClr val="FF3300"/>
              </a:solidFill>
              <a:latin typeface="Comic Sans MS" panose="030F0702030302020204" pitchFamily="66" charset="0"/>
            </a:endParaRPr>
          </a:p>
        </p:txBody>
      </p:sp>
      <p:sp>
        <p:nvSpPr>
          <p:cNvPr id="492592" name="Text Box 48"/>
          <p:cNvSpPr txBox="1"/>
          <p:nvPr/>
        </p:nvSpPr>
        <p:spPr>
          <a:xfrm>
            <a:off x="5848350" y="3302000"/>
            <a:ext cx="1527175"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0.25   * 2</a:t>
            </a:r>
            <a:endParaRPr lang="en-US" altLang="zh-CN" sz="2400" dirty="0">
              <a:latin typeface="Comic Sans MS" panose="030F0702030302020204" pitchFamily="66" charset="0"/>
            </a:endParaRPr>
          </a:p>
        </p:txBody>
      </p:sp>
      <p:sp>
        <p:nvSpPr>
          <p:cNvPr id="492593" name="Text Box 49"/>
          <p:cNvSpPr txBox="1"/>
          <p:nvPr/>
        </p:nvSpPr>
        <p:spPr>
          <a:xfrm>
            <a:off x="5026025" y="3789363"/>
            <a:ext cx="412750" cy="4572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dirty="0">
                <a:solidFill>
                  <a:srgbClr val="FF3300"/>
                </a:solidFill>
                <a:latin typeface="Comic Sans MS" panose="030F0702030302020204" pitchFamily="66" charset="0"/>
              </a:rPr>
              <a:t>0</a:t>
            </a:r>
            <a:endParaRPr lang="en-US" altLang="zh-CN" sz="2400" dirty="0">
              <a:solidFill>
                <a:srgbClr val="FF3300"/>
              </a:solidFill>
              <a:latin typeface="Comic Sans MS" panose="030F0702030302020204" pitchFamily="66" charset="0"/>
            </a:endParaRPr>
          </a:p>
        </p:txBody>
      </p:sp>
      <p:sp>
        <p:nvSpPr>
          <p:cNvPr id="492594" name="Text Box 50"/>
          <p:cNvSpPr txBox="1"/>
          <p:nvPr/>
        </p:nvSpPr>
        <p:spPr>
          <a:xfrm>
            <a:off x="5864225" y="3794125"/>
            <a:ext cx="1431925"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0.5    * 2</a:t>
            </a:r>
            <a:endParaRPr lang="en-US" altLang="zh-CN" sz="2400" dirty="0">
              <a:latin typeface="Comic Sans MS" panose="030F0702030302020204" pitchFamily="66" charset="0"/>
            </a:endParaRPr>
          </a:p>
        </p:txBody>
      </p:sp>
      <p:sp>
        <p:nvSpPr>
          <p:cNvPr id="492595" name="Text Box 51"/>
          <p:cNvSpPr txBox="1"/>
          <p:nvPr/>
        </p:nvSpPr>
        <p:spPr>
          <a:xfrm>
            <a:off x="5005388" y="4229100"/>
            <a:ext cx="412750" cy="4572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dirty="0">
                <a:solidFill>
                  <a:srgbClr val="FF3300"/>
                </a:solidFill>
                <a:latin typeface="Comic Sans MS" panose="030F0702030302020204" pitchFamily="66" charset="0"/>
              </a:rPr>
              <a:t>1</a:t>
            </a:r>
            <a:endParaRPr lang="en-US" altLang="zh-CN" sz="2400" dirty="0">
              <a:solidFill>
                <a:srgbClr val="FF3300"/>
              </a:solidFill>
              <a:latin typeface="Comic Sans MS" panose="030F0702030302020204" pitchFamily="66" charset="0"/>
            </a:endParaRPr>
          </a:p>
        </p:txBody>
      </p:sp>
      <p:sp>
        <p:nvSpPr>
          <p:cNvPr id="492596" name="Text Box 52"/>
          <p:cNvSpPr txBox="1"/>
          <p:nvPr/>
        </p:nvSpPr>
        <p:spPr>
          <a:xfrm>
            <a:off x="5788025" y="4327525"/>
            <a:ext cx="993775"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 0.0   </a:t>
            </a:r>
            <a:endParaRPr lang="en-US" altLang="zh-CN" sz="2400" dirty="0">
              <a:latin typeface="Comic Sans MS" panose="030F0702030302020204" pitchFamily="66" charset="0"/>
            </a:endParaRPr>
          </a:p>
        </p:txBody>
      </p:sp>
      <p:sp>
        <p:nvSpPr>
          <p:cNvPr id="492597" name="Text Box 53"/>
          <p:cNvSpPr txBox="1"/>
          <p:nvPr/>
        </p:nvSpPr>
        <p:spPr>
          <a:xfrm>
            <a:off x="971550" y="5373688"/>
            <a:ext cx="2644775" cy="519112"/>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lgn="ctr" eaLnBrk="1" hangingPunct="1">
              <a:spcBef>
                <a:spcPct val="50000"/>
              </a:spcBef>
              <a:buClrTx/>
              <a:buSzTx/>
              <a:buFontTx/>
              <a:buNone/>
            </a:pPr>
            <a:r>
              <a:rPr lang="zh-CN" altLang="en-US" sz="2800" b="1" dirty="0">
                <a:solidFill>
                  <a:srgbClr val="FF3300"/>
                </a:solidFill>
                <a:latin typeface="Comic Sans MS" panose="030F0702030302020204" pitchFamily="66" charset="0"/>
              </a:rPr>
              <a:t>除尽为止 </a:t>
            </a:r>
            <a:r>
              <a:rPr lang="en-US" altLang="zh-CN" sz="2800" b="1" dirty="0">
                <a:solidFill>
                  <a:srgbClr val="FF3300"/>
                </a:solidFill>
                <a:latin typeface="Comic Sans MS" panose="030F0702030302020204" pitchFamily="66" charset="0"/>
              </a:rPr>
              <a:t>1011</a:t>
            </a:r>
            <a:endParaRPr lang="en-US" altLang="zh-CN" sz="2800" b="1" dirty="0">
              <a:solidFill>
                <a:srgbClr val="FF3300"/>
              </a:solidFill>
              <a:latin typeface="Comic Sans MS" panose="030F0702030302020204" pitchFamily="66" charset="0"/>
            </a:endParaRPr>
          </a:p>
        </p:txBody>
      </p:sp>
      <p:sp>
        <p:nvSpPr>
          <p:cNvPr id="36891" name="Line 54"/>
          <p:cNvSpPr/>
          <p:nvPr/>
        </p:nvSpPr>
        <p:spPr>
          <a:xfrm>
            <a:off x="4284663" y="1989138"/>
            <a:ext cx="0" cy="4114800"/>
          </a:xfrm>
          <a:prstGeom prst="line">
            <a:avLst/>
          </a:prstGeom>
          <a:ln w="9525" cap="flat" cmpd="sng">
            <a:solidFill>
              <a:schemeClr val="tx1"/>
            </a:solidFill>
            <a:prstDash val="solid"/>
            <a:headEnd type="none" w="med" len="med"/>
            <a:tailEnd type="none" w="med" len="med"/>
          </a:ln>
        </p:spPr>
      </p:sp>
      <p:sp>
        <p:nvSpPr>
          <p:cNvPr id="492599" name="Text Box 55"/>
          <p:cNvSpPr txBox="1"/>
          <p:nvPr/>
        </p:nvSpPr>
        <p:spPr>
          <a:xfrm>
            <a:off x="3654425" y="2874963"/>
            <a:ext cx="457200" cy="376237"/>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lgn="ctr" eaLnBrk="1" hangingPunct="1">
              <a:spcBef>
                <a:spcPct val="50000"/>
              </a:spcBef>
              <a:buClrTx/>
              <a:buSzTx/>
              <a:buFontTx/>
              <a:buNone/>
            </a:pPr>
            <a:r>
              <a:rPr lang="zh-CN" altLang="en-US" sz="1800" dirty="0">
                <a:solidFill>
                  <a:srgbClr val="FF3300"/>
                </a:solidFill>
                <a:latin typeface="Comic Sans MS" panose="030F0702030302020204" pitchFamily="66" charset="0"/>
              </a:rPr>
              <a:t>低</a:t>
            </a:r>
            <a:endParaRPr lang="zh-CN" altLang="en-US" sz="1800" dirty="0">
              <a:solidFill>
                <a:srgbClr val="FF3300"/>
              </a:solidFill>
              <a:latin typeface="Comic Sans MS" panose="030F0702030302020204" pitchFamily="66" charset="0"/>
            </a:endParaRPr>
          </a:p>
        </p:txBody>
      </p:sp>
      <p:sp>
        <p:nvSpPr>
          <p:cNvPr id="492600" name="Text Box 56"/>
          <p:cNvSpPr txBox="1"/>
          <p:nvPr/>
        </p:nvSpPr>
        <p:spPr>
          <a:xfrm>
            <a:off x="3654425" y="4322763"/>
            <a:ext cx="533400" cy="376237"/>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lgn="ctr" eaLnBrk="1" hangingPunct="1">
              <a:spcBef>
                <a:spcPct val="50000"/>
              </a:spcBef>
              <a:buClrTx/>
              <a:buSzTx/>
              <a:buFontTx/>
              <a:buNone/>
            </a:pPr>
            <a:r>
              <a:rPr lang="zh-CN" altLang="en-US" sz="1800" dirty="0">
                <a:solidFill>
                  <a:srgbClr val="FF3300"/>
                </a:solidFill>
                <a:latin typeface="Comic Sans MS" panose="030F0702030302020204" pitchFamily="66" charset="0"/>
              </a:rPr>
              <a:t>高</a:t>
            </a:r>
            <a:endParaRPr lang="zh-CN" altLang="en-US" sz="1800" dirty="0">
              <a:solidFill>
                <a:srgbClr val="FF3300"/>
              </a:solidFill>
              <a:latin typeface="Comic Sans MS" panose="030F0702030302020204" pitchFamily="66" charset="0"/>
            </a:endParaRPr>
          </a:p>
        </p:txBody>
      </p:sp>
      <p:sp>
        <p:nvSpPr>
          <p:cNvPr id="492601" name="Line 57"/>
          <p:cNvSpPr/>
          <p:nvPr/>
        </p:nvSpPr>
        <p:spPr>
          <a:xfrm>
            <a:off x="3883025" y="3255963"/>
            <a:ext cx="0" cy="990600"/>
          </a:xfrm>
          <a:prstGeom prst="line">
            <a:avLst/>
          </a:prstGeom>
          <a:ln w="9525" cap="flat" cmpd="sng">
            <a:solidFill>
              <a:schemeClr val="hlink"/>
            </a:solidFill>
            <a:prstDash val="solid"/>
            <a:headEnd type="none" w="med" len="med"/>
            <a:tailEnd type="triangle" w="med" len="med"/>
          </a:ln>
        </p:spPr>
      </p:sp>
      <p:grpSp>
        <p:nvGrpSpPr>
          <p:cNvPr id="10" name="Group 58"/>
          <p:cNvGrpSpPr/>
          <p:nvPr/>
        </p:nvGrpSpPr>
        <p:grpSpPr>
          <a:xfrm>
            <a:off x="4568825" y="3332163"/>
            <a:ext cx="533400" cy="1519237"/>
            <a:chOff x="2832" y="1776"/>
            <a:chExt cx="336" cy="957"/>
          </a:xfrm>
        </p:grpSpPr>
        <p:sp>
          <p:nvSpPr>
            <p:cNvPr id="36900" name="Text Box 59"/>
            <p:cNvSpPr txBox="1"/>
            <p:nvPr/>
          </p:nvSpPr>
          <p:spPr>
            <a:xfrm>
              <a:off x="2832" y="1776"/>
              <a:ext cx="288" cy="237"/>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lgn="ctr" eaLnBrk="1" hangingPunct="1">
                <a:spcBef>
                  <a:spcPct val="50000"/>
                </a:spcBef>
                <a:buClrTx/>
                <a:buSzTx/>
                <a:buFontTx/>
                <a:buNone/>
              </a:pPr>
              <a:r>
                <a:rPr lang="zh-CN" altLang="en-US" sz="1800" dirty="0">
                  <a:solidFill>
                    <a:srgbClr val="FF3300"/>
                  </a:solidFill>
                  <a:latin typeface="Comic Sans MS" panose="030F0702030302020204" pitchFamily="66" charset="0"/>
                </a:rPr>
                <a:t>高</a:t>
              </a:r>
              <a:endParaRPr lang="zh-CN" altLang="en-US" sz="1800" dirty="0">
                <a:solidFill>
                  <a:srgbClr val="FF3300"/>
                </a:solidFill>
                <a:latin typeface="Comic Sans MS" panose="030F0702030302020204" pitchFamily="66" charset="0"/>
              </a:endParaRPr>
            </a:p>
          </p:txBody>
        </p:sp>
        <p:sp>
          <p:nvSpPr>
            <p:cNvPr id="36901" name="Text Box 60"/>
            <p:cNvSpPr txBox="1"/>
            <p:nvPr/>
          </p:nvSpPr>
          <p:spPr>
            <a:xfrm>
              <a:off x="2832" y="2496"/>
              <a:ext cx="336" cy="237"/>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lgn="ctr" eaLnBrk="1" hangingPunct="1">
                <a:spcBef>
                  <a:spcPct val="50000"/>
                </a:spcBef>
                <a:buClrTx/>
                <a:buSzTx/>
                <a:buFontTx/>
                <a:buNone/>
              </a:pPr>
              <a:r>
                <a:rPr lang="zh-CN" altLang="en-US" sz="1800" dirty="0">
                  <a:solidFill>
                    <a:srgbClr val="FF3300"/>
                  </a:solidFill>
                  <a:latin typeface="Comic Sans MS" panose="030F0702030302020204" pitchFamily="66" charset="0"/>
                </a:rPr>
                <a:t>低</a:t>
              </a:r>
              <a:endParaRPr lang="zh-CN" altLang="en-US" sz="1800" dirty="0">
                <a:solidFill>
                  <a:srgbClr val="FF3300"/>
                </a:solidFill>
                <a:latin typeface="Comic Sans MS" panose="030F0702030302020204" pitchFamily="66" charset="0"/>
              </a:endParaRPr>
            </a:p>
          </p:txBody>
        </p:sp>
        <p:sp>
          <p:nvSpPr>
            <p:cNvPr id="36902" name="Line 61"/>
            <p:cNvSpPr/>
            <p:nvPr/>
          </p:nvSpPr>
          <p:spPr>
            <a:xfrm flipV="1">
              <a:off x="2976" y="2016"/>
              <a:ext cx="0" cy="432"/>
            </a:xfrm>
            <a:prstGeom prst="line">
              <a:avLst/>
            </a:prstGeom>
            <a:ln w="9525" cap="flat" cmpd="sng">
              <a:solidFill>
                <a:schemeClr val="hlink"/>
              </a:solidFill>
              <a:prstDash val="solid"/>
              <a:headEnd type="none" w="med" len="med"/>
              <a:tailEnd type="triangle" w="med" len="med"/>
            </a:ln>
          </p:spPr>
        </p:sp>
      </p:grpSp>
      <p:sp>
        <p:nvSpPr>
          <p:cNvPr id="492606" name="Text Box 62"/>
          <p:cNvSpPr txBox="1"/>
          <p:nvPr/>
        </p:nvSpPr>
        <p:spPr>
          <a:xfrm>
            <a:off x="4429125" y="5334000"/>
            <a:ext cx="4319588" cy="519113"/>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lgn="ctr" eaLnBrk="1" hangingPunct="1">
              <a:spcBef>
                <a:spcPct val="50000"/>
              </a:spcBef>
              <a:buClrTx/>
              <a:buSzTx/>
              <a:buFontTx/>
              <a:buNone/>
            </a:pPr>
            <a:r>
              <a:rPr lang="zh-CN" altLang="en-US" sz="2800" b="1" dirty="0">
                <a:solidFill>
                  <a:srgbClr val="FF3300"/>
                </a:solidFill>
                <a:latin typeface="Comic Sans MS" panose="030F0702030302020204" pitchFamily="66" charset="0"/>
              </a:rPr>
              <a:t>求得位数满足要求为止</a:t>
            </a:r>
            <a:endParaRPr lang="zh-CN" altLang="en-US" sz="2800" b="1" dirty="0">
              <a:solidFill>
                <a:srgbClr val="FF3300"/>
              </a:solidFill>
              <a:latin typeface="Comic Sans MS" panose="030F0702030302020204" pitchFamily="66" charset="0"/>
            </a:endParaRPr>
          </a:p>
        </p:txBody>
      </p:sp>
      <p:sp>
        <p:nvSpPr>
          <p:cNvPr id="36897" name="日期占位符 10"/>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36898" name="页脚占位符 11"/>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36899" name="灯片编号占位符 1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grpId="0" nodeType="clickEffect">
                                  <p:stCondLst>
                                    <p:cond delay="0"/>
                                  </p:stCondLst>
                                  <p:childTnLst>
                                    <p:set>
                                      <p:cBhvr>
                                        <p:cTn id="18" dur="1" fill="hold">
                                          <p:stCondLst>
                                            <p:cond delay="0"/>
                                          </p:stCondLst>
                                        </p:cTn>
                                        <p:tgtEl>
                                          <p:spTgt spid="492571"/>
                                        </p:tgtEl>
                                        <p:attrNameLst>
                                          <p:attrName>style.visibility</p:attrName>
                                        </p:attrNameLst>
                                      </p:cBhvr>
                                      <p:to>
                                        <p:strVal val="visible"/>
                                      </p:to>
                                    </p:set>
                                    <p:animEffect transition="in" filter="diamond(in)">
                                      <p:cBhvr>
                                        <p:cTn id="19" dur="2000"/>
                                        <p:tgtEl>
                                          <p:spTgt spid="492571"/>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checkerboard(across)">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checkerboard(across)">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492572"/>
                                        </p:tgtEl>
                                        <p:attrNameLst>
                                          <p:attrName>style.visibility</p:attrName>
                                        </p:attrNameLst>
                                      </p:cBhvr>
                                      <p:to>
                                        <p:strVal val="visible"/>
                                      </p:to>
                                    </p:set>
                                    <p:animEffect transition="in" filter="checkerboard(across)">
                                      <p:cBhvr>
                                        <p:cTn id="34" dur="500"/>
                                        <p:tgtEl>
                                          <p:spTgt spid="492572"/>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checkerboard(across)">
                                      <p:cBhvr>
                                        <p:cTn id="39" dur="500"/>
                                        <p:tgtEl>
                                          <p:spTgt spid="4"/>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500" fill="hold"/>
                                        <p:tgtEl>
                                          <p:spTgt spid="8"/>
                                        </p:tgtEl>
                                        <p:attrNameLst>
                                          <p:attrName>ppt_x</p:attrName>
                                        </p:attrNameLst>
                                      </p:cBhvr>
                                      <p:tavLst>
                                        <p:tav tm="0">
                                          <p:val>
                                            <p:strVal val="#ppt_x"/>
                                          </p:val>
                                        </p:tav>
                                        <p:tav tm="100000">
                                          <p:val>
                                            <p:strVal val="#ppt_x"/>
                                          </p:val>
                                        </p:tav>
                                      </p:tavLst>
                                    </p:anim>
                                    <p:anim calcmode="lin" valueType="num">
                                      <p:cBhvr additive="base">
                                        <p:cTn id="4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 presetClass="entr" presetSubtype="10" fill="hold" grpId="0" nodeType="clickEffect">
                                  <p:stCondLst>
                                    <p:cond delay="0"/>
                                  </p:stCondLst>
                                  <p:childTnLst>
                                    <p:set>
                                      <p:cBhvr>
                                        <p:cTn id="49" dur="1" fill="hold">
                                          <p:stCondLst>
                                            <p:cond delay="0"/>
                                          </p:stCondLst>
                                        </p:cTn>
                                        <p:tgtEl>
                                          <p:spTgt spid="492573"/>
                                        </p:tgtEl>
                                        <p:attrNameLst>
                                          <p:attrName>style.visibility</p:attrName>
                                        </p:attrNameLst>
                                      </p:cBhvr>
                                      <p:to>
                                        <p:strVal val="visible"/>
                                      </p:to>
                                    </p:set>
                                    <p:animEffect transition="in" filter="checkerboard(across)">
                                      <p:cBhvr>
                                        <p:cTn id="50" dur="500"/>
                                        <p:tgtEl>
                                          <p:spTgt spid="492573"/>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additive="base">
                                        <p:cTn id="55" dur="500" fill="hold"/>
                                        <p:tgtEl>
                                          <p:spTgt spid="5"/>
                                        </p:tgtEl>
                                        <p:attrNameLst>
                                          <p:attrName>ppt_x</p:attrName>
                                        </p:attrNameLst>
                                      </p:cBhvr>
                                      <p:tavLst>
                                        <p:tav tm="0">
                                          <p:val>
                                            <p:strVal val="#ppt_x"/>
                                          </p:val>
                                        </p:tav>
                                        <p:tav tm="100000">
                                          <p:val>
                                            <p:strVal val="#ppt_x"/>
                                          </p:val>
                                        </p:tav>
                                      </p:tavLst>
                                    </p:anim>
                                    <p:anim calcmode="lin" valueType="num">
                                      <p:cBhvr additive="base">
                                        <p:cTn id="5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5" presetClass="entr" presetSubtype="10" fill="hold" nodeType="click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checkerboard(across)">
                                      <p:cBhvr>
                                        <p:cTn id="61" dur="500"/>
                                        <p:tgtEl>
                                          <p:spTgt spid="9"/>
                                        </p:tgtEl>
                                      </p:cBhvr>
                                    </p:animEffect>
                                  </p:childTnLst>
                                </p:cTn>
                              </p:par>
                            </p:childTnLst>
                          </p:cTn>
                        </p:par>
                      </p:childTnLst>
                    </p:cTn>
                  </p:par>
                  <p:par>
                    <p:cTn id="62" fill="hold">
                      <p:stCondLst>
                        <p:cond delay="indefinite"/>
                      </p:stCondLst>
                      <p:childTnLst>
                        <p:par>
                          <p:cTn id="63" fill="hold">
                            <p:stCondLst>
                              <p:cond delay="0"/>
                            </p:stCondLst>
                            <p:childTnLst>
                              <p:par>
                                <p:cTn id="64" presetID="5" presetClass="entr" presetSubtype="10" fill="hold" grpId="0" nodeType="clickEffect">
                                  <p:stCondLst>
                                    <p:cond delay="0"/>
                                  </p:stCondLst>
                                  <p:childTnLst>
                                    <p:set>
                                      <p:cBhvr>
                                        <p:cTn id="65" dur="1" fill="hold">
                                          <p:stCondLst>
                                            <p:cond delay="0"/>
                                          </p:stCondLst>
                                        </p:cTn>
                                        <p:tgtEl>
                                          <p:spTgt spid="492574"/>
                                        </p:tgtEl>
                                        <p:attrNameLst>
                                          <p:attrName>style.visibility</p:attrName>
                                        </p:attrNameLst>
                                      </p:cBhvr>
                                      <p:to>
                                        <p:strVal val="visible"/>
                                      </p:to>
                                    </p:set>
                                    <p:animEffect transition="in" filter="checkerboard(across)">
                                      <p:cBhvr>
                                        <p:cTn id="66" dur="500"/>
                                        <p:tgtEl>
                                          <p:spTgt spid="492574"/>
                                        </p:tgtEl>
                                      </p:cBhvr>
                                    </p:animEffect>
                                  </p:childTnLst>
                                </p:cTn>
                              </p:par>
                            </p:childTnLst>
                          </p:cTn>
                        </p:par>
                      </p:childTnLst>
                    </p:cTn>
                  </p:par>
                  <p:par>
                    <p:cTn id="67" fill="hold">
                      <p:stCondLst>
                        <p:cond delay="indefinite"/>
                      </p:stCondLst>
                      <p:childTnLst>
                        <p:par>
                          <p:cTn id="68" fill="hold">
                            <p:stCondLst>
                              <p:cond delay="0"/>
                            </p:stCondLst>
                            <p:childTnLst>
                              <p:par>
                                <p:cTn id="69" presetID="2" presetClass="entr" presetSubtype="1" fill="hold" grpId="0" nodeType="clickEffect">
                                  <p:stCondLst>
                                    <p:cond delay="0"/>
                                  </p:stCondLst>
                                  <p:childTnLst>
                                    <p:set>
                                      <p:cBhvr>
                                        <p:cTn id="70" dur="1" fill="hold">
                                          <p:stCondLst>
                                            <p:cond delay="0"/>
                                          </p:stCondLst>
                                        </p:cTn>
                                        <p:tgtEl>
                                          <p:spTgt spid="492599"/>
                                        </p:tgtEl>
                                        <p:attrNameLst>
                                          <p:attrName>style.visibility</p:attrName>
                                        </p:attrNameLst>
                                      </p:cBhvr>
                                      <p:to>
                                        <p:strVal val="visible"/>
                                      </p:to>
                                    </p:set>
                                    <p:anim calcmode="lin" valueType="num">
                                      <p:cBhvr additive="base">
                                        <p:cTn id="71" dur="500" fill="hold"/>
                                        <p:tgtEl>
                                          <p:spTgt spid="492599"/>
                                        </p:tgtEl>
                                        <p:attrNameLst>
                                          <p:attrName>ppt_x</p:attrName>
                                        </p:attrNameLst>
                                      </p:cBhvr>
                                      <p:tavLst>
                                        <p:tav tm="0">
                                          <p:val>
                                            <p:strVal val="#ppt_x"/>
                                          </p:val>
                                        </p:tav>
                                        <p:tav tm="100000">
                                          <p:val>
                                            <p:strVal val="#ppt_x"/>
                                          </p:val>
                                        </p:tav>
                                      </p:tavLst>
                                    </p:anim>
                                    <p:anim calcmode="lin" valueType="num">
                                      <p:cBhvr additive="base">
                                        <p:cTn id="72" dur="500" fill="hold"/>
                                        <p:tgtEl>
                                          <p:spTgt spid="492599"/>
                                        </p:tgtEl>
                                        <p:attrNameLst>
                                          <p:attrName>ppt_y</p:attrName>
                                        </p:attrNameLst>
                                      </p:cBhvr>
                                      <p:tavLst>
                                        <p:tav tm="0">
                                          <p:val>
                                            <p:strVal val="0-#ppt_h/2"/>
                                          </p:val>
                                        </p:tav>
                                        <p:tav tm="100000">
                                          <p:val>
                                            <p:strVal val="#ppt_y"/>
                                          </p:val>
                                        </p:tav>
                                      </p:tavLst>
                                    </p:anim>
                                  </p:childTnLst>
                                </p:cTn>
                              </p:par>
                              <p:par>
                                <p:cTn id="73" presetID="2" presetClass="entr" presetSubtype="1" fill="hold" nodeType="withEffect">
                                  <p:stCondLst>
                                    <p:cond delay="0"/>
                                  </p:stCondLst>
                                  <p:childTnLst>
                                    <p:set>
                                      <p:cBhvr>
                                        <p:cTn id="74" dur="1" fill="hold">
                                          <p:stCondLst>
                                            <p:cond delay="0"/>
                                          </p:stCondLst>
                                        </p:cTn>
                                        <p:tgtEl>
                                          <p:spTgt spid="492601"/>
                                        </p:tgtEl>
                                        <p:attrNameLst>
                                          <p:attrName>style.visibility</p:attrName>
                                        </p:attrNameLst>
                                      </p:cBhvr>
                                      <p:to>
                                        <p:strVal val="visible"/>
                                      </p:to>
                                    </p:set>
                                    <p:anim calcmode="lin" valueType="num">
                                      <p:cBhvr additive="base">
                                        <p:cTn id="75" dur="500" fill="hold"/>
                                        <p:tgtEl>
                                          <p:spTgt spid="492601"/>
                                        </p:tgtEl>
                                        <p:attrNameLst>
                                          <p:attrName>ppt_x</p:attrName>
                                        </p:attrNameLst>
                                      </p:cBhvr>
                                      <p:tavLst>
                                        <p:tav tm="0">
                                          <p:val>
                                            <p:strVal val="#ppt_x"/>
                                          </p:val>
                                        </p:tav>
                                        <p:tav tm="100000">
                                          <p:val>
                                            <p:strVal val="#ppt_x"/>
                                          </p:val>
                                        </p:tav>
                                      </p:tavLst>
                                    </p:anim>
                                    <p:anim calcmode="lin" valueType="num">
                                      <p:cBhvr additive="base">
                                        <p:cTn id="76" dur="500" fill="hold"/>
                                        <p:tgtEl>
                                          <p:spTgt spid="492601"/>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stCondLst>
                                    <p:cond delay="0"/>
                                  </p:stCondLst>
                                  <p:childTnLst>
                                    <p:set>
                                      <p:cBhvr>
                                        <p:cTn id="78" dur="1" fill="hold">
                                          <p:stCondLst>
                                            <p:cond delay="0"/>
                                          </p:stCondLst>
                                        </p:cTn>
                                        <p:tgtEl>
                                          <p:spTgt spid="492600"/>
                                        </p:tgtEl>
                                        <p:attrNameLst>
                                          <p:attrName>style.visibility</p:attrName>
                                        </p:attrNameLst>
                                      </p:cBhvr>
                                      <p:to>
                                        <p:strVal val="visible"/>
                                      </p:to>
                                    </p:set>
                                    <p:anim calcmode="lin" valueType="num">
                                      <p:cBhvr additive="base">
                                        <p:cTn id="79" dur="500" fill="hold"/>
                                        <p:tgtEl>
                                          <p:spTgt spid="492600"/>
                                        </p:tgtEl>
                                        <p:attrNameLst>
                                          <p:attrName>ppt_x</p:attrName>
                                        </p:attrNameLst>
                                      </p:cBhvr>
                                      <p:tavLst>
                                        <p:tav tm="0">
                                          <p:val>
                                            <p:strVal val="#ppt_x"/>
                                          </p:val>
                                        </p:tav>
                                        <p:tav tm="100000">
                                          <p:val>
                                            <p:strVal val="#ppt_x"/>
                                          </p:val>
                                        </p:tav>
                                      </p:tavLst>
                                    </p:anim>
                                    <p:anim calcmode="lin" valueType="num">
                                      <p:cBhvr additive="base">
                                        <p:cTn id="80" dur="500" fill="hold"/>
                                        <p:tgtEl>
                                          <p:spTgt spid="492600"/>
                                        </p:tgtEl>
                                        <p:attrNameLst>
                                          <p:attrName>ppt_y</p:attrName>
                                        </p:attrNameLst>
                                      </p:cBhvr>
                                      <p:tavLst>
                                        <p:tav tm="0">
                                          <p:val>
                                            <p:strVal val="0-#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492597"/>
                                        </p:tgtEl>
                                        <p:attrNameLst>
                                          <p:attrName>style.visibility</p:attrName>
                                        </p:attrNameLst>
                                      </p:cBhvr>
                                      <p:to>
                                        <p:strVal val="visible"/>
                                      </p:to>
                                    </p:set>
                                    <p:anim calcmode="lin" valueType="num">
                                      <p:cBhvr additive="base">
                                        <p:cTn id="85" dur="500" fill="hold"/>
                                        <p:tgtEl>
                                          <p:spTgt spid="492597"/>
                                        </p:tgtEl>
                                        <p:attrNameLst>
                                          <p:attrName>ppt_x</p:attrName>
                                        </p:attrNameLst>
                                      </p:cBhvr>
                                      <p:tavLst>
                                        <p:tav tm="0">
                                          <p:val>
                                            <p:strVal val="#ppt_x"/>
                                          </p:val>
                                        </p:tav>
                                        <p:tav tm="100000">
                                          <p:val>
                                            <p:strVal val="#ppt_x"/>
                                          </p:val>
                                        </p:tav>
                                      </p:tavLst>
                                    </p:anim>
                                    <p:anim calcmode="lin" valueType="num">
                                      <p:cBhvr additive="base">
                                        <p:cTn id="86" dur="500" fill="hold"/>
                                        <p:tgtEl>
                                          <p:spTgt spid="492597"/>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8" presetClass="entr" presetSubtype="16" fill="hold" grpId="0" nodeType="clickEffect">
                                  <p:stCondLst>
                                    <p:cond delay="0"/>
                                  </p:stCondLst>
                                  <p:childTnLst>
                                    <p:set>
                                      <p:cBhvr>
                                        <p:cTn id="90" dur="1" fill="hold">
                                          <p:stCondLst>
                                            <p:cond delay="0"/>
                                          </p:stCondLst>
                                        </p:cTn>
                                        <p:tgtEl>
                                          <p:spTgt spid="492590"/>
                                        </p:tgtEl>
                                        <p:attrNameLst>
                                          <p:attrName>style.visibility</p:attrName>
                                        </p:attrNameLst>
                                      </p:cBhvr>
                                      <p:to>
                                        <p:strVal val="visible"/>
                                      </p:to>
                                    </p:set>
                                    <p:animEffect transition="in" filter="diamond(in)">
                                      <p:cBhvr>
                                        <p:cTn id="91" dur="2000"/>
                                        <p:tgtEl>
                                          <p:spTgt spid="492590"/>
                                        </p:tgtEl>
                                      </p:cBhvr>
                                    </p:animEffect>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nodeType="clickEffect">
                                  <p:stCondLst>
                                    <p:cond delay="0"/>
                                  </p:stCondLst>
                                  <p:childTnLst>
                                    <p:set>
                                      <p:cBhvr>
                                        <p:cTn id="95" dur="1" fill="hold">
                                          <p:stCondLst>
                                            <p:cond delay="0"/>
                                          </p:stCondLst>
                                        </p:cTn>
                                        <p:tgtEl>
                                          <p:spTgt spid="492587"/>
                                        </p:tgtEl>
                                        <p:attrNameLst>
                                          <p:attrName>style.visibility</p:attrName>
                                        </p:attrNameLst>
                                      </p:cBhvr>
                                      <p:to>
                                        <p:strVal val="visible"/>
                                      </p:to>
                                    </p:set>
                                    <p:anim calcmode="lin" valueType="num">
                                      <p:cBhvr additive="base">
                                        <p:cTn id="96" dur="500" fill="hold"/>
                                        <p:tgtEl>
                                          <p:spTgt spid="492587"/>
                                        </p:tgtEl>
                                        <p:attrNameLst>
                                          <p:attrName>ppt_x</p:attrName>
                                        </p:attrNameLst>
                                      </p:cBhvr>
                                      <p:tavLst>
                                        <p:tav tm="0">
                                          <p:val>
                                            <p:strVal val="#ppt_x"/>
                                          </p:val>
                                        </p:tav>
                                        <p:tav tm="100000">
                                          <p:val>
                                            <p:strVal val="#ppt_x"/>
                                          </p:val>
                                        </p:tav>
                                      </p:tavLst>
                                    </p:anim>
                                    <p:anim calcmode="lin" valueType="num">
                                      <p:cBhvr additive="base">
                                        <p:cTn id="97" dur="500" fill="hold"/>
                                        <p:tgtEl>
                                          <p:spTgt spid="492587"/>
                                        </p:tgtEl>
                                        <p:attrNameLst>
                                          <p:attrName>ppt_y</p:attrName>
                                        </p:attrNameLst>
                                      </p:cBhvr>
                                      <p:tavLst>
                                        <p:tav tm="0">
                                          <p:val>
                                            <p:strVal val="1+#ppt_h/2"/>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8" presetClass="entr" presetSubtype="16" fill="hold" grpId="0" nodeType="clickEffect">
                                  <p:stCondLst>
                                    <p:cond delay="0"/>
                                  </p:stCondLst>
                                  <p:childTnLst>
                                    <p:set>
                                      <p:cBhvr>
                                        <p:cTn id="101" dur="1" fill="hold">
                                          <p:stCondLst>
                                            <p:cond delay="0"/>
                                          </p:stCondLst>
                                        </p:cTn>
                                        <p:tgtEl>
                                          <p:spTgt spid="492592"/>
                                        </p:tgtEl>
                                        <p:attrNameLst>
                                          <p:attrName>style.visibility</p:attrName>
                                        </p:attrNameLst>
                                      </p:cBhvr>
                                      <p:to>
                                        <p:strVal val="visible"/>
                                      </p:to>
                                    </p:set>
                                    <p:animEffect transition="in" filter="diamond(in)">
                                      <p:cBhvr>
                                        <p:cTn id="102" dur="2000"/>
                                        <p:tgtEl>
                                          <p:spTgt spid="492592"/>
                                        </p:tgtEl>
                                      </p:cBhvr>
                                    </p:animEffect>
                                  </p:childTnLst>
                                </p:cTn>
                              </p:par>
                            </p:childTnLst>
                          </p:cTn>
                        </p:par>
                      </p:childTnLst>
                    </p:cTn>
                  </p:par>
                  <p:par>
                    <p:cTn id="103" fill="hold">
                      <p:stCondLst>
                        <p:cond delay="indefinite"/>
                      </p:stCondLst>
                      <p:childTnLst>
                        <p:par>
                          <p:cTn id="104" fill="hold">
                            <p:stCondLst>
                              <p:cond delay="0"/>
                            </p:stCondLst>
                            <p:childTnLst>
                              <p:par>
                                <p:cTn id="105" presetID="5" presetClass="entr" presetSubtype="10" fill="hold" grpId="0" nodeType="clickEffect">
                                  <p:stCondLst>
                                    <p:cond delay="0"/>
                                  </p:stCondLst>
                                  <p:childTnLst>
                                    <p:set>
                                      <p:cBhvr>
                                        <p:cTn id="106" dur="1" fill="hold">
                                          <p:stCondLst>
                                            <p:cond delay="0"/>
                                          </p:stCondLst>
                                        </p:cTn>
                                        <p:tgtEl>
                                          <p:spTgt spid="492591"/>
                                        </p:tgtEl>
                                        <p:attrNameLst>
                                          <p:attrName>style.visibility</p:attrName>
                                        </p:attrNameLst>
                                      </p:cBhvr>
                                      <p:to>
                                        <p:strVal val="visible"/>
                                      </p:to>
                                    </p:set>
                                    <p:animEffect transition="in" filter="checkerboard(across)">
                                      <p:cBhvr>
                                        <p:cTn id="107" dur="500"/>
                                        <p:tgtEl>
                                          <p:spTgt spid="492591"/>
                                        </p:tgtEl>
                                      </p:cBhvr>
                                    </p:animEffect>
                                  </p:childTnLst>
                                </p:cTn>
                              </p:par>
                            </p:childTnLst>
                          </p:cTn>
                        </p:par>
                      </p:childTnLst>
                    </p:cTn>
                  </p:par>
                  <p:par>
                    <p:cTn id="108" fill="hold">
                      <p:stCondLst>
                        <p:cond delay="indefinite"/>
                      </p:stCondLst>
                      <p:childTnLst>
                        <p:par>
                          <p:cTn id="109" fill="hold">
                            <p:stCondLst>
                              <p:cond delay="0"/>
                            </p:stCondLst>
                            <p:childTnLst>
                              <p:par>
                                <p:cTn id="110" presetID="8" presetClass="entr" presetSubtype="16" fill="hold" nodeType="clickEffect">
                                  <p:stCondLst>
                                    <p:cond delay="0"/>
                                  </p:stCondLst>
                                  <p:childTnLst>
                                    <p:set>
                                      <p:cBhvr>
                                        <p:cTn id="111" dur="1" fill="hold">
                                          <p:stCondLst>
                                            <p:cond delay="0"/>
                                          </p:stCondLst>
                                        </p:cTn>
                                        <p:tgtEl>
                                          <p:spTgt spid="492588"/>
                                        </p:tgtEl>
                                        <p:attrNameLst>
                                          <p:attrName>style.visibility</p:attrName>
                                        </p:attrNameLst>
                                      </p:cBhvr>
                                      <p:to>
                                        <p:strVal val="visible"/>
                                      </p:to>
                                    </p:set>
                                    <p:animEffect transition="in" filter="diamond(in)">
                                      <p:cBhvr>
                                        <p:cTn id="112" dur="2000"/>
                                        <p:tgtEl>
                                          <p:spTgt spid="492588"/>
                                        </p:tgtEl>
                                      </p:cBhvr>
                                    </p:animEffect>
                                  </p:childTnLst>
                                </p:cTn>
                              </p:par>
                            </p:childTnLst>
                          </p:cTn>
                        </p:par>
                      </p:childTnLst>
                    </p:cTn>
                  </p:par>
                  <p:par>
                    <p:cTn id="113" fill="hold">
                      <p:stCondLst>
                        <p:cond delay="indefinite"/>
                      </p:stCondLst>
                      <p:childTnLst>
                        <p:par>
                          <p:cTn id="114" fill="hold">
                            <p:stCondLst>
                              <p:cond delay="0"/>
                            </p:stCondLst>
                            <p:childTnLst>
                              <p:par>
                                <p:cTn id="115" presetID="2" presetClass="entr" presetSubtype="4" fill="hold" grpId="0" nodeType="clickEffect">
                                  <p:stCondLst>
                                    <p:cond delay="0"/>
                                  </p:stCondLst>
                                  <p:childTnLst>
                                    <p:set>
                                      <p:cBhvr>
                                        <p:cTn id="116" dur="1" fill="hold">
                                          <p:stCondLst>
                                            <p:cond delay="0"/>
                                          </p:stCondLst>
                                        </p:cTn>
                                        <p:tgtEl>
                                          <p:spTgt spid="492594"/>
                                        </p:tgtEl>
                                        <p:attrNameLst>
                                          <p:attrName>style.visibility</p:attrName>
                                        </p:attrNameLst>
                                      </p:cBhvr>
                                      <p:to>
                                        <p:strVal val="visible"/>
                                      </p:to>
                                    </p:set>
                                    <p:anim calcmode="lin" valueType="num">
                                      <p:cBhvr additive="base">
                                        <p:cTn id="117" dur="500" fill="hold"/>
                                        <p:tgtEl>
                                          <p:spTgt spid="492594"/>
                                        </p:tgtEl>
                                        <p:attrNameLst>
                                          <p:attrName>ppt_x</p:attrName>
                                        </p:attrNameLst>
                                      </p:cBhvr>
                                      <p:tavLst>
                                        <p:tav tm="0">
                                          <p:val>
                                            <p:strVal val="#ppt_x"/>
                                          </p:val>
                                        </p:tav>
                                        <p:tav tm="100000">
                                          <p:val>
                                            <p:strVal val="#ppt_x"/>
                                          </p:val>
                                        </p:tav>
                                      </p:tavLst>
                                    </p:anim>
                                    <p:anim calcmode="lin" valueType="num">
                                      <p:cBhvr additive="base">
                                        <p:cTn id="118" dur="500" fill="hold"/>
                                        <p:tgtEl>
                                          <p:spTgt spid="492594"/>
                                        </p:tgtEl>
                                        <p:attrNameLst>
                                          <p:attrName>ppt_y</p:attrName>
                                        </p:attrNameLst>
                                      </p:cBhvr>
                                      <p:tavLst>
                                        <p:tav tm="0">
                                          <p:val>
                                            <p:strVal val="1+#ppt_h/2"/>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2" presetClass="entr" presetSubtype="4" fill="hold" grpId="0" nodeType="clickEffect">
                                  <p:stCondLst>
                                    <p:cond delay="0"/>
                                  </p:stCondLst>
                                  <p:childTnLst>
                                    <p:set>
                                      <p:cBhvr>
                                        <p:cTn id="122" dur="1" fill="hold">
                                          <p:stCondLst>
                                            <p:cond delay="0"/>
                                          </p:stCondLst>
                                        </p:cTn>
                                        <p:tgtEl>
                                          <p:spTgt spid="492593"/>
                                        </p:tgtEl>
                                        <p:attrNameLst>
                                          <p:attrName>style.visibility</p:attrName>
                                        </p:attrNameLst>
                                      </p:cBhvr>
                                      <p:to>
                                        <p:strVal val="visible"/>
                                      </p:to>
                                    </p:set>
                                    <p:anim calcmode="lin" valueType="num">
                                      <p:cBhvr additive="base">
                                        <p:cTn id="123" dur="500" fill="hold"/>
                                        <p:tgtEl>
                                          <p:spTgt spid="492593"/>
                                        </p:tgtEl>
                                        <p:attrNameLst>
                                          <p:attrName>ppt_x</p:attrName>
                                        </p:attrNameLst>
                                      </p:cBhvr>
                                      <p:tavLst>
                                        <p:tav tm="0">
                                          <p:val>
                                            <p:strVal val="#ppt_x"/>
                                          </p:val>
                                        </p:tav>
                                        <p:tav tm="100000">
                                          <p:val>
                                            <p:strVal val="#ppt_x"/>
                                          </p:val>
                                        </p:tav>
                                      </p:tavLst>
                                    </p:anim>
                                    <p:anim calcmode="lin" valueType="num">
                                      <p:cBhvr additive="base">
                                        <p:cTn id="124" dur="500" fill="hold"/>
                                        <p:tgtEl>
                                          <p:spTgt spid="492593"/>
                                        </p:tgtEl>
                                        <p:attrNameLst>
                                          <p:attrName>ppt_y</p:attrName>
                                        </p:attrNameLst>
                                      </p:cBhvr>
                                      <p:tavLst>
                                        <p:tav tm="0">
                                          <p:val>
                                            <p:strVal val="1+#ppt_h/2"/>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4" fill="hold" nodeType="clickEffect">
                                  <p:stCondLst>
                                    <p:cond delay="0"/>
                                  </p:stCondLst>
                                  <p:childTnLst>
                                    <p:set>
                                      <p:cBhvr>
                                        <p:cTn id="128" dur="1" fill="hold">
                                          <p:stCondLst>
                                            <p:cond delay="0"/>
                                          </p:stCondLst>
                                        </p:cTn>
                                        <p:tgtEl>
                                          <p:spTgt spid="492589"/>
                                        </p:tgtEl>
                                        <p:attrNameLst>
                                          <p:attrName>style.visibility</p:attrName>
                                        </p:attrNameLst>
                                      </p:cBhvr>
                                      <p:to>
                                        <p:strVal val="visible"/>
                                      </p:to>
                                    </p:set>
                                    <p:anim calcmode="lin" valueType="num">
                                      <p:cBhvr additive="base">
                                        <p:cTn id="129" dur="500" fill="hold"/>
                                        <p:tgtEl>
                                          <p:spTgt spid="492589"/>
                                        </p:tgtEl>
                                        <p:attrNameLst>
                                          <p:attrName>ppt_x</p:attrName>
                                        </p:attrNameLst>
                                      </p:cBhvr>
                                      <p:tavLst>
                                        <p:tav tm="0">
                                          <p:val>
                                            <p:strVal val="#ppt_x"/>
                                          </p:val>
                                        </p:tav>
                                        <p:tav tm="100000">
                                          <p:val>
                                            <p:strVal val="#ppt_x"/>
                                          </p:val>
                                        </p:tav>
                                      </p:tavLst>
                                    </p:anim>
                                    <p:anim calcmode="lin" valueType="num">
                                      <p:cBhvr additive="base">
                                        <p:cTn id="130" dur="500" fill="hold"/>
                                        <p:tgtEl>
                                          <p:spTgt spid="492589"/>
                                        </p:tgtEl>
                                        <p:attrNameLst>
                                          <p:attrName>ppt_y</p:attrName>
                                        </p:attrNameLst>
                                      </p:cBhvr>
                                      <p:tavLst>
                                        <p:tav tm="0">
                                          <p:val>
                                            <p:strVal val="1+#ppt_h/2"/>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2" presetClass="entr" presetSubtype="4" fill="hold" grpId="0" nodeType="clickEffect">
                                  <p:stCondLst>
                                    <p:cond delay="0"/>
                                  </p:stCondLst>
                                  <p:childTnLst>
                                    <p:set>
                                      <p:cBhvr>
                                        <p:cTn id="134" dur="1" fill="hold">
                                          <p:stCondLst>
                                            <p:cond delay="0"/>
                                          </p:stCondLst>
                                        </p:cTn>
                                        <p:tgtEl>
                                          <p:spTgt spid="492595"/>
                                        </p:tgtEl>
                                        <p:attrNameLst>
                                          <p:attrName>style.visibility</p:attrName>
                                        </p:attrNameLst>
                                      </p:cBhvr>
                                      <p:to>
                                        <p:strVal val="visible"/>
                                      </p:to>
                                    </p:set>
                                    <p:anim calcmode="lin" valueType="num">
                                      <p:cBhvr additive="base">
                                        <p:cTn id="135" dur="500" fill="hold"/>
                                        <p:tgtEl>
                                          <p:spTgt spid="492595"/>
                                        </p:tgtEl>
                                        <p:attrNameLst>
                                          <p:attrName>ppt_x</p:attrName>
                                        </p:attrNameLst>
                                      </p:cBhvr>
                                      <p:tavLst>
                                        <p:tav tm="0">
                                          <p:val>
                                            <p:strVal val="#ppt_x"/>
                                          </p:val>
                                        </p:tav>
                                        <p:tav tm="100000">
                                          <p:val>
                                            <p:strVal val="#ppt_x"/>
                                          </p:val>
                                        </p:tav>
                                      </p:tavLst>
                                    </p:anim>
                                    <p:anim calcmode="lin" valueType="num">
                                      <p:cBhvr additive="base">
                                        <p:cTn id="136" dur="500" fill="hold"/>
                                        <p:tgtEl>
                                          <p:spTgt spid="492595"/>
                                        </p:tgtEl>
                                        <p:attrNameLst>
                                          <p:attrName>ppt_y</p:attrName>
                                        </p:attrNameLst>
                                      </p:cBhvr>
                                      <p:tavLst>
                                        <p:tav tm="0">
                                          <p:val>
                                            <p:strVal val="1+#ppt_h/2"/>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2" presetClass="entr" presetSubtype="4" fill="hold" grpId="0" nodeType="clickEffect">
                                  <p:stCondLst>
                                    <p:cond delay="0"/>
                                  </p:stCondLst>
                                  <p:childTnLst>
                                    <p:set>
                                      <p:cBhvr>
                                        <p:cTn id="140" dur="1" fill="hold">
                                          <p:stCondLst>
                                            <p:cond delay="0"/>
                                          </p:stCondLst>
                                        </p:cTn>
                                        <p:tgtEl>
                                          <p:spTgt spid="492596"/>
                                        </p:tgtEl>
                                        <p:attrNameLst>
                                          <p:attrName>style.visibility</p:attrName>
                                        </p:attrNameLst>
                                      </p:cBhvr>
                                      <p:to>
                                        <p:strVal val="visible"/>
                                      </p:to>
                                    </p:set>
                                    <p:anim calcmode="lin" valueType="num">
                                      <p:cBhvr additive="base">
                                        <p:cTn id="141" dur="500" fill="hold"/>
                                        <p:tgtEl>
                                          <p:spTgt spid="492596"/>
                                        </p:tgtEl>
                                        <p:attrNameLst>
                                          <p:attrName>ppt_x</p:attrName>
                                        </p:attrNameLst>
                                      </p:cBhvr>
                                      <p:tavLst>
                                        <p:tav tm="0">
                                          <p:val>
                                            <p:strVal val="#ppt_x"/>
                                          </p:val>
                                        </p:tav>
                                        <p:tav tm="100000">
                                          <p:val>
                                            <p:strVal val="#ppt_x"/>
                                          </p:val>
                                        </p:tav>
                                      </p:tavLst>
                                    </p:anim>
                                    <p:anim calcmode="lin" valueType="num">
                                      <p:cBhvr additive="base">
                                        <p:cTn id="142" dur="500" fill="hold"/>
                                        <p:tgtEl>
                                          <p:spTgt spid="492596"/>
                                        </p:tgtEl>
                                        <p:attrNameLst>
                                          <p:attrName>ppt_y</p:attrName>
                                        </p:attrNameLst>
                                      </p:cBhvr>
                                      <p:tavLst>
                                        <p:tav tm="0">
                                          <p:val>
                                            <p:strVal val="1+#ppt_h/2"/>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2" presetClass="entr" presetSubtype="4" fill="hold" nodeType="clickEffect">
                                  <p:stCondLst>
                                    <p:cond delay="0"/>
                                  </p:stCondLst>
                                  <p:childTnLst>
                                    <p:set>
                                      <p:cBhvr>
                                        <p:cTn id="146" dur="1" fill="hold">
                                          <p:stCondLst>
                                            <p:cond delay="0"/>
                                          </p:stCondLst>
                                        </p:cTn>
                                        <p:tgtEl>
                                          <p:spTgt spid="10"/>
                                        </p:tgtEl>
                                        <p:attrNameLst>
                                          <p:attrName>style.visibility</p:attrName>
                                        </p:attrNameLst>
                                      </p:cBhvr>
                                      <p:to>
                                        <p:strVal val="visible"/>
                                      </p:to>
                                    </p:set>
                                    <p:anim calcmode="lin" valueType="num">
                                      <p:cBhvr additive="base">
                                        <p:cTn id="147" dur="500" fill="hold"/>
                                        <p:tgtEl>
                                          <p:spTgt spid="10"/>
                                        </p:tgtEl>
                                        <p:attrNameLst>
                                          <p:attrName>ppt_x</p:attrName>
                                        </p:attrNameLst>
                                      </p:cBhvr>
                                      <p:tavLst>
                                        <p:tav tm="0">
                                          <p:val>
                                            <p:strVal val="#ppt_x"/>
                                          </p:val>
                                        </p:tav>
                                        <p:tav tm="100000">
                                          <p:val>
                                            <p:strVal val="#ppt_x"/>
                                          </p:val>
                                        </p:tav>
                                      </p:tavLst>
                                    </p:anim>
                                    <p:anim calcmode="lin" valueType="num">
                                      <p:cBhvr additive="base">
                                        <p:cTn id="14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49" fill="hold">
                      <p:stCondLst>
                        <p:cond delay="indefinite"/>
                      </p:stCondLst>
                      <p:childTnLst>
                        <p:par>
                          <p:cTn id="150" fill="hold">
                            <p:stCondLst>
                              <p:cond delay="0"/>
                            </p:stCondLst>
                            <p:childTnLst>
                              <p:par>
                                <p:cTn id="151" presetID="22" presetClass="entr" presetSubtype="8" fill="hold" grpId="0" nodeType="clickEffect">
                                  <p:stCondLst>
                                    <p:cond delay="0"/>
                                  </p:stCondLst>
                                  <p:childTnLst>
                                    <p:set>
                                      <p:cBhvr>
                                        <p:cTn id="152" dur="1" fill="hold">
                                          <p:stCondLst>
                                            <p:cond delay="0"/>
                                          </p:stCondLst>
                                        </p:cTn>
                                        <p:tgtEl>
                                          <p:spTgt spid="492606"/>
                                        </p:tgtEl>
                                        <p:attrNameLst>
                                          <p:attrName>style.visibility</p:attrName>
                                        </p:attrNameLst>
                                      </p:cBhvr>
                                      <p:to>
                                        <p:strVal val="visible"/>
                                      </p:to>
                                    </p:set>
                                    <p:animEffect transition="in" filter="wipe(left)">
                                      <p:cBhvr>
                                        <p:cTn id="153" dur="500"/>
                                        <p:tgtEl>
                                          <p:spTgt spid="4926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2571" grpId="0"/>
      <p:bldP spid="492572" grpId="0"/>
      <p:bldP spid="492573" grpId="0"/>
      <p:bldP spid="492574" grpId="0"/>
      <p:bldP spid="492590" grpId="0"/>
      <p:bldP spid="492591" grpId="0"/>
      <p:bldP spid="492592" grpId="0"/>
      <p:bldP spid="492593" grpId="0"/>
      <p:bldP spid="492594" grpId="0"/>
      <p:bldP spid="492595" grpId="0"/>
      <p:bldP spid="492596" grpId="0"/>
      <p:bldP spid="492597" grpId="0"/>
      <p:bldP spid="492599" grpId="0" animBg="1"/>
      <p:bldP spid="492600" grpId="0" animBg="1"/>
      <p:bldP spid="49260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Times New Roman" panose="02020603050405020304" pitchFamily="18" charset="0"/>
              </a:rPr>
              <a:t>整型数据（续）</a:t>
            </a:r>
            <a:endParaRPr lang="zh-CN" altLang="en-US" b="1" dirty="0">
              <a:latin typeface="Times New Roman" panose="02020603050405020304" pitchFamily="18" charset="0"/>
            </a:endParaRPr>
          </a:p>
        </p:txBody>
      </p:sp>
      <p:sp>
        <p:nvSpPr>
          <p:cNvPr id="37891" name="Rectangle 3"/>
          <p:cNvSpPr>
            <a:spLocks noGrp="1"/>
          </p:cNvSpPr>
          <p:nvPr>
            <p:ph idx="1"/>
          </p:nvPr>
        </p:nvSpPr>
        <p:spPr>
          <a:ln/>
        </p:spPr>
        <p:txBody>
          <a:bodyPr vert="horz" wrap="square" lIns="91440" tIns="45720" rIns="91440" bIns="45720" anchor="t" anchorCtr="0"/>
          <a:p>
            <a:pPr eaLnBrk="1" hangingPunct="1">
              <a:lnSpc>
                <a:spcPct val="90000"/>
              </a:lnSpc>
            </a:pPr>
            <a:r>
              <a:rPr lang="zh-CN" altLang="en-US" sz="3600" b="1" dirty="0">
                <a:solidFill>
                  <a:srgbClr val="FF0000"/>
                </a:solidFill>
                <a:latin typeface="Comic Sans MS" panose="030F0702030302020204" pitchFamily="66" charset="0"/>
              </a:rPr>
              <a:t>长整型常数和无符号整型常数表示</a:t>
            </a:r>
            <a:endParaRPr lang="zh-CN" altLang="en-US" sz="3600" b="1" dirty="0">
              <a:solidFill>
                <a:srgbClr val="FF0000"/>
              </a:solidFill>
              <a:latin typeface="Comic Sans MS" panose="030F0702030302020204" pitchFamily="66" charset="0"/>
            </a:endParaRPr>
          </a:p>
          <a:p>
            <a:pPr lvl="1" eaLnBrk="1" hangingPunct="1">
              <a:lnSpc>
                <a:spcPct val="90000"/>
              </a:lnSpc>
            </a:pPr>
            <a:r>
              <a:rPr lang="en-US" altLang="zh-CN" sz="2400" b="1" dirty="0">
                <a:solidFill>
                  <a:srgbClr val="CC0066"/>
                </a:solidFill>
                <a:latin typeface="Comic Sans MS" panose="030F0702030302020204" pitchFamily="66" charset="0"/>
              </a:rPr>
              <a:t>Long</a:t>
            </a:r>
            <a:r>
              <a:rPr lang="zh-CN" altLang="en-US" sz="2400" b="1" dirty="0">
                <a:latin typeface="Comic Sans MS" panose="030F0702030302020204" pitchFamily="66" charset="0"/>
              </a:rPr>
              <a:t>型常数：在整型常数之后接上字母 </a:t>
            </a:r>
            <a:r>
              <a:rPr lang="en-US" altLang="zh-CN" sz="2400" b="1" dirty="0">
                <a:latin typeface="Comic Sans MS" panose="030F0702030302020204" pitchFamily="66" charset="0"/>
              </a:rPr>
              <a:t>L(</a:t>
            </a:r>
            <a:r>
              <a:rPr lang="zh-CN" altLang="en-US" sz="2400" b="1" dirty="0">
                <a:latin typeface="Comic Sans MS" panose="030F0702030302020204" pitchFamily="66" charset="0"/>
              </a:rPr>
              <a:t>或</a:t>
            </a:r>
            <a:r>
              <a:rPr lang="en-US" altLang="zh-CN" sz="2400" b="1" dirty="0">
                <a:latin typeface="Comic Sans MS" panose="030F0702030302020204" pitchFamily="66" charset="0"/>
              </a:rPr>
              <a:t>l)</a:t>
            </a:r>
            <a:r>
              <a:rPr lang="zh-CN" altLang="en-US" sz="2400" b="1" dirty="0">
                <a:latin typeface="Comic Sans MS" panose="030F0702030302020204" pitchFamily="66" charset="0"/>
              </a:rPr>
              <a:t>，即为</a:t>
            </a:r>
            <a:r>
              <a:rPr lang="en-US" altLang="zh-CN" sz="2400" b="1" dirty="0">
                <a:latin typeface="Comic Sans MS" panose="030F0702030302020204" pitchFamily="66" charset="0"/>
              </a:rPr>
              <a:t>long</a:t>
            </a:r>
            <a:r>
              <a:rPr lang="zh-CN" altLang="en-US" sz="2400" b="1" dirty="0">
                <a:latin typeface="Comic Sans MS" panose="030F0702030302020204" pitchFamily="66" charset="0"/>
              </a:rPr>
              <a:t>型常数</a:t>
            </a:r>
            <a:endParaRPr lang="zh-CN" altLang="en-US" sz="2400" b="1" dirty="0">
              <a:latin typeface="Comic Sans MS" panose="030F0702030302020204" pitchFamily="66" charset="0"/>
            </a:endParaRPr>
          </a:p>
          <a:p>
            <a:pPr lvl="2" eaLnBrk="1" hangingPunct="1">
              <a:lnSpc>
                <a:spcPct val="90000"/>
              </a:lnSpc>
            </a:pPr>
            <a:r>
              <a:rPr lang="zh-CN" altLang="en-US" sz="2000" b="1" dirty="0">
                <a:latin typeface="Comic Sans MS" panose="030F0702030302020204" pitchFamily="66" charset="0"/>
              </a:rPr>
              <a:t>例如：</a:t>
            </a:r>
            <a:r>
              <a:rPr lang="en-US" altLang="zh-CN" sz="2000" b="1" dirty="0">
                <a:latin typeface="Comic Sans MS" panose="030F0702030302020204" pitchFamily="66" charset="0"/>
              </a:rPr>
              <a:t>0L</a:t>
            </a:r>
            <a:r>
              <a:rPr lang="zh-CN" altLang="en-US" sz="2000" b="1" dirty="0">
                <a:latin typeface="Comic Sans MS" panose="030F0702030302020204" pitchFamily="66" charset="0"/>
              </a:rPr>
              <a:t>、</a:t>
            </a:r>
            <a:r>
              <a:rPr lang="en-US" altLang="zh-CN" sz="2000" b="1" dirty="0">
                <a:latin typeface="Comic Sans MS" panose="030F0702030302020204" pitchFamily="66" charset="0"/>
              </a:rPr>
              <a:t>132L</a:t>
            </a:r>
            <a:r>
              <a:rPr lang="zh-CN" altLang="en-US" sz="2000" b="1" dirty="0">
                <a:latin typeface="Comic Sans MS" panose="030F0702030302020204" pitchFamily="66" charset="0"/>
              </a:rPr>
              <a:t>等</a:t>
            </a:r>
            <a:endParaRPr lang="zh-CN" altLang="en-US" sz="2000" b="1" dirty="0">
              <a:latin typeface="Comic Sans MS" panose="030F0702030302020204" pitchFamily="66" charset="0"/>
            </a:endParaRPr>
          </a:p>
          <a:p>
            <a:pPr lvl="1" eaLnBrk="1" hangingPunct="1">
              <a:lnSpc>
                <a:spcPct val="90000"/>
              </a:lnSpc>
            </a:pPr>
            <a:r>
              <a:rPr lang="zh-CN" altLang="en-US" sz="2400" b="1" dirty="0">
                <a:solidFill>
                  <a:srgbClr val="0000FF"/>
                </a:solidFill>
                <a:latin typeface="Comic Sans MS" panose="030F0702030302020204" pitchFamily="66" charset="0"/>
              </a:rPr>
              <a:t>不带符号的整型常数：在整型常数后面接上字母 </a:t>
            </a:r>
            <a:r>
              <a:rPr lang="en-US" altLang="zh-CN" sz="2400" b="1" dirty="0">
                <a:solidFill>
                  <a:srgbClr val="0000FF"/>
                </a:solidFill>
                <a:latin typeface="Comic Sans MS" panose="030F0702030302020204" pitchFamily="66" charset="0"/>
              </a:rPr>
              <a:t>U(</a:t>
            </a:r>
            <a:r>
              <a:rPr lang="zh-CN" altLang="en-US" sz="2400" b="1" dirty="0">
                <a:solidFill>
                  <a:srgbClr val="0000FF"/>
                </a:solidFill>
                <a:latin typeface="Comic Sans MS" panose="030F0702030302020204" pitchFamily="66" charset="0"/>
              </a:rPr>
              <a:t>或</a:t>
            </a:r>
            <a:r>
              <a:rPr lang="en-US" altLang="zh-CN" sz="2400" b="1" dirty="0">
                <a:solidFill>
                  <a:srgbClr val="0000FF"/>
                </a:solidFill>
                <a:latin typeface="Comic Sans MS" panose="030F0702030302020204" pitchFamily="66" charset="0"/>
              </a:rPr>
              <a:t>u)</a:t>
            </a:r>
            <a:r>
              <a:rPr lang="zh-CN" altLang="en-US" sz="2400" b="1" dirty="0">
                <a:solidFill>
                  <a:srgbClr val="0000FF"/>
                </a:solidFill>
                <a:latin typeface="Comic Sans MS" panose="030F0702030302020204" pitchFamily="66" charset="0"/>
              </a:rPr>
              <a:t>，则指明该整数常数是 </a:t>
            </a:r>
            <a:r>
              <a:rPr lang="en-US" altLang="zh-CN" sz="2400" b="1" dirty="0">
                <a:solidFill>
                  <a:srgbClr val="CC0066"/>
                </a:solidFill>
                <a:latin typeface="Comic Sans MS" panose="030F0702030302020204" pitchFamily="66" charset="0"/>
              </a:rPr>
              <a:t>unsigned</a:t>
            </a:r>
            <a:r>
              <a:rPr lang="en-US" altLang="zh-CN" sz="2400" b="1" dirty="0">
                <a:solidFill>
                  <a:srgbClr val="0000FF"/>
                </a:solidFill>
                <a:latin typeface="Comic Sans MS" panose="030F0702030302020204" pitchFamily="66" charset="0"/>
              </a:rPr>
              <a:t> </a:t>
            </a:r>
            <a:r>
              <a:rPr lang="zh-CN" altLang="en-US" sz="2400" b="1" dirty="0">
                <a:solidFill>
                  <a:srgbClr val="0000FF"/>
                </a:solidFill>
                <a:latin typeface="Comic Sans MS" panose="030F0702030302020204" pitchFamily="66" charset="0"/>
              </a:rPr>
              <a:t>型的。例如</a:t>
            </a:r>
            <a:r>
              <a:rPr lang="en-US" altLang="zh-CN" sz="2400" b="1" dirty="0">
                <a:solidFill>
                  <a:srgbClr val="0000FF"/>
                </a:solidFill>
                <a:latin typeface="Comic Sans MS" panose="030F0702030302020204" pitchFamily="66" charset="0"/>
              </a:rPr>
              <a:t>1U</a:t>
            </a:r>
            <a:r>
              <a:rPr lang="zh-CN" altLang="en-US" sz="2400" b="1" dirty="0">
                <a:solidFill>
                  <a:srgbClr val="0000FF"/>
                </a:solidFill>
                <a:latin typeface="Comic Sans MS" panose="030F0702030302020204" pitchFamily="66" charset="0"/>
              </a:rPr>
              <a:t>、</a:t>
            </a:r>
            <a:r>
              <a:rPr lang="en-US" altLang="zh-CN" sz="2400" b="1" dirty="0">
                <a:solidFill>
                  <a:srgbClr val="0000FF"/>
                </a:solidFill>
                <a:latin typeface="Comic Sans MS" panose="030F0702030302020204" pitchFamily="66" charset="0"/>
              </a:rPr>
              <a:t>122U</a:t>
            </a:r>
            <a:r>
              <a:rPr lang="zh-CN" altLang="en-US" sz="2400" b="1" dirty="0">
                <a:solidFill>
                  <a:srgbClr val="0000FF"/>
                </a:solidFill>
                <a:latin typeface="Comic Sans MS" panose="030F0702030302020204" pitchFamily="66" charset="0"/>
              </a:rPr>
              <a:t>等</a:t>
            </a:r>
            <a:endParaRPr lang="zh-CN" altLang="en-US" sz="2400" b="1" dirty="0">
              <a:solidFill>
                <a:srgbClr val="0000FF"/>
              </a:solidFill>
              <a:latin typeface="Comic Sans MS" panose="030F0702030302020204" pitchFamily="66" charset="0"/>
            </a:endParaRPr>
          </a:p>
          <a:p>
            <a:pPr lvl="1" eaLnBrk="1" hangingPunct="1">
              <a:lnSpc>
                <a:spcPct val="90000"/>
              </a:lnSpc>
            </a:pPr>
            <a:r>
              <a:rPr lang="zh-CN" altLang="en-US" sz="2400" b="1" dirty="0">
                <a:solidFill>
                  <a:srgbClr val="660033"/>
                </a:solidFill>
                <a:latin typeface="Comic Sans MS" panose="030F0702030302020204" pitchFamily="66" charset="0"/>
              </a:rPr>
              <a:t>为指明不带符号的</a:t>
            </a:r>
            <a:r>
              <a:rPr lang="en-US" altLang="zh-CN" sz="2400" b="1" dirty="0">
                <a:solidFill>
                  <a:srgbClr val="CC0066"/>
                </a:solidFill>
                <a:latin typeface="Comic Sans MS" panose="030F0702030302020204" pitchFamily="66" charset="0"/>
              </a:rPr>
              <a:t>long</a:t>
            </a:r>
            <a:r>
              <a:rPr lang="zh-CN" altLang="en-US" sz="2400" b="1" dirty="0">
                <a:solidFill>
                  <a:srgbClr val="660033"/>
                </a:solidFill>
                <a:latin typeface="Comic Sans MS" panose="030F0702030302020204" pitchFamily="66" charset="0"/>
              </a:rPr>
              <a:t>型常数，则需在整型常数之后同时加上字母</a:t>
            </a:r>
            <a:r>
              <a:rPr lang="en-US" altLang="zh-CN" sz="2400" b="1" dirty="0">
                <a:solidFill>
                  <a:srgbClr val="660033"/>
                </a:solidFill>
                <a:latin typeface="Comic Sans MS" panose="030F0702030302020204" pitchFamily="66" charset="0"/>
              </a:rPr>
              <a:t>U</a:t>
            </a:r>
            <a:r>
              <a:rPr lang="zh-CN" altLang="en-US" sz="2400" b="1" dirty="0">
                <a:solidFill>
                  <a:srgbClr val="660033"/>
                </a:solidFill>
                <a:latin typeface="Comic Sans MS" panose="030F0702030302020204" pitchFamily="66" charset="0"/>
              </a:rPr>
              <a:t>和</a:t>
            </a:r>
            <a:r>
              <a:rPr lang="en-US" altLang="zh-CN" sz="2400" b="1" dirty="0">
                <a:solidFill>
                  <a:srgbClr val="660033"/>
                </a:solidFill>
                <a:latin typeface="Comic Sans MS" panose="030F0702030302020204" pitchFamily="66" charset="0"/>
              </a:rPr>
              <a:t>L</a:t>
            </a:r>
            <a:r>
              <a:rPr lang="zh-CN" altLang="en-US" sz="2400" b="1" dirty="0">
                <a:solidFill>
                  <a:srgbClr val="660033"/>
                </a:solidFill>
                <a:latin typeface="Comic Sans MS" panose="030F0702030302020204" pitchFamily="66" charset="0"/>
              </a:rPr>
              <a:t>，表明该整型常数是 </a:t>
            </a:r>
            <a:r>
              <a:rPr lang="en-US" altLang="zh-CN" sz="2400" b="1" dirty="0">
                <a:solidFill>
                  <a:srgbClr val="CC0066"/>
                </a:solidFill>
                <a:latin typeface="Comic Sans MS" panose="030F0702030302020204" pitchFamily="66" charset="0"/>
              </a:rPr>
              <a:t>unsigned long</a:t>
            </a:r>
            <a:r>
              <a:rPr lang="en-US" altLang="zh-CN" sz="2400" b="1" dirty="0">
                <a:solidFill>
                  <a:srgbClr val="660033"/>
                </a:solidFill>
                <a:latin typeface="Comic Sans MS" panose="030F0702030302020204" pitchFamily="66" charset="0"/>
              </a:rPr>
              <a:t> </a:t>
            </a:r>
            <a:r>
              <a:rPr lang="zh-CN" altLang="en-US" sz="2400" b="1" dirty="0">
                <a:solidFill>
                  <a:srgbClr val="660033"/>
                </a:solidFill>
                <a:latin typeface="Comic Sans MS" panose="030F0702030302020204" pitchFamily="66" charset="0"/>
              </a:rPr>
              <a:t>型的</a:t>
            </a:r>
            <a:endParaRPr lang="zh-CN" altLang="en-US" sz="2400" b="1" dirty="0">
              <a:solidFill>
                <a:srgbClr val="660033"/>
              </a:solidFill>
              <a:latin typeface="Comic Sans MS" panose="030F0702030302020204" pitchFamily="66" charset="0"/>
            </a:endParaRPr>
          </a:p>
          <a:p>
            <a:pPr lvl="2" eaLnBrk="1" hangingPunct="1">
              <a:lnSpc>
                <a:spcPct val="90000"/>
              </a:lnSpc>
            </a:pPr>
            <a:r>
              <a:rPr lang="zh-CN" altLang="en-US" sz="2000" b="1" dirty="0">
                <a:solidFill>
                  <a:srgbClr val="660033"/>
                </a:solidFill>
                <a:latin typeface="Comic Sans MS" panose="030F0702030302020204" pitchFamily="66" charset="0"/>
              </a:rPr>
              <a:t>例如：</a:t>
            </a:r>
            <a:r>
              <a:rPr lang="en-US" altLang="zh-CN" sz="2000" b="1" dirty="0">
                <a:solidFill>
                  <a:srgbClr val="660033"/>
                </a:solidFill>
                <a:latin typeface="Comic Sans MS" panose="030F0702030302020204" pitchFamily="66" charset="0"/>
              </a:rPr>
              <a:t>22UL</a:t>
            </a:r>
            <a:r>
              <a:rPr lang="zh-CN" altLang="en-US" sz="2000" b="1" dirty="0">
                <a:solidFill>
                  <a:srgbClr val="660033"/>
                </a:solidFill>
                <a:latin typeface="Comic Sans MS" panose="030F0702030302020204" pitchFamily="66" charset="0"/>
              </a:rPr>
              <a:t>、</a:t>
            </a:r>
            <a:r>
              <a:rPr lang="en-US" altLang="zh-CN" sz="2000" b="1" dirty="0">
                <a:solidFill>
                  <a:srgbClr val="660033"/>
                </a:solidFill>
                <a:latin typeface="Comic Sans MS" panose="030F0702030302020204" pitchFamily="66" charset="0"/>
              </a:rPr>
              <a:t>35LU </a:t>
            </a:r>
            <a:r>
              <a:rPr lang="zh-CN" altLang="en-US" sz="2000" b="1" dirty="0">
                <a:solidFill>
                  <a:srgbClr val="660033"/>
                </a:solidFill>
                <a:latin typeface="Comic Sans MS" panose="030F0702030302020204" pitchFamily="66" charset="0"/>
              </a:rPr>
              <a:t>等</a:t>
            </a:r>
            <a:endParaRPr lang="zh-CN" altLang="en-US" sz="2000" b="1" dirty="0">
              <a:solidFill>
                <a:srgbClr val="660033"/>
              </a:solidFill>
              <a:latin typeface="Comic Sans MS" panose="030F0702030302020204" pitchFamily="66" charset="0"/>
            </a:endParaRPr>
          </a:p>
        </p:txBody>
      </p:sp>
      <p:sp>
        <p:nvSpPr>
          <p:cNvPr id="37892"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37893"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37894"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4" name="Rectangle 2"/>
          <p:cNvSpPr>
            <a:spLocks noGrp="1"/>
          </p:cNvSpPr>
          <p:nvPr>
            <p:ph type="title"/>
          </p:nvPr>
        </p:nvSpPr>
        <p:spPr>
          <a:ln/>
        </p:spPr>
        <p:txBody>
          <a:bodyPr vert="horz" wrap="square" lIns="91440" tIns="45720" rIns="91440" bIns="45720" anchor="b" anchorCtr="0"/>
          <a:p>
            <a:pPr eaLnBrk="1" hangingPunct="1"/>
            <a:r>
              <a:rPr lang="zh-CN" altLang="en-US" b="1" dirty="0"/>
              <a:t>整数的溢出</a:t>
            </a:r>
            <a:endParaRPr lang="zh-CN" altLang="en-US" b="1" dirty="0"/>
          </a:p>
        </p:txBody>
      </p:sp>
      <p:sp>
        <p:nvSpPr>
          <p:cNvPr id="38915" name="Rectangle 4"/>
          <p:cNvSpPr/>
          <p:nvPr/>
        </p:nvSpPr>
        <p:spPr>
          <a:xfrm>
            <a:off x="1295400" y="1881188"/>
            <a:ext cx="7315200" cy="3340100"/>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50000"/>
              </a:spcBef>
              <a:buClrTx/>
              <a:buSzTx/>
              <a:buFontTx/>
              <a:buNone/>
            </a:pPr>
            <a:r>
              <a:rPr lang="en-US" altLang="zh-CN" sz="2400" b="1" dirty="0">
                <a:latin typeface="Comic Sans MS" panose="030F0702030302020204" pitchFamily="66" charset="0"/>
              </a:rPr>
              <a:t>#include &lt;stdio.h&gt;</a:t>
            </a:r>
            <a:endParaRPr lang="en-US" altLang="zh-CN" sz="2400" b="1" dirty="0">
              <a:latin typeface="Comic Sans MS" panose="030F0702030302020204" pitchFamily="66" charset="0"/>
            </a:endParaRPr>
          </a:p>
          <a:p>
            <a:pPr marL="0" lvl="0" indent="0" eaLnBrk="1" hangingPunct="1">
              <a:spcBef>
                <a:spcPct val="50000"/>
              </a:spcBef>
              <a:buClrTx/>
              <a:buSzTx/>
              <a:buFontTx/>
              <a:buNone/>
            </a:pPr>
            <a:r>
              <a:rPr lang="en-US" altLang="zh-CN" sz="2400" b="1" dirty="0">
                <a:latin typeface="Comic Sans MS" panose="030F0702030302020204" pitchFamily="66" charset="0"/>
              </a:rPr>
              <a:t>int main() {</a:t>
            </a:r>
            <a:endParaRPr lang="en-US" altLang="zh-CN" sz="2400" b="1" dirty="0">
              <a:latin typeface="Comic Sans MS" panose="030F0702030302020204" pitchFamily="66" charset="0"/>
            </a:endParaRPr>
          </a:p>
          <a:p>
            <a:pPr marL="0" lvl="0" indent="0" eaLnBrk="1" hangingPunct="1">
              <a:spcBef>
                <a:spcPct val="50000"/>
              </a:spcBef>
              <a:buClrTx/>
              <a:buSzTx/>
              <a:buFontTx/>
              <a:buNone/>
            </a:pPr>
            <a:r>
              <a:rPr lang="en-US" altLang="zh-CN" sz="2400" b="1" dirty="0">
                <a:latin typeface="Comic Sans MS" panose="030F0702030302020204" pitchFamily="66" charset="0"/>
              </a:rPr>
              <a:t> int a=32767</a:t>
            </a:r>
            <a:r>
              <a:rPr lang="zh-CN" altLang="en-US" sz="2400" b="1" dirty="0">
                <a:latin typeface="Comic Sans MS" panose="030F0702030302020204" pitchFamily="66" charset="0"/>
              </a:rPr>
              <a:t>，</a:t>
            </a:r>
            <a:r>
              <a:rPr lang="en-US" altLang="zh-CN" sz="2400" b="1" dirty="0">
                <a:latin typeface="Comic Sans MS" panose="030F0702030302020204" pitchFamily="66" charset="0"/>
              </a:rPr>
              <a:t>b;</a:t>
            </a:r>
            <a:endParaRPr lang="en-US" altLang="zh-CN" sz="2400" b="1" dirty="0">
              <a:latin typeface="Comic Sans MS" panose="030F0702030302020204" pitchFamily="66" charset="0"/>
            </a:endParaRPr>
          </a:p>
          <a:p>
            <a:pPr marL="0" lvl="0" indent="0" eaLnBrk="1" hangingPunct="1">
              <a:buClrTx/>
              <a:buSzTx/>
              <a:buFontTx/>
              <a:buNone/>
            </a:pPr>
            <a:r>
              <a:rPr lang="en-US" altLang="zh-CN" sz="2400" b="1" dirty="0">
                <a:latin typeface="Comic Sans MS" panose="030F0702030302020204" pitchFamily="66" charset="0"/>
              </a:rPr>
              <a:t> b=a+1;</a:t>
            </a:r>
            <a:endParaRPr lang="en-US" altLang="zh-CN" sz="2400" b="1" dirty="0">
              <a:latin typeface="Comic Sans MS" panose="030F0702030302020204" pitchFamily="66" charset="0"/>
            </a:endParaRPr>
          </a:p>
          <a:p>
            <a:pPr marL="0" lvl="0" indent="0" eaLnBrk="1" hangingPunct="1">
              <a:buClrTx/>
              <a:buSzTx/>
              <a:buFontTx/>
              <a:buNone/>
            </a:pPr>
            <a:r>
              <a:rPr lang="en-US" altLang="zh-CN" sz="2400" b="1" dirty="0">
                <a:latin typeface="Comic Sans MS" panose="030F0702030302020204" pitchFamily="66" charset="0"/>
              </a:rPr>
              <a:t> printf("%d</a:t>
            </a:r>
            <a:r>
              <a:rPr lang="zh-CN" altLang="en-US" sz="2400" b="1" dirty="0">
                <a:latin typeface="Comic Sans MS" panose="030F0702030302020204" pitchFamily="66" charset="0"/>
              </a:rPr>
              <a:t>，</a:t>
            </a:r>
            <a:r>
              <a:rPr lang="en-US" altLang="zh-CN" sz="2400" b="1" dirty="0">
                <a:latin typeface="Comic Sans MS" panose="030F0702030302020204" pitchFamily="66" charset="0"/>
              </a:rPr>
              <a:t>%d"</a:t>
            </a:r>
            <a:r>
              <a:rPr lang="zh-CN" altLang="en-US" sz="2400" b="1" dirty="0">
                <a:latin typeface="Comic Sans MS" panose="030F0702030302020204" pitchFamily="66" charset="0"/>
              </a:rPr>
              <a:t>，</a:t>
            </a:r>
            <a:r>
              <a:rPr lang="en-US" altLang="zh-CN" sz="2400" b="1" dirty="0">
                <a:latin typeface="Comic Sans MS" panose="030F0702030302020204" pitchFamily="66" charset="0"/>
              </a:rPr>
              <a:t>a</a:t>
            </a:r>
            <a:r>
              <a:rPr lang="zh-CN" altLang="en-US" sz="2400" b="1" dirty="0">
                <a:latin typeface="Comic Sans MS" panose="030F0702030302020204" pitchFamily="66" charset="0"/>
              </a:rPr>
              <a:t>，</a:t>
            </a:r>
            <a:r>
              <a:rPr lang="en-US" altLang="zh-CN" sz="2400" b="1" dirty="0">
                <a:latin typeface="Comic Sans MS" panose="030F0702030302020204" pitchFamily="66" charset="0"/>
              </a:rPr>
              <a:t>b);</a:t>
            </a:r>
            <a:endParaRPr lang="en-US" altLang="zh-CN" sz="2400" b="1" dirty="0">
              <a:latin typeface="Comic Sans MS" panose="030F0702030302020204" pitchFamily="66" charset="0"/>
            </a:endParaRPr>
          </a:p>
          <a:p>
            <a:pPr marL="0" lvl="0" indent="0" eaLnBrk="1" hangingPunct="1">
              <a:buClrTx/>
              <a:buSzTx/>
              <a:buFontTx/>
              <a:buNone/>
            </a:pPr>
            <a:r>
              <a:rPr lang="en-US" altLang="zh-CN" sz="2400" b="1" dirty="0">
                <a:latin typeface="Comic Sans MS" panose="030F0702030302020204" pitchFamily="66" charset="0"/>
              </a:rPr>
              <a:t>}</a:t>
            </a:r>
            <a:endParaRPr lang="en-US" altLang="zh-CN" sz="2400" b="1" dirty="0">
              <a:latin typeface="Comic Sans MS" panose="030F0702030302020204" pitchFamily="66" charset="0"/>
            </a:endParaRPr>
          </a:p>
          <a:p>
            <a:pPr marL="0" lvl="0" indent="0" eaLnBrk="1" hangingPunct="1">
              <a:buClrTx/>
              <a:buSzTx/>
              <a:buFontTx/>
              <a:buNone/>
            </a:pPr>
            <a:r>
              <a:rPr lang="zh-CN" altLang="en-US" sz="2400" b="1" dirty="0">
                <a:latin typeface="Comic Sans MS" panose="030F0702030302020204" pitchFamily="66" charset="0"/>
              </a:rPr>
              <a:t>运行结果为：</a:t>
            </a:r>
            <a:r>
              <a:rPr lang="en-US" altLang="zh-CN" sz="2400" b="1" dirty="0">
                <a:latin typeface="Comic Sans MS" panose="030F0702030302020204" pitchFamily="66" charset="0"/>
              </a:rPr>
              <a:t>32767</a:t>
            </a:r>
            <a:r>
              <a:rPr lang="zh-CN" altLang="en-US" sz="2400" b="1" dirty="0">
                <a:latin typeface="Comic Sans MS" panose="030F0702030302020204" pitchFamily="66" charset="0"/>
              </a:rPr>
              <a:t>，</a:t>
            </a:r>
            <a:r>
              <a:rPr lang="en-US" altLang="zh-CN" sz="2400" b="1" dirty="0">
                <a:latin typeface="Comic Sans MS" panose="030F0702030302020204" pitchFamily="66" charset="0"/>
              </a:rPr>
              <a:t>-32768</a:t>
            </a:r>
            <a:endParaRPr lang="en-US" altLang="zh-CN" sz="2000" b="1" dirty="0">
              <a:latin typeface="Comic Sans MS" panose="030F0702030302020204" pitchFamily="66" charset="0"/>
            </a:endParaRPr>
          </a:p>
        </p:txBody>
      </p:sp>
      <p:pic>
        <p:nvPicPr>
          <p:cNvPr id="38916" name="Picture 5" descr="2"/>
          <p:cNvPicPr>
            <a:picLocks noChangeAspect="1"/>
          </p:cNvPicPr>
          <p:nvPr/>
        </p:nvPicPr>
        <p:blipFill>
          <a:blip r:embed="rId1"/>
          <a:stretch>
            <a:fillRect/>
          </a:stretch>
        </p:blipFill>
        <p:spPr>
          <a:xfrm>
            <a:off x="533400" y="5257800"/>
            <a:ext cx="8305800" cy="914400"/>
          </a:xfrm>
          <a:prstGeom prst="rect">
            <a:avLst/>
          </a:prstGeom>
          <a:noFill/>
          <a:ln w="9525">
            <a:noFill/>
          </a:ln>
        </p:spPr>
      </p:pic>
      <p:sp>
        <p:nvSpPr>
          <p:cNvPr id="38917" name="Text Box 6"/>
          <p:cNvSpPr txBox="1"/>
          <p:nvPr/>
        </p:nvSpPr>
        <p:spPr>
          <a:xfrm>
            <a:off x="7467600" y="5257800"/>
            <a:ext cx="406400" cy="457200"/>
          </a:xfrm>
          <a:prstGeom prst="rect">
            <a:avLst/>
          </a:prstGeom>
          <a:solidFill>
            <a:schemeClr val="bg1"/>
          </a:solid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dirty="0"/>
              <a:t>+</a:t>
            </a:r>
            <a:endParaRPr lang="en-US" altLang="zh-CN" sz="2400" dirty="0"/>
          </a:p>
        </p:txBody>
      </p:sp>
      <p:sp>
        <p:nvSpPr>
          <p:cNvPr id="38918" name="Text Box 7"/>
          <p:cNvSpPr txBox="1"/>
          <p:nvPr/>
        </p:nvSpPr>
        <p:spPr>
          <a:xfrm>
            <a:off x="7477125" y="5715000"/>
            <a:ext cx="371475" cy="457200"/>
          </a:xfrm>
          <a:prstGeom prst="rect">
            <a:avLst/>
          </a:prstGeom>
          <a:solidFill>
            <a:schemeClr val="bg1"/>
          </a:solidFill>
          <a:ln w="9525">
            <a:noFill/>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dirty="0"/>
              <a:t>-</a:t>
            </a:r>
            <a:endParaRPr lang="en-US" altLang="zh-CN" sz="2400" dirty="0"/>
          </a:p>
        </p:txBody>
      </p:sp>
      <p:sp>
        <p:nvSpPr>
          <p:cNvPr id="38919" name="文本框 1"/>
          <p:cNvSpPr txBox="1"/>
          <p:nvPr/>
        </p:nvSpPr>
        <p:spPr>
          <a:xfrm>
            <a:off x="3317875" y="6140450"/>
            <a:ext cx="2970213" cy="3683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spcBef>
                <a:spcPct val="0"/>
              </a:spcBef>
              <a:buClrTx/>
              <a:buSzTx/>
              <a:buFontTx/>
              <a:buNone/>
            </a:pPr>
            <a:r>
              <a:rPr lang="zh-CN" altLang="en-US" sz="1800" b="1" dirty="0">
                <a:solidFill>
                  <a:srgbClr val="FF0000"/>
                </a:solidFill>
              </a:rPr>
              <a:t>前提是：</a:t>
            </a:r>
            <a:r>
              <a:rPr lang="en-US" altLang="zh-CN" sz="1800" b="1" dirty="0">
                <a:solidFill>
                  <a:srgbClr val="FF0000"/>
                </a:solidFill>
              </a:rPr>
              <a:t>int</a:t>
            </a:r>
            <a:r>
              <a:rPr lang="zh-CN" altLang="en-US" sz="1800" b="1" dirty="0">
                <a:solidFill>
                  <a:srgbClr val="FF0000"/>
                </a:solidFill>
              </a:rPr>
              <a:t>用</a:t>
            </a:r>
            <a:r>
              <a:rPr lang="en-US" altLang="zh-CN" sz="1800" b="1" dirty="0">
                <a:solidFill>
                  <a:srgbClr val="FF0000"/>
                </a:solidFill>
              </a:rPr>
              <a:t>2 bytes</a:t>
            </a:r>
            <a:r>
              <a:rPr lang="zh-CN" altLang="en-US" sz="1800" b="1" dirty="0">
                <a:solidFill>
                  <a:srgbClr val="FF0000"/>
                </a:solidFill>
              </a:rPr>
              <a:t>表示</a:t>
            </a:r>
            <a:endParaRPr lang="zh-CN" altLang="en-US" sz="1800" b="1" dirty="0">
              <a:solidFill>
                <a:srgbClr val="FF0000"/>
              </a:solidFill>
            </a:endParaRPr>
          </a:p>
        </p:txBody>
      </p:sp>
      <p:sp>
        <p:nvSpPr>
          <p:cNvPr id="38920"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38921"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38922"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Rectangle 2"/>
          <p:cNvSpPr>
            <a:spLocks noGrp="1"/>
          </p:cNvSpPr>
          <p:nvPr>
            <p:ph type="title"/>
          </p:nvPr>
        </p:nvSpPr>
        <p:spPr>
          <a:ln/>
        </p:spPr>
        <p:txBody>
          <a:bodyPr vert="horz" wrap="square" lIns="91440" tIns="45720" rIns="91440" bIns="45720" anchor="b" anchorCtr="0"/>
          <a:p>
            <a:pPr eaLnBrk="1" hangingPunct="1"/>
            <a:r>
              <a:rPr lang="zh-CN" altLang="en-US" b="1" dirty="0"/>
              <a:t>提要</a:t>
            </a:r>
            <a:endParaRPr lang="zh-CN" altLang="en-US" b="1" dirty="0"/>
          </a:p>
        </p:txBody>
      </p:sp>
      <p:sp>
        <p:nvSpPr>
          <p:cNvPr id="39939" name="Rectangle 3"/>
          <p:cNvSpPr>
            <a:spLocks noGrp="1"/>
          </p:cNvSpPr>
          <p:nvPr>
            <p:ph idx="1"/>
          </p:nvPr>
        </p:nvSpPr>
        <p:spPr>
          <a:ln/>
        </p:spPr>
        <p:txBody>
          <a:bodyPr vert="horz" wrap="square" lIns="91440" tIns="45720" rIns="91440" bIns="45720" anchor="t" anchorCtr="0"/>
          <a:p>
            <a:pPr eaLnBrk="1" hangingPunct="1"/>
            <a:r>
              <a:rPr lang="en-US" altLang="zh-CN" sz="2800" b="1" dirty="0">
                <a:latin typeface="Comic Sans MS" panose="030F0702030302020204" pitchFamily="66" charset="0"/>
              </a:rPr>
              <a:t>C</a:t>
            </a:r>
            <a:r>
              <a:rPr lang="zh-CN" altLang="en-US" sz="2800" b="1" dirty="0">
                <a:latin typeface="Comic Sans MS" panose="030F0702030302020204" pitchFamily="66" charset="0"/>
              </a:rPr>
              <a:t>语言中的数据类型</a:t>
            </a:r>
            <a:endParaRPr lang="zh-CN" altLang="en-US" sz="2800" b="1" dirty="0">
              <a:latin typeface="Comic Sans MS" panose="030F0702030302020204" pitchFamily="66" charset="0"/>
            </a:endParaRPr>
          </a:p>
          <a:p>
            <a:pPr eaLnBrk="1" hangingPunct="1"/>
            <a:r>
              <a:rPr lang="zh-CN" altLang="en-US" sz="2800" b="1" dirty="0">
                <a:latin typeface="Comic Sans MS" panose="030F0702030302020204" pitchFamily="66" charset="0"/>
              </a:rPr>
              <a:t>常量与变量</a:t>
            </a:r>
            <a:endParaRPr lang="zh-CN" altLang="en-US" sz="2800" b="1" dirty="0">
              <a:latin typeface="Times New Roman" panose="02020603050405020304" pitchFamily="18" charset="0"/>
            </a:endParaRPr>
          </a:p>
          <a:p>
            <a:pPr eaLnBrk="1" hangingPunct="1"/>
            <a:r>
              <a:rPr lang="zh-CN" altLang="en-US" sz="2800" b="1" dirty="0">
                <a:latin typeface="Times New Roman" panose="02020603050405020304" pitchFamily="18" charset="0"/>
              </a:rPr>
              <a:t>整型数据</a:t>
            </a:r>
            <a:endParaRPr lang="zh-CN" altLang="en-US" sz="2800" b="1" dirty="0">
              <a:latin typeface="Times New Roman" panose="02020603050405020304" pitchFamily="18" charset="0"/>
            </a:endParaRPr>
          </a:p>
          <a:p>
            <a:pPr eaLnBrk="1" hangingPunct="1">
              <a:buClr>
                <a:schemeClr val="hlink"/>
              </a:buClr>
            </a:pPr>
            <a:r>
              <a:rPr lang="zh-CN" altLang="en-US" sz="2800" b="1" dirty="0">
                <a:solidFill>
                  <a:srgbClr val="FF3300"/>
                </a:solidFill>
                <a:latin typeface="Times New Roman" panose="02020603050405020304" pitchFamily="18" charset="0"/>
              </a:rPr>
              <a:t>字符型数据</a:t>
            </a:r>
            <a:endParaRPr lang="zh-CN" altLang="en-US" sz="2800" b="1" dirty="0">
              <a:solidFill>
                <a:srgbClr val="FF3300"/>
              </a:solidFill>
              <a:latin typeface="Times New Roman" panose="02020603050405020304" pitchFamily="18" charset="0"/>
            </a:endParaRPr>
          </a:p>
          <a:p>
            <a:pPr eaLnBrk="1" hangingPunct="1"/>
            <a:r>
              <a:rPr lang="zh-CN" altLang="en-US" sz="2800" b="1" dirty="0">
                <a:latin typeface="Times New Roman" panose="02020603050405020304" pitchFamily="18" charset="0"/>
              </a:rPr>
              <a:t>实型数据</a:t>
            </a:r>
            <a:endParaRPr lang="zh-CN" altLang="en-US" sz="2800" b="1" dirty="0">
              <a:latin typeface="Times New Roman" panose="02020603050405020304" pitchFamily="18" charset="0"/>
            </a:endParaRPr>
          </a:p>
          <a:p>
            <a:pPr eaLnBrk="1" hangingPunct="1"/>
            <a:r>
              <a:rPr lang="zh-CN" altLang="en-US" sz="2800" b="1" dirty="0">
                <a:latin typeface="Times New Roman" panose="02020603050405020304" pitchFamily="18" charset="0"/>
              </a:rPr>
              <a:t>基本数据类型混合运算和类型转换</a:t>
            </a:r>
            <a:endParaRPr lang="zh-CN" altLang="en-US" sz="2800" b="1" dirty="0">
              <a:latin typeface="Times New Roman" panose="02020603050405020304" pitchFamily="18" charset="0"/>
            </a:endParaRPr>
          </a:p>
          <a:p>
            <a:pPr eaLnBrk="1" hangingPunct="1"/>
            <a:r>
              <a:rPr lang="zh-CN" altLang="en-US" sz="2800" b="1" dirty="0">
                <a:latin typeface="Times New Roman" panose="02020603050405020304" pitchFamily="18" charset="0"/>
              </a:rPr>
              <a:t>数据运算</a:t>
            </a:r>
            <a:endParaRPr lang="zh-CN" altLang="en-US" sz="2800" b="1" dirty="0">
              <a:latin typeface="Times New Roman" panose="02020603050405020304" pitchFamily="18" charset="0"/>
            </a:endParaRPr>
          </a:p>
          <a:p>
            <a:pPr eaLnBrk="1" hangingPunct="1"/>
            <a:r>
              <a:rPr lang="zh-CN" altLang="en-US" sz="2800" b="1" dirty="0">
                <a:latin typeface="Times New Roman" panose="02020603050405020304" pitchFamily="18" charset="0"/>
              </a:rPr>
              <a:t>表达式和表达式语句</a:t>
            </a:r>
            <a:endParaRPr lang="zh-CN" altLang="en-US" sz="2800" b="1" dirty="0">
              <a:latin typeface="Times New Roman" panose="02020603050405020304" pitchFamily="18" charset="0"/>
            </a:endParaRPr>
          </a:p>
        </p:txBody>
      </p:sp>
      <p:sp>
        <p:nvSpPr>
          <p:cNvPr id="39940"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39941"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39942"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Rectangle 3"/>
          <p:cNvSpPr>
            <a:spLocks noGrp="1"/>
          </p:cNvSpPr>
          <p:nvPr>
            <p:ph type="title"/>
          </p:nvPr>
        </p:nvSpPr>
        <p:spPr>
          <a:ln/>
        </p:spPr>
        <p:txBody>
          <a:bodyPr vert="horz" wrap="square" lIns="91440" tIns="45720" rIns="91440" bIns="45720" anchor="b" anchorCtr="0"/>
          <a:p>
            <a:pPr eaLnBrk="1" hangingPunct="1"/>
            <a:r>
              <a:rPr lang="zh-CN" altLang="en-US" b="1" dirty="0">
                <a:latin typeface="Times New Roman" panose="02020603050405020304" pitchFamily="18" charset="0"/>
              </a:rPr>
              <a:t>字符型数据</a:t>
            </a:r>
            <a:endParaRPr lang="zh-CN" altLang="en-US" b="1" dirty="0">
              <a:latin typeface="Times New Roman" panose="02020603050405020304" pitchFamily="18" charset="0"/>
            </a:endParaRPr>
          </a:p>
        </p:txBody>
      </p:sp>
      <p:sp>
        <p:nvSpPr>
          <p:cNvPr id="167940" name="Rectangle 4"/>
          <p:cNvSpPr>
            <a:spLocks noGrp="1"/>
          </p:cNvSpPr>
          <p:nvPr>
            <p:ph idx="1"/>
          </p:nvPr>
        </p:nvSpPr>
        <p:spPr>
          <a:xfrm>
            <a:off x="381000" y="2051050"/>
            <a:ext cx="8382000" cy="4114800"/>
          </a:xfrm>
          <a:ln/>
        </p:spPr>
        <p:txBody>
          <a:bodyPr vert="horz" wrap="square" lIns="91440" tIns="45720" rIns="91440" bIns="45720" anchor="t" anchorCtr="0"/>
          <a:p>
            <a:pPr algn="just" eaLnBrk="1" hangingPunct="1">
              <a:lnSpc>
                <a:spcPct val="90000"/>
              </a:lnSpc>
            </a:pPr>
            <a:r>
              <a:rPr lang="zh-CN" altLang="en-US" b="1" dirty="0">
                <a:latin typeface="Comic Sans MS" panose="030F0702030302020204" pitchFamily="66" charset="0"/>
              </a:rPr>
              <a:t>字符型数据用于表示字符及其代表的值</a:t>
            </a:r>
            <a:endParaRPr lang="zh-CN" altLang="en-US" b="1" dirty="0">
              <a:latin typeface="Comic Sans MS" panose="030F0702030302020204" pitchFamily="66" charset="0"/>
            </a:endParaRPr>
          </a:p>
          <a:p>
            <a:pPr algn="just" eaLnBrk="1" hangingPunct="1">
              <a:lnSpc>
                <a:spcPct val="90000"/>
              </a:lnSpc>
            </a:pPr>
            <a:r>
              <a:rPr lang="zh-CN" altLang="en-US" b="1" dirty="0">
                <a:latin typeface="Comic Sans MS" panose="030F0702030302020204" pitchFamily="66" charset="0"/>
              </a:rPr>
              <a:t>字符型数据的内部表示是字符的</a:t>
            </a:r>
            <a:r>
              <a:rPr lang="en-US" altLang="zh-CN" b="1" dirty="0">
                <a:latin typeface="Comic Sans MS" panose="030F0702030302020204" pitchFamily="66" charset="0"/>
              </a:rPr>
              <a:t>ASCII</a:t>
            </a:r>
            <a:r>
              <a:rPr lang="zh-CN" altLang="en-US" b="1" dirty="0">
                <a:latin typeface="Comic Sans MS" panose="030F0702030302020204" pitchFamily="66" charset="0"/>
              </a:rPr>
              <a:t>（</a:t>
            </a:r>
            <a:r>
              <a:rPr lang="en-US" altLang="zh-CN" b="1" dirty="0">
                <a:latin typeface="Comic Sans MS" panose="030F0702030302020204" pitchFamily="66" charset="0"/>
              </a:rPr>
              <a:t>American Standard Code for Inform-ation Interchange</a:t>
            </a:r>
            <a:r>
              <a:rPr lang="zh-CN" altLang="en-US" b="1" dirty="0">
                <a:latin typeface="Comic Sans MS" panose="030F0702030302020204" pitchFamily="66" charset="0"/>
              </a:rPr>
              <a:t>）代码（二进制形式）</a:t>
            </a:r>
            <a:endParaRPr lang="en-US" altLang="zh-CN" b="1" dirty="0">
              <a:latin typeface="Comic Sans MS" panose="030F0702030302020204" pitchFamily="66" charset="0"/>
            </a:endParaRPr>
          </a:p>
          <a:p>
            <a:pPr algn="just" eaLnBrk="1" hangingPunct="1">
              <a:lnSpc>
                <a:spcPct val="90000"/>
              </a:lnSpc>
            </a:pPr>
            <a:r>
              <a:rPr lang="zh-CN" altLang="en-US" b="1" dirty="0">
                <a:latin typeface="Comic Sans MS" panose="030F0702030302020204" pitchFamily="66" charset="0"/>
              </a:rPr>
              <a:t>字符型数据的类型符用 </a:t>
            </a:r>
            <a:r>
              <a:rPr lang="en-US" altLang="zh-CN" b="1" dirty="0">
                <a:latin typeface="Comic Sans MS" panose="030F0702030302020204" pitchFamily="66" charset="0"/>
              </a:rPr>
              <a:t>char </a:t>
            </a:r>
            <a:r>
              <a:rPr lang="zh-CN" altLang="en-US" b="1" dirty="0">
                <a:latin typeface="Comic Sans MS" panose="030F0702030302020204" pitchFamily="66" charset="0"/>
              </a:rPr>
              <a:t>来标记</a:t>
            </a:r>
            <a:endParaRPr lang="zh-CN" altLang="en-US" b="1" dirty="0">
              <a:latin typeface="Comic Sans MS" panose="030F0702030302020204" pitchFamily="66" charset="0"/>
            </a:endParaRPr>
          </a:p>
          <a:p>
            <a:pPr lvl="1" algn="just" eaLnBrk="1" hangingPunct="1">
              <a:lnSpc>
                <a:spcPct val="90000"/>
              </a:lnSpc>
            </a:pPr>
            <a:r>
              <a:rPr lang="en-US" altLang="zh-CN" b="1" dirty="0">
                <a:latin typeface="Comic Sans MS" panose="030F0702030302020204" pitchFamily="66" charset="0"/>
              </a:rPr>
              <a:t>char c1, c2; /* </a:t>
            </a:r>
            <a:r>
              <a:rPr lang="zh-CN" altLang="en-US" b="1" dirty="0">
                <a:latin typeface="Comic Sans MS" panose="030F0702030302020204" pitchFamily="66" charset="0"/>
              </a:rPr>
              <a:t>定义两个字符变量 *</a:t>
            </a:r>
            <a:r>
              <a:rPr lang="en-US" altLang="zh-CN" b="1" dirty="0">
                <a:latin typeface="Comic Sans MS" panose="030F0702030302020204" pitchFamily="66" charset="0"/>
              </a:rPr>
              <a:t>/</a:t>
            </a:r>
            <a:endParaRPr lang="en-US" altLang="zh-CN" b="1" dirty="0">
              <a:latin typeface="Comic Sans MS" panose="030F0702030302020204" pitchFamily="66" charset="0"/>
            </a:endParaRPr>
          </a:p>
          <a:p>
            <a:pPr algn="just" eaLnBrk="1" hangingPunct="1">
              <a:lnSpc>
                <a:spcPct val="90000"/>
              </a:lnSpc>
            </a:pPr>
            <a:r>
              <a:rPr lang="zh-CN" altLang="en-US" b="1" dirty="0">
                <a:latin typeface="Comic Sans MS" panose="030F0702030302020204" pitchFamily="66" charset="0"/>
              </a:rPr>
              <a:t>字符型数据占一个字节（</a:t>
            </a:r>
            <a:r>
              <a:rPr lang="en-US" altLang="zh-CN" b="1" dirty="0">
                <a:latin typeface="Comic Sans MS" panose="030F0702030302020204" pitchFamily="66" charset="0"/>
              </a:rPr>
              <a:t>8</a:t>
            </a:r>
            <a:r>
              <a:rPr lang="zh-CN" altLang="en-US" b="1" dirty="0">
                <a:latin typeface="Comic Sans MS" panose="030F0702030302020204" pitchFamily="66" charset="0"/>
              </a:rPr>
              <a:t>位二进制位）表示，也可当作一个</a:t>
            </a:r>
            <a:r>
              <a:rPr lang="en-US" altLang="zh-CN" b="1" dirty="0">
                <a:latin typeface="Comic Sans MS" panose="030F0702030302020204" pitchFamily="66" charset="0"/>
              </a:rPr>
              <a:t>8</a:t>
            </a:r>
            <a:r>
              <a:rPr lang="zh-CN" altLang="en-US" b="1" dirty="0">
                <a:latin typeface="Comic Sans MS" panose="030F0702030302020204" pitchFamily="66" charset="0"/>
              </a:rPr>
              <a:t>位的整型数据</a:t>
            </a:r>
            <a:endParaRPr lang="en-US" altLang="zh-CN" b="1" dirty="0">
              <a:latin typeface="Comic Sans MS" panose="030F0702030302020204" pitchFamily="66" charset="0"/>
            </a:endParaRPr>
          </a:p>
          <a:p>
            <a:pPr algn="just" eaLnBrk="1" hangingPunct="1">
              <a:lnSpc>
                <a:spcPct val="90000"/>
              </a:lnSpc>
            </a:pPr>
            <a:r>
              <a:rPr lang="zh-CN" altLang="en-US" b="1" dirty="0">
                <a:solidFill>
                  <a:srgbClr val="FF0000"/>
                </a:solidFill>
                <a:latin typeface="Comic Sans MS" panose="030F0702030302020204" pitchFamily="66" charset="0"/>
              </a:rPr>
              <a:t>中文汉字，用</a:t>
            </a:r>
            <a:r>
              <a:rPr lang="en-US" altLang="zh-CN" b="1" dirty="0">
                <a:solidFill>
                  <a:srgbClr val="FF0000"/>
                </a:solidFill>
                <a:latin typeface="Comic Sans MS" panose="030F0702030302020204" pitchFamily="66" charset="0"/>
              </a:rPr>
              <a:t>2</a:t>
            </a:r>
            <a:r>
              <a:rPr lang="zh-CN" altLang="en-US" b="1" dirty="0">
                <a:solidFill>
                  <a:srgbClr val="FF0000"/>
                </a:solidFill>
                <a:latin typeface="Comic Sans MS" panose="030F0702030302020204" pitchFamily="66" charset="0"/>
              </a:rPr>
              <a:t>个字节编码（</a:t>
            </a:r>
            <a:r>
              <a:rPr lang="en-US" altLang="zh-CN" b="1" dirty="0">
                <a:solidFill>
                  <a:srgbClr val="FF0000"/>
                </a:solidFill>
                <a:latin typeface="Comic Sans MS" panose="030F0702030302020204" pitchFamily="66" charset="0"/>
              </a:rPr>
              <a:t>UNICODE</a:t>
            </a:r>
            <a:r>
              <a:rPr lang="zh-CN" altLang="en-US" b="1" dirty="0">
                <a:solidFill>
                  <a:srgbClr val="FF0000"/>
                </a:solidFill>
                <a:latin typeface="Comic Sans MS" panose="030F0702030302020204" pitchFamily="66" charset="0"/>
              </a:rPr>
              <a:t>）</a:t>
            </a:r>
            <a:endParaRPr lang="zh-CN" altLang="en-US" b="1" dirty="0">
              <a:solidFill>
                <a:srgbClr val="FF0000"/>
              </a:solidFill>
              <a:latin typeface="Comic Sans MS" panose="030F0702030302020204" pitchFamily="66" charset="0"/>
            </a:endParaRPr>
          </a:p>
        </p:txBody>
      </p:sp>
      <p:sp>
        <p:nvSpPr>
          <p:cNvPr id="40964"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40965"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40966"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7940">
                                            <p:txEl>
                                              <p:charRg st="0" end="18"/>
                                            </p:txEl>
                                          </p:spTgt>
                                        </p:tgtEl>
                                        <p:attrNameLst>
                                          <p:attrName>style.visibility</p:attrName>
                                        </p:attrNameLst>
                                      </p:cBhvr>
                                      <p:to>
                                        <p:strVal val="visible"/>
                                      </p:to>
                                    </p:set>
                                    <p:anim calcmode="lin" valueType="num">
                                      <p:cBhvr additive="base">
                                        <p:cTn id="7" dur="500" fill="hold"/>
                                        <p:tgtEl>
                                          <p:spTgt spid="167940">
                                            <p:txEl>
                                              <p:charRg st="0" end="18"/>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7940">
                                            <p:txEl>
                                              <p:charRg st="0" end="18"/>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7940">
                                            <p:txEl>
                                              <p:charRg st="18" end="100"/>
                                            </p:txEl>
                                          </p:spTgt>
                                        </p:tgtEl>
                                        <p:attrNameLst>
                                          <p:attrName>style.visibility</p:attrName>
                                        </p:attrNameLst>
                                      </p:cBhvr>
                                      <p:to>
                                        <p:strVal val="visible"/>
                                      </p:to>
                                    </p:set>
                                    <p:anim calcmode="lin" valueType="num">
                                      <p:cBhvr additive="base">
                                        <p:cTn id="13" dur="500" fill="hold"/>
                                        <p:tgtEl>
                                          <p:spTgt spid="167940">
                                            <p:txEl>
                                              <p:charRg st="18" end="10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7940">
                                            <p:txEl>
                                              <p:charRg st="18" end="10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7940">
                                            <p:txEl>
                                              <p:charRg st="100" end="120"/>
                                            </p:txEl>
                                          </p:spTgt>
                                        </p:tgtEl>
                                        <p:attrNameLst>
                                          <p:attrName>style.visibility</p:attrName>
                                        </p:attrNameLst>
                                      </p:cBhvr>
                                      <p:to>
                                        <p:strVal val="visible"/>
                                      </p:to>
                                    </p:set>
                                    <p:anim calcmode="lin" valueType="num">
                                      <p:cBhvr additive="base">
                                        <p:cTn id="19" dur="500" fill="hold"/>
                                        <p:tgtEl>
                                          <p:spTgt spid="167940">
                                            <p:txEl>
                                              <p:charRg st="100" end="12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7940">
                                            <p:txEl>
                                              <p:charRg st="100" end="120"/>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67940">
                                            <p:txEl>
                                              <p:charRg st="120" end="148"/>
                                            </p:txEl>
                                          </p:spTgt>
                                        </p:tgtEl>
                                        <p:attrNameLst>
                                          <p:attrName>style.visibility</p:attrName>
                                        </p:attrNameLst>
                                      </p:cBhvr>
                                      <p:to>
                                        <p:strVal val="visible"/>
                                      </p:to>
                                    </p:set>
                                    <p:anim calcmode="lin" valueType="num">
                                      <p:cBhvr additive="base">
                                        <p:cTn id="23" dur="500" fill="hold"/>
                                        <p:tgtEl>
                                          <p:spTgt spid="167940">
                                            <p:txEl>
                                              <p:charRg st="120" end="148"/>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67940">
                                            <p:txEl>
                                              <p:charRg st="120" end="148"/>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167940">
                                            <p:txEl>
                                              <p:charRg st="148" end="183"/>
                                            </p:txEl>
                                          </p:spTgt>
                                        </p:tgtEl>
                                        <p:attrNameLst>
                                          <p:attrName>style.visibility</p:attrName>
                                        </p:attrNameLst>
                                      </p:cBhvr>
                                      <p:to>
                                        <p:strVal val="visible"/>
                                      </p:to>
                                    </p:set>
                                    <p:anim calcmode="lin" valueType="num">
                                      <p:cBhvr additive="base">
                                        <p:cTn id="29" dur="500" fill="hold"/>
                                        <p:tgtEl>
                                          <p:spTgt spid="167940">
                                            <p:txEl>
                                              <p:charRg st="148" end="183"/>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167940">
                                            <p:txEl>
                                              <p:charRg st="148" end="18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167940">
                                            <p:txEl>
                                              <p:charRg st="183" end="205"/>
                                            </p:txEl>
                                          </p:spTgt>
                                        </p:tgtEl>
                                        <p:attrNameLst>
                                          <p:attrName>style.visibility</p:attrName>
                                        </p:attrNameLst>
                                      </p:cBhvr>
                                      <p:to>
                                        <p:strVal val="visible"/>
                                      </p:to>
                                    </p:set>
                                    <p:anim calcmode="lin" valueType="num">
                                      <p:cBhvr additive="base">
                                        <p:cTn id="35" dur="500" fill="hold"/>
                                        <p:tgtEl>
                                          <p:spTgt spid="167940">
                                            <p:txEl>
                                              <p:charRg st="183" end="205"/>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67940">
                                            <p:txEl>
                                              <p:charRg st="183" end="20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40"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Times New Roman" panose="02020603050405020304" pitchFamily="18" charset="0"/>
              </a:rPr>
              <a:t>字符型数据</a:t>
            </a:r>
            <a:r>
              <a:rPr lang="en-US" altLang="zh-CN" b="1" dirty="0">
                <a:latin typeface="Times New Roman" panose="02020603050405020304" pitchFamily="18" charset="0"/>
              </a:rPr>
              <a:t>(</a:t>
            </a:r>
            <a:r>
              <a:rPr lang="zh-CN" altLang="en-US" b="1" dirty="0">
                <a:latin typeface="Times New Roman" panose="02020603050405020304" pitchFamily="18" charset="0"/>
              </a:rPr>
              <a:t>续</a:t>
            </a:r>
            <a:r>
              <a:rPr lang="en-US" altLang="zh-CN" b="1" dirty="0">
                <a:latin typeface="Times New Roman" panose="02020603050405020304" pitchFamily="18" charset="0"/>
              </a:rPr>
              <a:t>)</a:t>
            </a:r>
            <a:endParaRPr lang="en-US" altLang="zh-CN" b="1" dirty="0">
              <a:latin typeface="Times New Roman" panose="02020603050405020304" pitchFamily="18" charset="0"/>
            </a:endParaRPr>
          </a:p>
        </p:txBody>
      </p:sp>
      <p:pic>
        <p:nvPicPr>
          <p:cNvPr id="41987" name="Picture 4" descr="2"/>
          <p:cNvPicPr>
            <a:picLocks noChangeAspect="1"/>
          </p:cNvPicPr>
          <p:nvPr/>
        </p:nvPicPr>
        <p:blipFill>
          <a:blip r:embed="rId1"/>
          <a:stretch>
            <a:fillRect/>
          </a:stretch>
        </p:blipFill>
        <p:spPr>
          <a:xfrm>
            <a:off x="793750" y="1981200"/>
            <a:ext cx="2711450" cy="3124200"/>
          </a:xfrm>
          <a:prstGeom prst="rect">
            <a:avLst/>
          </a:prstGeom>
          <a:noFill/>
          <a:ln w="9525">
            <a:noFill/>
          </a:ln>
        </p:spPr>
      </p:pic>
      <p:sp>
        <p:nvSpPr>
          <p:cNvPr id="41988" name="Text Box 5"/>
          <p:cNvSpPr txBox="1"/>
          <p:nvPr/>
        </p:nvSpPr>
        <p:spPr>
          <a:xfrm>
            <a:off x="1219200" y="5346700"/>
            <a:ext cx="2373313"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zh-CN" altLang="en-US" sz="2400" b="1" dirty="0">
                <a:latin typeface="Comic Sans MS" panose="030F0702030302020204" pitchFamily="66" charset="0"/>
              </a:rPr>
              <a:t>字符</a:t>
            </a:r>
            <a:r>
              <a:rPr lang="en-US" altLang="zh-CN" sz="2400" b="1" dirty="0">
                <a:latin typeface="Comic Sans MS" panose="030F0702030302020204" pitchFamily="66" charset="0"/>
              </a:rPr>
              <a:t>a</a:t>
            </a:r>
            <a:r>
              <a:rPr lang="zh-CN" altLang="en-US" sz="2400" b="1" dirty="0">
                <a:latin typeface="Comic Sans MS" panose="030F0702030302020204" pitchFamily="66" charset="0"/>
              </a:rPr>
              <a:t>、</a:t>
            </a:r>
            <a:r>
              <a:rPr lang="en-US" altLang="zh-CN" sz="2400" b="1" dirty="0">
                <a:latin typeface="Comic Sans MS" panose="030F0702030302020204" pitchFamily="66" charset="0"/>
              </a:rPr>
              <a:t>b</a:t>
            </a:r>
            <a:r>
              <a:rPr lang="zh-CN" altLang="en-US" sz="2400" b="1" dirty="0">
                <a:latin typeface="Comic Sans MS" panose="030F0702030302020204" pitchFamily="66" charset="0"/>
              </a:rPr>
              <a:t>的存储</a:t>
            </a:r>
            <a:endParaRPr lang="zh-CN" altLang="en-US" sz="2400" b="1" dirty="0">
              <a:latin typeface="Comic Sans MS" panose="030F0702030302020204" pitchFamily="66" charset="0"/>
            </a:endParaRPr>
          </a:p>
        </p:txBody>
      </p:sp>
      <p:pic>
        <p:nvPicPr>
          <p:cNvPr id="41989" name="Picture 6" descr="2"/>
          <p:cNvPicPr>
            <a:picLocks noChangeAspect="1"/>
          </p:cNvPicPr>
          <p:nvPr/>
        </p:nvPicPr>
        <p:blipFill>
          <a:blip r:embed="rId2"/>
          <a:stretch>
            <a:fillRect/>
          </a:stretch>
        </p:blipFill>
        <p:spPr>
          <a:xfrm>
            <a:off x="4191000" y="1981200"/>
            <a:ext cx="4337050" cy="2641600"/>
          </a:xfrm>
          <a:prstGeom prst="rect">
            <a:avLst/>
          </a:prstGeom>
          <a:noFill/>
          <a:ln w="9525">
            <a:noFill/>
          </a:ln>
        </p:spPr>
      </p:pic>
      <p:sp>
        <p:nvSpPr>
          <p:cNvPr id="41990" name="Text Box 7"/>
          <p:cNvSpPr txBox="1"/>
          <p:nvPr/>
        </p:nvSpPr>
        <p:spPr>
          <a:xfrm>
            <a:off x="5699125" y="4953000"/>
            <a:ext cx="140970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zh-CN" altLang="en-US" sz="2400" b="1" dirty="0"/>
              <a:t>字符输出</a:t>
            </a:r>
            <a:endParaRPr lang="zh-CN" altLang="en-US" sz="2400" b="1" dirty="0"/>
          </a:p>
        </p:txBody>
      </p:sp>
      <p:sp>
        <p:nvSpPr>
          <p:cNvPr id="41991"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41992"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41993"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Times New Roman" panose="02020603050405020304" pitchFamily="18" charset="0"/>
              </a:rPr>
              <a:t>字符型数据</a:t>
            </a:r>
            <a:r>
              <a:rPr lang="en-US" altLang="zh-CN" b="1" dirty="0">
                <a:latin typeface="Times New Roman" panose="02020603050405020304" pitchFamily="18" charset="0"/>
              </a:rPr>
              <a:t>(</a:t>
            </a:r>
            <a:r>
              <a:rPr lang="zh-CN" altLang="en-US" b="1" dirty="0">
                <a:latin typeface="Times New Roman" panose="02020603050405020304" pitchFamily="18" charset="0"/>
              </a:rPr>
              <a:t>续</a:t>
            </a:r>
            <a:r>
              <a:rPr lang="en-US" altLang="zh-CN" b="1" dirty="0">
                <a:latin typeface="Times New Roman" panose="02020603050405020304" pitchFamily="18" charset="0"/>
              </a:rPr>
              <a:t>)</a:t>
            </a:r>
            <a:endParaRPr lang="en-US" altLang="zh-CN" b="1" dirty="0">
              <a:latin typeface="Times New Roman" panose="02020603050405020304" pitchFamily="18" charset="0"/>
            </a:endParaRPr>
          </a:p>
        </p:txBody>
      </p:sp>
      <p:sp>
        <p:nvSpPr>
          <p:cNvPr id="43011" name="Rectangle 3"/>
          <p:cNvSpPr>
            <a:spLocks noGrp="1"/>
          </p:cNvSpPr>
          <p:nvPr>
            <p:ph idx="1"/>
          </p:nvPr>
        </p:nvSpPr>
        <p:spPr>
          <a:xfrm>
            <a:off x="533400" y="2017713"/>
            <a:ext cx="8421688" cy="4114800"/>
          </a:xfrm>
          <a:ln/>
        </p:spPr>
        <p:txBody>
          <a:bodyPr vert="horz" wrap="square" lIns="91440" tIns="45720" rIns="91440" bIns="45720" anchor="t" anchorCtr="0"/>
          <a:p>
            <a:pPr eaLnBrk="1" hangingPunct="1"/>
            <a:r>
              <a:rPr lang="zh-CN" altLang="en-US" b="1" dirty="0">
                <a:solidFill>
                  <a:srgbClr val="0000FF"/>
                </a:solidFill>
                <a:latin typeface="Comic Sans MS" panose="030F0702030302020204" pitchFamily="66" charset="0"/>
              </a:rPr>
              <a:t>字符型常量是单个字符，它的书写方法：</a:t>
            </a:r>
            <a:endParaRPr lang="zh-CN" altLang="en-US" b="1" dirty="0">
              <a:solidFill>
                <a:srgbClr val="0000FF"/>
              </a:solidFill>
              <a:latin typeface="Comic Sans MS" panose="030F0702030302020204" pitchFamily="66" charset="0"/>
            </a:endParaRPr>
          </a:p>
          <a:p>
            <a:pPr lvl="1" eaLnBrk="1" hangingPunct="1"/>
            <a:r>
              <a:rPr lang="zh-CN" altLang="en-US" sz="2400" b="1" dirty="0">
                <a:solidFill>
                  <a:srgbClr val="FF0000"/>
                </a:solidFill>
                <a:latin typeface="Comic Sans MS" panose="030F0702030302020204" pitchFamily="66" charset="0"/>
              </a:rPr>
              <a:t>普通字符</a:t>
            </a:r>
            <a:r>
              <a:rPr lang="zh-CN" altLang="en-US" sz="2400" b="1" dirty="0">
                <a:latin typeface="Comic Sans MS" panose="030F0702030302020204" pitchFamily="66" charset="0"/>
              </a:rPr>
              <a:t>：</a:t>
            </a:r>
            <a:r>
              <a:rPr lang="zh-CN" altLang="en-US" sz="2400" b="1" dirty="0">
                <a:solidFill>
                  <a:srgbClr val="000000"/>
                </a:solidFill>
                <a:latin typeface="Comic Sans MS" panose="030F0702030302020204" pitchFamily="66" charset="0"/>
              </a:rPr>
              <a:t>用单引号括起一个字符，如 </a:t>
            </a:r>
            <a:r>
              <a:rPr lang="en-US" altLang="zh-CN" sz="2400" b="1" dirty="0">
                <a:solidFill>
                  <a:srgbClr val="000000"/>
                </a:solidFill>
                <a:latin typeface="Comic Sans MS" panose="030F0702030302020204" pitchFamily="66" charset="0"/>
              </a:rPr>
              <a:t>’a’</a:t>
            </a:r>
            <a:endParaRPr lang="en-US" altLang="zh-CN" sz="2400" b="1" dirty="0">
              <a:solidFill>
                <a:srgbClr val="000000"/>
              </a:solidFill>
              <a:latin typeface="Comic Sans MS" panose="030F0702030302020204" pitchFamily="66" charset="0"/>
            </a:endParaRPr>
          </a:p>
          <a:p>
            <a:pPr lvl="1" eaLnBrk="1" hangingPunct="1"/>
            <a:r>
              <a:rPr lang="zh-CN" altLang="en-US" sz="2400" b="1" dirty="0">
                <a:solidFill>
                  <a:srgbClr val="FF0000"/>
                </a:solidFill>
                <a:latin typeface="Comic Sans MS" panose="030F0702030302020204" pitchFamily="66" charset="0"/>
              </a:rPr>
              <a:t>特殊字符</a:t>
            </a:r>
            <a:r>
              <a:rPr lang="zh-CN" altLang="en-US" sz="2400" b="1" dirty="0">
                <a:latin typeface="Comic Sans MS" panose="030F0702030302020204" pitchFamily="66" charset="0"/>
              </a:rPr>
              <a:t>：</a:t>
            </a:r>
            <a:r>
              <a:rPr lang="zh-CN" altLang="en-US" sz="2400" b="1" dirty="0">
                <a:solidFill>
                  <a:srgbClr val="000000"/>
                </a:solidFill>
                <a:latin typeface="Comic Sans MS" panose="030F0702030302020204" pitchFamily="66" charset="0"/>
              </a:rPr>
              <a:t>用‘</a:t>
            </a:r>
            <a:r>
              <a:rPr lang="en-US" altLang="zh-CN" sz="2400" b="1" dirty="0">
                <a:solidFill>
                  <a:srgbClr val="000000"/>
                </a:solidFill>
                <a:latin typeface="Comic Sans MS" panose="030F0702030302020204" pitchFamily="66" charset="0"/>
              </a:rPr>
              <a:t>\</a:t>
            </a:r>
            <a:r>
              <a:rPr lang="zh-CN" altLang="en-US" sz="2400" b="1" dirty="0">
                <a:solidFill>
                  <a:srgbClr val="000000"/>
                </a:solidFill>
                <a:latin typeface="Comic Sans MS" panose="030F0702030302020204" pitchFamily="66" charset="0"/>
              </a:rPr>
              <a:t>字符或字符列’来标记，如‘ </a:t>
            </a:r>
            <a:r>
              <a:rPr lang="en-US" altLang="zh-CN" sz="2400" b="1" dirty="0">
                <a:solidFill>
                  <a:srgbClr val="000000"/>
                </a:solidFill>
                <a:latin typeface="Comic Sans MS" panose="030F0702030302020204" pitchFamily="66" charset="0"/>
              </a:rPr>
              <a:t>\r</a:t>
            </a:r>
            <a:r>
              <a:rPr lang="zh-CN" altLang="en-US" sz="2400" b="1" dirty="0">
                <a:solidFill>
                  <a:srgbClr val="000000"/>
                </a:solidFill>
                <a:latin typeface="Comic Sans MS" panose="030F0702030302020204" pitchFamily="66" charset="0"/>
              </a:rPr>
              <a:t> ’、‘ </a:t>
            </a:r>
            <a:r>
              <a:rPr lang="en-US" altLang="zh-CN" sz="2400" b="1" dirty="0">
                <a:solidFill>
                  <a:srgbClr val="000000"/>
                </a:solidFill>
                <a:latin typeface="Comic Sans MS" panose="030F0702030302020204" pitchFamily="66" charset="0"/>
              </a:rPr>
              <a:t>\n</a:t>
            </a:r>
            <a:r>
              <a:rPr lang="zh-CN" altLang="en-US" sz="2400" b="1" dirty="0">
                <a:solidFill>
                  <a:srgbClr val="000000"/>
                </a:solidFill>
                <a:latin typeface="Comic Sans MS" panose="030F0702030302020204" pitchFamily="66" charset="0"/>
              </a:rPr>
              <a:t> ’、‘</a:t>
            </a:r>
            <a:r>
              <a:rPr lang="en-US" altLang="zh-CN" sz="2400" b="1" dirty="0">
                <a:solidFill>
                  <a:srgbClr val="000000"/>
                </a:solidFill>
                <a:latin typeface="Comic Sans MS" panose="030F0702030302020204" pitchFamily="66" charset="0"/>
              </a:rPr>
              <a:t>\t</a:t>
            </a:r>
            <a:r>
              <a:rPr lang="zh-CN" altLang="en-US" sz="2400" b="1" dirty="0">
                <a:solidFill>
                  <a:srgbClr val="000000"/>
                </a:solidFill>
                <a:latin typeface="Comic Sans MS" panose="030F0702030302020204" pitchFamily="66" charset="0"/>
              </a:rPr>
              <a:t> ’，</a:t>
            </a:r>
            <a:r>
              <a:rPr lang="zh-CN" altLang="en-US" sz="2400" b="1" dirty="0">
                <a:latin typeface="Comic Sans MS" panose="030F0702030302020204" pitchFamily="66" charset="0"/>
              </a:rPr>
              <a:t>表示特殊字符</a:t>
            </a:r>
            <a:endParaRPr lang="zh-CN" altLang="en-US" sz="2400" b="1" dirty="0">
              <a:latin typeface="Comic Sans MS" panose="030F0702030302020204" pitchFamily="66" charset="0"/>
            </a:endParaRPr>
          </a:p>
          <a:p>
            <a:pPr lvl="2" eaLnBrk="1" hangingPunct="1"/>
            <a:r>
              <a:rPr lang="zh-CN" altLang="en-US" sz="2000" b="1" dirty="0">
                <a:latin typeface="Comic Sans MS" panose="030F0702030302020204" pitchFamily="66" charset="0"/>
              </a:rPr>
              <a:t>回车符‘ </a:t>
            </a:r>
            <a:r>
              <a:rPr lang="en-US" altLang="zh-CN" sz="2000" b="1" dirty="0">
                <a:latin typeface="Comic Sans MS" panose="030F0702030302020204" pitchFamily="66" charset="0"/>
              </a:rPr>
              <a:t>\r</a:t>
            </a:r>
            <a:r>
              <a:rPr lang="zh-CN" altLang="en-US" sz="2000" b="1" dirty="0">
                <a:latin typeface="Comic Sans MS" panose="030F0702030302020204" pitchFamily="66" charset="0"/>
              </a:rPr>
              <a:t> ’：</a:t>
            </a:r>
            <a:r>
              <a:rPr lang="en-US" altLang="zh-CN" sz="2000" b="1" dirty="0">
                <a:latin typeface="Comic Sans MS" panose="030F0702030302020204" pitchFamily="66" charset="0"/>
              </a:rPr>
              <a:t>carriage return (CR), </a:t>
            </a:r>
            <a:r>
              <a:rPr lang="zh-CN" altLang="en-US" sz="2000" b="1" dirty="0">
                <a:latin typeface="Comic Sans MS" panose="030F0702030302020204" pitchFamily="66" charset="0"/>
              </a:rPr>
              <a:t>表示回到当前行首，覆盖已有输出</a:t>
            </a:r>
            <a:endParaRPr lang="en-US" altLang="zh-CN" sz="2000" b="1" dirty="0">
              <a:latin typeface="Comic Sans MS" panose="030F0702030302020204" pitchFamily="66" charset="0"/>
            </a:endParaRPr>
          </a:p>
          <a:p>
            <a:pPr lvl="2" eaLnBrk="1" hangingPunct="1"/>
            <a:r>
              <a:rPr lang="zh-CN" altLang="en-US" sz="2000" b="1" dirty="0">
                <a:latin typeface="Comic Sans MS" panose="030F0702030302020204" pitchFamily="66" charset="0"/>
              </a:rPr>
              <a:t>换行符‘ </a:t>
            </a:r>
            <a:r>
              <a:rPr lang="en-US" altLang="zh-CN" sz="2000" b="1" dirty="0">
                <a:latin typeface="Comic Sans MS" panose="030F0702030302020204" pitchFamily="66" charset="0"/>
              </a:rPr>
              <a:t>\n</a:t>
            </a:r>
            <a:r>
              <a:rPr lang="zh-CN" altLang="en-US" sz="2000" b="1" dirty="0">
                <a:latin typeface="Comic Sans MS" panose="030F0702030302020204" pitchFamily="66" charset="0"/>
              </a:rPr>
              <a:t> ’：光标移到下一行的行首</a:t>
            </a:r>
            <a:endParaRPr lang="en-US" altLang="zh-CN" sz="2000" b="1" dirty="0">
              <a:latin typeface="Comic Sans MS" panose="030F0702030302020204" pitchFamily="66" charset="0"/>
            </a:endParaRPr>
          </a:p>
          <a:p>
            <a:pPr lvl="2" eaLnBrk="1" hangingPunct="1"/>
            <a:r>
              <a:rPr lang="zh-CN" altLang="en-US" sz="2000" b="1" dirty="0">
                <a:latin typeface="Comic Sans MS" panose="030F0702030302020204" pitchFamily="66" charset="0"/>
              </a:rPr>
              <a:t>制表符‘ </a:t>
            </a:r>
            <a:r>
              <a:rPr lang="en-US" altLang="zh-CN" sz="2000" b="1" dirty="0">
                <a:latin typeface="Comic Sans MS" panose="030F0702030302020204" pitchFamily="66" charset="0"/>
              </a:rPr>
              <a:t>\t</a:t>
            </a:r>
            <a:r>
              <a:rPr lang="zh-CN" altLang="en-US" sz="2000" b="1" dirty="0">
                <a:latin typeface="Comic Sans MS" panose="030F0702030302020204" pitchFamily="66" charset="0"/>
              </a:rPr>
              <a:t> ’：使输出位置横向跳至下一个输出区开始列</a:t>
            </a:r>
            <a:endParaRPr lang="en-US" altLang="zh-CN" sz="2000" b="1" dirty="0">
              <a:latin typeface="Comic Sans MS" panose="030F0702030302020204" pitchFamily="66" charset="0"/>
            </a:endParaRPr>
          </a:p>
          <a:p>
            <a:pPr lvl="2" eaLnBrk="1" hangingPunct="1"/>
            <a:r>
              <a:rPr lang="zh-CN" altLang="en-US" sz="2000" b="1" dirty="0">
                <a:latin typeface="Comic Sans MS" panose="030F0702030302020204" pitchFamily="66" charset="0"/>
              </a:rPr>
              <a:t>键盘上的</a:t>
            </a:r>
            <a:r>
              <a:rPr lang="en-US" altLang="zh-CN" sz="2000" b="1" dirty="0">
                <a:latin typeface="Comic Sans MS" panose="030F0702030302020204" pitchFamily="66" charset="0"/>
              </a:rPr>
              <a:t>return</a:t>
            </a:r>
            <a:r>
              <a:rPr lang="zh-CN" altLang="en-US" sz="2000" b="1" dirty="0">
                <a:latin typeface="Comic Sans MS" panose="030F0702030302020204" pitchFamily="66" charset="0"/>
              </a:rPr>
              <a:t>相当于</a:t>
            </a:r>
            <a:r>
              <a:rPr lang="en-US" altLang="zh-CN" sz="2000" b="1" dirty="0">
                <a:latin typeface="Comic Sans MS" panose="030F0702030302020204" pitchFamily="66" charset="0"/>
              </a:rPr>
              <a:t>’ \n’</a:t>
            </a:r>
            <a:endParaRPr lang="zh-CN" altLang="en-US" sz="2000" b="1" dirty="0">
              <a:latin typeface="Comic Sans MS" panose="030F0702030302020204" pitchFamily="66" charset="0"/>
            </a:endParaRPr>
          </a:p>
        </p:txBody>
      </p:sp>
      <p:sp>
        <p:nvSpPr>
          <p:cNvPr id="43012"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43013"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43014"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4" name="Rectangle 4"/>
          <p:cNvSpPr>
            <a:spLocks noGrp="1"/>
          </p:cNvSpPr>
          <p:nvPr>
            <p:ph idx="1"/>
          </p:nvPr>
        </p:nvSpPr>
        <p:spPr>
          <a:xfrm>
            <a:off x="319088" y="100013"/>
            <a:ext cx="8610600" cy="6400800"/>
          </a:xfrm>
          <a:ln/>
        </p:spPr>
        <p:txBody>
          <a:bodyPr vert="horz" wrap="square" lIns="91440" tIns="45720" rIns="91440" bIns="45720" anchor="t" anchorCtr="0"/>
          <a:p>
            <a:pPr algn="ctr" eaLnBrk="1" fontAlgn="ctr" hangingPunct="1">
              <a:buNone/>
            </a:pPr>
            <a:r>
              <a:rPr lang="zh-CN" altLang="en-US" b="1" dirty="0">
                <a:solidFill>
                  <a:srgbClr val="0000FF"/>
                </a:solidFill>
                <a:latin typeface="Comic Sans MS" panose="030F0702030302020204" pitchFamily="66" charset="0"/>
              </a:rPr>
              <a:t>特殊字符表</a:t>
            </a:r>
            <a:endParaRPr lang="zh-CN" altLang="en-US" b="1" dirty="0">
              <a:solidFill>
                <a:srgbClr val="0000FF"/>
              </a:solidFill>
              <a:latin typeface="Comic Sans MS" panose="030F0702030302020204" pitchFamily="66" charset="0"/>
            </a:endParaRPr>
          </a:p>
          <a:p>
            <a:pPr eaLnBrk="1" hangingPunct="1">
              <a:buNone/>
            </a:pPr>
            <a:r>
              <a:rPr lang="zh-CN" altLang="en-US" sz="2400" b="1" dirty="0">
                <a:solidFill>
                  <a:srgbClr val="0000FF"/>
                </a:solidFill>
                <a:latin typeface="Comic Sans MS" panose="030F0702030302020204" pitchFamily="66" charset="0"/>
              </a:rPr>
              <a:t>标记形式	            功        能	</a:t>
            </a:r>
            <a:endParaRPr lang="zh-CN" altLang="en-US" sz="2400" b="1" dirty="0">
              <a:solidFill>
                <a:srgbClr val="0000FF"/>
              </a:solidFill>
              <a:latin typeface="Comic Sans MS" panose="030F0702030302020204" pitchFamily="66" charset="0"/>
            </a:endParaRPr>
          </a:p>
          <a:p>
            <a:pPr eaLnBrk="1" hangingPunct="1">
              <a:buNone/>
            </a:pPr>
            <a:r>
              <a:rPr lang="en-US" altLang="zh-CN" sz="2400" dirty="0">
                <a:solidFill>
                  <a:srgbClr val="000099"/>
                </a:solidFill>
                <a:latin typeface="Comic Sans MS" panose="030F0702030302020204" pitchFamily="66" charset="0"/>
              </a:rPr>
              <a:t>\n            </a:t>
            </a:r>
            <a:r>
              <a:rPr lang="zh-CN" altLang="en-US" sz="2400" dirty="0">
                <a:solidFill>
                  <a:srgbClr val="000099"/>
                </a:solidFill>
                <a:latin typeface="Comic Sans MS" panose="030F0702030302020204" pitchFamily="66" charset="0"/>
              </a:rPr>
              <a:t>换行符</a:t>
            </a:r>
            <a:r>
              <a:rPr lang="en-US" altLang="zh-CN" sz="2400" dirty="0">
                <a:solidFill>
                  <a:srgbClr val="000099"/>
                </a:solidFill>
                <a:latin typeface="Comic Sans MS" panose="030F0702030302020204" pitchFamily="66" charset="0"/>
              </a:rPr>
              <a:t>(</a:t>
            </a:r>
            <a:r>
              <a:rPr lang="zh-CN" altLang="en-US" sz="2400" dirty="0">
                <a:solidFill>
                  <a:srgbClr val="000099"/>
                </a:solidFill>
                <a:latin typeface="Comic Sans MS" panose="030F0702030302020204" pitchFamily="66" charset="0"/>
              </a:rPr>
              <a:t>打印位置移到下一行的行首</a:t>
            </a:r>
            <a:r>
              <a:rPr lang="en-US" altLang="zh-CN" sz="2400" dirty="0">
                <a:solidFill>
                  <a:srgbClr val="000099"/>
                </a:solidFill>
                <a:latin typeface="Comic Sans MS" panose="030F0702030302020204" pitchFamily="66" charset="0"/>
              </a:rPr>
              <a:t>)	</a:t>
            </a:r>
            <a:endParaRPr lang="en-US" altLang="zh-CN" sz="2400" dirty="0">
              <a:solidFill>
                <a:srgbClr val="000099"/>
              </a:solidFill>
              <a:latin typeface="Comic Sans MS" panose="030F0702030302020204" pitchFamily="66" charset="0"/>
            </a:endParaRPr>
          </a:p>
          <a:p>
            <a:pPr eaLnBrk="1" hangingPunct="1">
              <a:buNone/>
            </a:pPr>
            <a:r>
              <a:rPr lang="en-US" altLang="zh-CN" sz="2400" dirty="0">
                <a:solidFill>
                  <a:srgbClr val="000099"/>
                </a:solidFill>
                <a:latin typeface="Comic Sans MS" panose="030F0702030302020204" pitchFamily="66" charset="0"/>
              </a:rPr>
              <a:t>\t	            </a:t>
            </a:r>
            <a:r>
              <a:rPr lang="zh-CN" altLang="en-US" sz="2400" dirty="0">
                <a:solidFill>
                  <a:srgbClr val="000099"/>
                </a:solidFill>
                <a:latin typeface="Comic Sans MS" panose="030F0702030302020204" pitchFamily="66" charset="0"/>
              </a:rPr>
              <a:t>制表符，横向跳格到下一个输出区首</a:t>
            </a:r>
            <a:endParaRPr lang="zh-CN" altLang="en-US" sz="2400" dirty="0">
              <a:solidFill>
                <a:srgbClr val="000099"/>
              </a:solidFill>
              <a:latin typeface="Comic Sans MS" panose="030F0702030302020204" pitchFamily="66" charset="0"/>
            </a:endParaRPr>
          </a:p>
          <a:p>
            <a:pPr eaLnBrk="1" hangingPunct="1">
              <a:buNone/>
            </a:pPr>
            <a:r>
              <a:rPr lang="en-US" altLang="zh-CN" sz="2400" dirty="0">
                <a:solidFill>
                  <a:srgbClr val="000099"/>
                </a:solidFill>
                <a:latin typeface="Comic Sans MS" panose="030F0702030302020204" pitchFamily="66" charset="0"/>
              </a:rPr>
              <a:t>\v	            </a:t>
            </a:r>
            <a:r>
              <a:rPr lang="zh-CN" altLang="en-US" sz="2400" dirty="0">
                <a:solidFill>
                  <a:srgbClr val="000099"/>
                </a:solidFill>
                <a:latin typeface="Comic Sans MS" panose="030F0702030302020204" pitchFamily="66" charset="0"/>
              </a:rPr>
              <a:t>竖向跳格符	</a:t>
            </a:r>
            <a:endParaRPr lang="zh-CN" altLang="en-US" sz="2400" dirty="0">
              <a:solidFill>
                <a:srgbClr val="000099"/>
              </a:solidFill>
              <a:latin typeface="Comic Sans MS" panose="030F0702030302020204" pitchFamily="66" charset="0"/>
            </a:endParaRPr>
          </a:p>
          <a:p>
            <a:pPr eaLnBrk="1" hangingPunct="1">
              <a:buNone/>
            </a:pPr>
            <a:r>
              <a:rPr lang="en-US" altLang="zh-CN" sz="2400" dirty="0">
                <a:solidFill>
                  <a:srgbClr val="000099"/>
                </a:solidFill>
                <a:latin typeface="Comic Sans MS" panose="030F0702030302020204" pitchFamily="66" charset="0"/>
              </a:rPr>
              <a:t>\b	      </a:t>
            </a:r>
            <a:r>
              <a:rPr lang="zh-CN" altLang="en-US" sz="2400" dirty="0">
                <a:solidFill>
                  <a:srgbClr val="000099"/>
                </a:solidFill>
                <a:latin typeface="Comic Sans MS" panose="030F0702030302020204" pitchFamily="66" charset="0"/>
              </a:rPr>
              <a:t>退格	</a:t>
            </a:r>
            <a:endParaRPr lang="zh-CN" altLang="en-US" sz="2400" dirty="0">
              <a:solidFill>
                <a:srgbClr val="000099"/>
              </a:solidFill>
              <a:latin typeface="Comic Sans MS" panose="030F0702030302020204" pitchFamily="66" charset="0"/>
            </a:endParaRPr>
          </a:p>
          <a:p>
            <a:pPr eaLnBrk="1" hangingPunct="1">
              <a:buNone/>
            </a:pPr>
            <a:r>
              <a:rPr lang="en-US" altLang="zh-CN" sz="2400" dirty="0">
                <a:solidFill>
                  <a:srgbClr val="000099"/>
                </a:solidFill>
                <a:latin typeface="Comic Sans MS" panose="030F0702030302020204" pitchFamily="66" charset="0"/>
              </a:rPr>
              <a:t>\r	            </a:t>
            </a:r>
            <a:r>
              <a:rPr lang="zh-CN" altLang="en-US" sz="2400" dirty="0">
                <a:solidFill>
                  <a:srgbClr val="000099"/>
                </a:solidFill>
                <a:latin typeface="Comic Sans MS" panose="030F0702030302020204" pitchFamily="66" charset="0"/>
              </a:rPr>
              <a:t>回车</a:t>
            </a:r>
            <a:r>
              <a:rPr lang="en-US" altLang="zh-CN" sz="2400" dirty="0">
                <a:solidFill>
                  <a:srgbClr val="000099"/>
                </a:solidFill>
                <a:latin typeface="Comic Sans MS" panose="030F0702030302020204" pitchFamily="66" charset="0"/>
              </a:rPr>
              <a:t>(</a:t>
            </a:r>
            <a:r>
              <a:rPr lang="zh-CN" altLang="en-US" sz="2400" dirty="0">
                <a:solidFill>
                  <a:srgbClr val="000099"/>
                </a:solidFill>
                <a:latin typeface="Comic Sans MS" panose="030F0702030302020204" pitchFamily="66" charset="0"/>
              </a:rPr>
              <a:t>打印位置移到当前行首，覆盖已有打印内容</a:t>
            </a:r>
            <a:r>
              <a:rPr lang="en-US" altLang="zh-CN" sz="2400" dirty="0">
                <a:solidFill>
                  <a:srgbClr val="000099"/>
                </a:solidFill>
                <a:latin typeface="Comic Sans MS" panose="030F0702030302020204" pitchFamily="66" charset="0"/>
              </a:rPr>
              <a:t>)	</a:t>
            </a:r>
            <a:endParaRPr lang="en-US" altLang="zh-CN" sz="2400" dirty="0">
              <a:solidFill>
                <a:srgbClr val="000099"/>
              </a:solidFill>
              <a:latin typeface="Comic Sans MS" panose="030F0702030302020204" pitchFamily="66" charset="0"/>
            </a:endParaRPr>
          </a:p>
          <a:p>
            <a:pPr eaLnBrk="1" hangingPunct="1">
              <a:buNone/>
            </a:pPr>
            <a:r>
              <a:rPr lang="en-US" altLang="zh-CN" sz="2400" dirty="0">
                <a:solidFill>
                  <a:srgbClr val="000099"/>
                </a:solidFill>
                <a:latin typeface="Comic Sans MS" panose="030F0702030302020204" pitchFamily="66" charset="0"/>
              </a:rPr>
              <a:t>\f	            </a:t>
            </a:r>
            <a:r>
              <a:rPr lang="zh-CN" altLang="en-US" sz="2400" dirty="0">
                <a:solidFill>
                  <a:srgbClr val="000099"/>
                </a:solidFill>
                <a:latin typeface="Comic Sans MS" panose="030F0702030302020204" pitchFamily="66" charset="0"/>
              </a:rPr>
              <a:t>走纸换页  	</a:t>
            </a:r>
            <a:endParaRPr lang="zh-CN" altLang="en-US" sz="2400" dirty="0">
              <a:solidFill>
                <a:srgbClr val="000099"/>
              </a:solidFill>
              <a:latin typeface="Comic Sans MS" panose="030F0702030302020204" pitchFamily="66" charset="0"/>
            </a:endParaRPr>
          </a:p>
          <a:p>
            <a:pPr eaLnBrk="1" hangingPunct="1">
              <a:buNone/>
            </a:pPr>
            <a:r>
              <a:rPr lang="en-US" altLang="zh-CN" sz="2400" dirty="0">
                <a:solidFill>
                  <a:srgbClr val="000099"/>
                </a:solidFill>
                <a:latin typeface="Comic Sans MS" panose="030F0702030302020204" pitchFamily="66" charset="0"/>
              </a:rPr>
              <a:t>\a	            </a:t>
            </a:r>
            <a:r>
              <a:rPr lang="zh-CN" altLang="en-US" sz="2400" dirty="0">
                <a:solidFill>
                  <a:srgbClr val="000099"/>
                </a:solidFill>
                <a:latin typeface="Comic Sans MS" panose="030F0702030302020204" pitchFamily="66" charset="0"/>
              </a:rPr>
              <a:t>产生响铃声	</a:t>
            </a:r>
            <a:endParaRPr lang="zh-CN" altLang="en-US" sz="2400" dirty="0">
              <a:solidFill>
                <a:srgbClr val="000099"/>
              </a:solidFill>
              <a:latin typeface="Comic Sans MS" panose="030F0702030302020204" pitchFamily="66" charset="0"/>
            </a:endParaRPr>
          </a:p>
          <a:p>
            <a:pPr eaLnBrk="1" hangingPunct="1">
              <a:buNone/>
            </a:pPr>
            <a:r>
              <a:rPr lang="en-US" altLang="zh-CN" sz="2400" dirty="0">
                <a:solidFill>
                  <a:srgbClr val="000099"/>
                </a:solidFill>
                <a:latin typeface="Comic Sans MS" panose="030F0702030302020204" pitchFamily="66" charset="0"/>
              </a:rPr>
              <a:t>\\	            </a:t>
            </a:r>
            <a:r>
              <a:rPr lang="zh-CN" altLang="en-US" sz="2400" dirty="0">
                <a:solidFill>
                  <a:srgbClr val="000099"/>
                </a:solidFill>
                <a:latin typeface="Comic Sans MS" panose="030F0702030302020204" pitchFamily="66" charset="0"/>
              </a:rPr>
              <a:t>反斜杠字符 </a:t>
            </a:r>
            <a:r>
              <a:rPr lang="en-US" altLang="zh-CN" sz="2400" dirty="0">
                <a:solidFill>
                  <a:srgbClr val="000099"/>
                </a:solidFill>
                <a:latin typeface="Comic Sans MS" panose="030F0702030302020204" pitchFamily="66" charset="0"/>
              </a:rPr>
              <a:t>\	</a:t>
            </a:r>
            <a:endParaRPr lang="en-US" altLang="zh-CN" sz="2400" dirty="0">
              <a:solidFill>
                <a:srgbClr val="000099"/>
              </a:solidFill>
              <a:latin typeface="Comic Sans MS" panose="030F0702030302020204" pitchFamily="66" charset="0"/>
            </a:endParaRPr>
          </a:p>
          <a:p>
            <a:pPr eaLnBrk="1" hangingPunct="1">
              <a:buNone/>
            </a:pPr>
            <a:r>
              <a:rPr lang="en-US" altLang="zh-CN" sz="2400" dirty="0">
                <a:solidFill>
                  <a:srgbClr val="000099"/>
                </a:solidFill>
                <a:latin typeface="Comic Sans MS" panose="030F0702030302020204" pitchFamily="66" charset="0"/>
              </a:rPr>
              <a:t>\’	            </a:t>
            </a:r>
            <a:r>
              <a:rPr lang="zh-CN" altLang="en-US" sz="2400" dirty="0">
                <a:solidFill>
                  <a:srgbClr val="000099"/>
                </a:solidFill>
                <a:latin typeface="Comic Sans MS" panose="030F0702030302020204" pitchFamily="66" charset="0"/>
              </a:rPr>
              <a:t>单引号符 ’	</a:t>
            </a:r>
            <a:endParaRPr lang="zh-CN" altLang="en-US" sz="2400" dirty="0">
              <a:solidFill>
                <a:srgbClr val="000099"/>
              </a:solidFill>
              <a:latin typeface="Comic Sans MS" panose="030F0702030302020204" pitchFamily="66" charset="0"/>
            </a:endParaRPr>
          </a:p>
          <a:p>
            <a:pPr eaLnBrk="1" hangingPunct="1">
              <a:buNone/>
            </a:pPr>
            <a:r>
              <a:rPr lang="en-US" altLang="zh-CN" sz="2400" dirty="0">
                <a:solidFill>
                  <a:srgbClr val="000099"/>
                </a:solidFill>
                <a:latin typeface="Comic Sans MS" panose="030F0702030302020204" pitchFamily="66" charset="0"/>
              </a:rPr>
              <a:t>\”	            </a:t>
            </a:r>
            <a:r>
              <a:rPr lang="zh-CN" altLang="en-US" sz="2400" dirty="0">
                <a:solidFill>
                  <a:srgbClr val="000099"/>
                </a:solidFill>
                <a:latin typeface="Comic Sans MS" panose="030F0702030302020204" pitchFamily="66" charset="0"/>
              </a:rPr>
              <a:t>双引号符 ”	</a:t>
            </a:r>
            <a:endParaRPr lang="zh-CN" altLang="en-US" sz="2400" dirty="0">
              <a:solidFill>
                <a:srgbClr val="000099"/>
              </a:solidFill>
              <a:latin typeface="Comic Sans MS" panose="030F0702030302020204" pitchFamily="66" charset="0"/>
            </a:endParaRPr>
          </a:p>
          <a:p>
            <a:pPr eaLnBrk="1" hangingPunct="1">
              <a:buNone/>
            </a:pPr>
            <a:r>
              <a:rPr lang="en-US" altLang="zh-CN" sz="2400" dirty="0">
                <a:solidFill>
                  <a:schemeClr val="hlink"/>
                </a:solidFill>
                <a:latin typeface="Comic Sans MS" panose="030F0702030302020204" pitchFamily="66" charset="0"/>
              </a:rPr>
              <a:t>\ddd</a:t>
            </a:r>
            <a:r>
              <a:rPr lang="en-US" altLang="zh-CN" sz="2400" dirty="0">
                <a:solidFill>
                  <a:srgbClr val="000099"/>
                </a:solidFill>
                <a:latin typeface="Comic Sans MS" panose="030F0702030302020204" pitchFamily="66" charset="0"/>
              </a:rPr>
              <a:t>	      ddd</a:t>
            </a:r>
            <a:r>
              <a:rPr lang="zh-CN" altLang="en-US" sz="2400" dirty="0">
                <a:solidFill>
                  <a:srgbClr val="000099"/>
                </a:solidFill>
                <a:latin typeface="Comic Sans MS" panose="030F0702030302020204" pitchFamily="66" charset="0"/>
              </a:rPr>
              <a:t>为</a:t>
            </a:r>
            <a:r>
              <a:rPr lang="en-US" altLang="zh-CN" sz="2400" dirty="0">
                <a:solidFill>
                  <a:srgbClr val="000099"/>
                </a:solidFill>
                <a:latin typeface="Comic Sans MS" panose="030F0702030302020204" pitchFamily="66" charset="0"/>
              </a:rPr>
              <a:t>1</a:t>
            </a:r>
            <a:r>
              <a:rPr lang="zh-CN" altLang="en-US" sz="2400" dirty="0">
                <a:solidFill>
                  <a:srgbClr val="000099"/>
                </a:solidFill>
                <a:latin typeface="Comic Sans MS" panose="030F0702030302020204" pitchFamily="66" charset="0"/>
              </a:rPr>
              <a:t>至</a:t>
            </a:r>
            <a:r>
              <a:rPr lang="en-US" altLang="zh-CN" sz="2400" dirty="0">
                <a:solidFill>
                  <a:srgbClr val="000099"/>
                </a:solidFill>
                <a:latin typeface="Comic Sans MS" panose="030F0702030302020204" pitchFamily="66" charset="0"/>
              </a:rPr>
              <a:t>3</a:t>
            </a:r>
            <a:r>
              <a:rPr lang="zh-CN" altLang="en-US" sz="2400" dirty="0">
                <a:solidFill>
                  <a:srgbClr val="000099"/>
                </a:solidFill>
                <a:latin typeface="Comic Sans MS" panose="030F0702030302020204" pitchFamily="66" charset="0"/>
              </a:rPr>
              <a:t>个</a:t>
            </a:r>
            <a:r>
              <a:rPr lang="en-US" altLang="zh-CN" sz="2400" dirty="0">
                <a:solidFill>
                  <a:srgbClr val="000099"/>
                </a:solidFill>
                <a:latin typeface="Comic Sans MS" panose="030F0702030302020204" pitchFamily="66" charset="0"/>
              </a:rPr>
              <a:t>8</a:t>
            </a:r>
            <a:r>
              <a:rPr lang="zh-CN" altLang="en-US" sz="2400" dirty="0">
                <a:solidFill>
                  <a:srgbClr val="000099"/>
                </a:solidFill>
                <a:latin typeface="Comic Sans MS" panose="030F0702030302020204" pitchFamily="66" charset="0"/>
              </a:rPr>
              <a:t>进制数字</a:t>
            </a:r>
            <a:r>
              <a:rPr lang="en-US" altLang="zh-CN" sz="2400" dirty="0">
                <a:solidFill>
                  <a:srgbClr val="000099"/>
                </a:solidFill>
                <a:latin typeface="Comic Sans MS" panose="030F0702030302020204" pitchFamily="66" charset="0"/>
              </a:rPr>
              <a:t>,</a:t>
            </a:r>
            <a:r>
              <a:rPr lang="zh-CN" altLang="en-US" sz="2400" dirty="0">
                <a:solidFill>
                  <a:srgbClr val="000099"/>
                </a:solidFill>
                <a:latin typeface="Comic Sans MS" panose="030F0702030302020204" pitchFamily="66" charset="0"/>
              </a:rPr>
              <a:t>以该值为</a:t>
            </a:r>
            <a:r>
              <a:rPr lang="en-US" altLang="zh-CN" sz="2400" dirty="0">
                <a:solidFill>
                  <a:srgbClr val="000099"/>
                </a:solidFill>
                <a:latin typeface="Comic Sans MS" panose="030F0702030302020204" pitchFamily="66" charset="0"/>
              </a:rPr>
              <a:t>ASCII</a:t>
            </a:r>
            <a:r>
              <a:rPr lang="zh-CN" altLang="en-US" sz="2400" dirty="0">
                <a:solidFill>
                  <a:srgbClr val="000099"/>
                </a:solidFill>
                <a:latin typeface="Comic Sans MS" panose="030F0702030302020204" pitchFamily="66" charset="0"/>
              </a:rPr>
              <a:t>码的字符</a:t>
            </a:r>
            <a:endParaRPr lang="zh-CN" altLang="en-US" sz="2400" dirty="0">
              <a:solidFill>
                <a:srgbClr val="000099"/>
              </a:solidFill>
              <a:latin typeface="Comic Sans MS" panose="030F0702030302020204" pitchFamily="66" charset="0"/>
            </a:endParaRPr>
          </a:p>
          <a:p>
            <a:pPr eaLnBrk="1" hangingPunct="1">
              <a:buNone/>
            </a:pPr>
            <a:r>
              <a:rPr lang="en-US" altLang="zh-CN" sz="2400" dirty="0">
                <a:solidFill>
                  <a:schemeClr val="hlink"/>
                </a:solidFill>
                <a:latin typeface="Comic Sans MS" panose="030F0702030302020204" pitchFamily="66" charset="0"/>
              </a:rPr>
              <a:t>\xhh</a:t>
            </a:r>
            <a:r>
              <a:rPr lang="en-US" altLang="zh-CN" sz="2400" dirty="0">
                <a:solidFill>
                  <a:srgbClr val="000099"/>
                </a:solidFill>
                <a:latin typeface="Comic Sans MS" panose="030F0702030302020204" pitchFamily="66" charset="0"/>
              </a:rPr>
              <a:t>	      hh</a:t>
            </a:r>
            <a:r>
              <a:rPr lang="zh-CN" altLang="en-US" sz="2400" dirty="0">
                <a:solidFill>
                  <a:srgbClr val="000099"/>
                </a:solidFill>
                <a:latin typeface="Comic Sans MS" panose="030F0702030302020204" pitchFamily="66" charset="0"/>
              </a:rPr>
              <a:t>为</a:t>
            </a:r>
            <a:r>
              <a:rPr lang="en-US" altLang="zh-CN" sz="2400" dirty="0">
                <a:solidFill>
                  <a:srgbClr val="000099"/>
                </a:solidFill>
                <a:latin typeface="Comic Sans MS" panose="030F0702030302020204" pitchFamily="66" charset="0"/>
              </a:rPr>
              <a:t>1</a:t>
            </a:r>
            <a:r>
              <a:rPr lang="zh-CN" altLang="en-US" sz="2400" dirty="0">
                <a:solidFill>
                  <a:srgbClr val="000099"/>
                </a:solidFill>
                <a:latin typeface="Comic Sans MS" panose="030F0702030302020204" pitchFamily="66" charset="0"/>
              </a:rPr>
              <a:t>至</a:t>
            </a:r>
            <a:r>
              <a:rPr lang="en-US" altLang="zh-CN" sz="2400" dirty="0">
                <a:solidFill>
                  <a:srgbClr val="000099"/>
                </a:solidFill>
                <a:latin typeface="Comic Sans MS" panose="030F0702030302020204" pitchFamily="66" charset="0"/>
              </a:rPr>
              <a:t>2</a:t>
            </a:r>
            <a:r>
              <a:rPr lang="zh-CN" altLang="en-US" sz="2400" dirty="0">
                <a:solidFill>
                  <a:srgbClr val="000099"/>
                </a:solidFill>
                <a:latin typeface="Comic Sans MS" panose="030F0702030302020204" pitchFamily="66" charset="0"/>
              </a:rPr>
              <a:t>个</a:t>
            </a:r>
            <a:r>
              <a:rPr lang="en-US" altLang="zh-CN" sz="2400" dirty="0">
                <a:solidFill>
                  <a:srgbClr val="000099"/>
                </a:solidFill>
                <a:latin typeface="Comic Sans MS" panose="030F0702030302020204" pitchFamily="66" charset="0"/>
              </a:rPr>
              <a:t>16</a:t>
            </a:r>
            <a:r>
              <a:rPr lang="zh-CN" altLang="en-US" sz="2400" dirty="0">
                <a:solidFill>
                  <a:srgbClr val="000099"/>
                </a:solidFill>
                <a:latin typeface="Comic Sans MS" panose="030F0702030302020204" pitchFamily="66" charset="0"/>
              </a:rPr>
              <a:t>进制数字</a:t>
            </a:r>
            <a:r>
              <a:rPr lang="en-US" altLang="zh-CN" sz="2400" dirty="0">
                <a:solidFill>
                  <a:srgbClr val="000099"/>
                </a:solidFill>
                <a:latin typeface="Comic Sans MS" panose="030F0702030302020204" pitchFamily="66" charset="0"/>
              </a:rPr>
              <a:t>,</a:t>
            </a:r>
            <a:r>
              <a:rPr lang="zh-CN" altLang="en-US" sz="2400" dirty="0">
                <a:solidFill>
                  <a:srgbClr val="000099"/>
                </a:solidFill>
                <a:latin typeface="Comic Sans MS" panose="030F0702030302020204" pitchFamily="66" charset="0"/>
              </a:rPr>
              <a:t>以该值为</a:t>
            </a:r>
            <a:r>
              <a:rPr lang="en-US" altLang="zh-CN" sz="2400" dirty="0">
                <a:solidFill>
                  <a:srgbClr val="000099"/>
                </a:solidFill>
                <a:latin typeface="Comic Sans MS" panose="030F0702030302020204" pitchFamily="66" charset="0"/>
              </a:rPr>
              <a:t>ASCII</a:t>
            </a:r>
            <a:r>
              <a:rPr lang="zh-CN" altLang="en-US" sz="2400" dirty="0">
                <a:solidFill>
                  <a:srgbClr val="000099"/>
                </a:solidFill>
                <a:latin typeface="Comic Sans MS" panose="030F0702030302020204" pitchFamily="66" charset="0"/>
              </a:rPr>
              <a:t>码的字符</a:t>
            </a:r>
            <a:endParaRPr lang="zh-CN" altLang="en-US" sz="2400" dirty="0">
              <a:solidFill>
                <a:srgbClr val="000099"/>
              </a:solidFill>
              <a:latin typeface="Comic Sans MS" panose="030F0702030302020204" pitchFamily="66" charset="0"/>
            </a:endParaRPr>
          </a:p>
        </p:txBody>
      </p:sp>
      <p:sp>
        <p:nvSpPr>
          <p:cNvPr id="44035" name="Line 5"/>
          <p:cNvSpPr/>
          <p:nvPr/>
        </p:nvSpPr>
        <p:spPr>
          <a:xfrm>
            <a:off x="500063" y="1143000"/>
            <a:ext cx="8077200" cy="0"/>
          </a:xfrm>
          <a:prstGeom prst="line">
            <a:avLst/>
          </a:prstGeom>
          <a:ln w="38100" cap="flat" cmpd="sng">
            <a:solidFill>
              <a:schemeClr val="hlink"/>
            </a:solidFill>
            <a:prstDash val="solid"/>
            <a:miter/>
            <a:headEnd type="none" w="med" len="med"/>
            <a:tailEnd type="none" w="med" len="med"/>
          </a:ln>
        </p:spPr>
      </p:sp>
      <p:sp>
        <p:nvSpPr>
          <p:cNvPr id="44036" name="Line 6"/>
          <p:cNvSpPr/>
          <p:nvPr/>
        </p:nvSpPr>
        <p:spPr>
          <a:xfrm>
            <a:off x="1795463" y="685800"/>
            <a:ext cx="0" cy="5867400"/>
          </a:xfrm>
          <a:prstGeom prst="line">
            <a:avLst/>
          </a:prstGeom>
          <a:ln w="38100" cap="flat" cmpd="sng">
            <a:solidFill>
              <a:schemeClr val="hlink"/>
            </a:solidFill>
            <a:prstDash val="solid"/>
            <a:miter/>
            <a:headEnd type="none" w="med" len="med"/>
            <a:tailEnd type="none" w="med" len="med"/>
          </a:ln>
        </p:spPr>
      </p:sp>
      <p:sp>
        <p:nvSpPr>
          <p:cNvPr id="44037" name="Line 7"/>
          <p:cNvSpPr/>
          <p:nvPr/>
        </p:nvSpPr>
        <p:spPr>
          <a:xfrm>
            <a:off x="538163" y="685800"/>
            <a:ext cx="8077200" cy="0"/>
          </a:xfrm>
          <a:prstGeom prst="line">
            <a:avLst/>
          </a:prstGeom>
          <a:ln w="38100" cap="flat" cmpd="sng">
            <a:solidFill>
              <a:schemeClr val="hlink"/>
            </a:solidFill>
            <a:prstDash val="solid"/>
            <a:miter/>
            <a:headEnd type="none" w="med" len="med"/>
            <a:tailEnd type="none" w="med" len="med"/>
          </a:ln>
        </p:spPr>
      </p:sp>
      <p:sp>
        <p:nvSpPr>
          <p:cNvPr id="44038"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44039"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44040"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8"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Times New Roman" panose="02020603050405020304" pitchFamily="18" charset="0"/>
              </a:rPr>
              <a:t>字符型数据</a:t>
            </a:r>
            <a:r>
              <a:rPr lang="en-US" altLang="zh-CN" b="1" dirty="0">
                <a:latin typeface="Times New Roman" panose="02020603050405020304" pitchFamily="18" charset="0"/>
              </a:rPr>
              <a:t>(</a:t>
            </a:r>
            <a:r>
              <a:rPr lang="zh-CN" altLang="en-US" b="1" dirty="0">
                <a:latin typeface="Times New Roman" panose="02020603050405020304" pitchFamily="18" charset="0"/>
              </a:rPr>
              <a:t>续</a:t>
            </a:r>
            <a:r>
              <a:rPr lang="en-US" altLang="zh-CN" b="1" dirty="0">
                <a:latin typeface="Times New Roman" panose="02020603050405020304" pitchFamily="18" charset="0"/>
              </a:rPr>
              <a:t>)</a:t>
            </a:r>
            <a:endParaRPr lang="en-US" altLang="zh-CN" b="1" dirty="0">
              <a:latin typeface="Times New Roman" panose="02020603050405020304" pitchFamily="18" charset="0"/>
            </a:endParaRPr>
          </a:p>
        </p:txBody>
      </p:sp>
      <p:sp>
        <p:nvSpPr>
          <p:cNvPr id="45059" name="Rectangle 3"/>
          <p:cNvSpPr>
            <a:spLocks noGrp="1"/>
          </p:cNvSpPr>
          <p:nvPr>
            <p:ph idx="1"/>
          </p:nvPr>
        </p:nvSpPr>
        <p:spPr>
          <a:xfrm>
            <a:off x="1143000" y="2017713"/>
            <a:ext cx="7772400" cy="4114800"/>
          </a:xfrm>
          <a:ln/>
        </p:spPr>
        <p:txBody>
          <a:bodyPr vert="horz" wrap="square" lIns="91440" tIns="45720" rIns="91440" bIns="45720" anchor="t" anchorCtr="0"/>
          <a:p>
            <a:pPr eaLnBrk="1" hangingPunct="1"/>
            <a:r>
              <a:rPr lang="zh-CN" altLang="en-US" sz="4000" b="1" dirty="0">
                <a:solidFill>
                  <a:srgbClr val="0000FF"/>
                </a:solidFill>
                <a:latin typeface="Comic Sans MS" panose="030F0702030302020204" pitchFamily="66" charset="0"/>
              </a:rPr>
              <a:t>打印机与显示屏输出的组织方法稍有不同</a:t>
            </a:r>
            <a:endParaRPr lang="zh-CN" altLang="en-US" sz="4000" b="1" dirty="0">
              <a:solidFill>
                <a:srgbClr val="0000FF"/>
              </a:solidFill>
              <a:latin typeface="Comic Sans MS" panose="030F0702030302020204" pitchFamily="66" charset="0"/>
            </a:endParaRPr>
          </a:p>
          <a:p>
            <a:pPr lvl="1" eaLnBrk="1" hangingPunct="1"/>
            <a:r>
              <a:rPr lang="zh-CN" altLang="en-US" b="1" dirty="0">
                <a:solidFill>
                  <a:schemeClr val="hlink"/>
                </a:solidFill>
                <a:latin typeface="Comic Sans MS" panose="030F0702030302020204" pitchFamily="66" charset="0"/>
              </a:rPr>
              <a:t>打印机：</a:t>
            </a:r>
            <a:r>
              <a:rPr lang="zh-CN" altLang="en-US" b="1" dirty="0">
                <a:solidFill>
                  <a:schemeClr val="bg2"/>
                </a:solidFill>
                <a:latin typeface="Comic Sans MS" panose="030F0702030302020204" pitchFamily="66" charset="0"/>
              </a:rPr>
              <a:t>仅当一行字符填满或遇换行符时才输出，即整行一次性输出。当输出空格符或制表符时，作跳格处理，不用空格符填充</a:t>
            </a:r>
            <a:endParaRPr lang="zh-CN" altLang="en-US" b="1" dirty="0">
              <a:solidFill>
                <a:schemeClr val="bg2"/>
              </a:solidFill>
              <a:latin typeface="Comic Sans MS" panose="030F0702030302020204" pitchFamily="66" charset="0"/>
            </a:endParaRPr>
          </a:p>
          <a:p>
            <a:pPr lvl="1" eaLnBrk="1" hangingPunct="1"/>
            <a:r>
              <a:rPr lang="zh-CN" altLang="en-US" b="1" dirty="0">
                <a:solidFill>
                  <a:schemeClr val="hlink"/>
                </a:solidFill>
                <a:latin typeface="Comic Sans MS" panose="030F0702030302020204" pitchFamily="66" charset="0"/>
              </a:rPr>
              <a:t>显示器：</a:t>
            </a:r>
            <a:r>
              <a:rPr lang="zh-CN" altLang="en-US" b="1" dirty="0">
                <a:latin typeface="Comic Sans MS" panose="030F0702030302020204" pitchFamily="66" charset="0"/>
              </a:rPr>
              <a:t>逐个字符输出，空格符及制表符经过位置都用空格符输出</a:t>
            </a:r>
            <a:endParaRPr lang="zh-CN" altLang="en-US" b="1" dirty="0">
              <a:latin typeface="Comic Sans MS" panose="030F0702030302020204" pitchFamily="66" charset="0"/>
            </a:endParaRPr>
          </a:p>
          <a:p>
            <a:pPr eaLnBrk="1" hangingPunct="1">
              <a:buNone/>
            </a:pPr>
            <a:endParaRPr lang="en-US" altLang="zh-CN" dirty="0">
              <a:latin typeface="Comic Sans MS" panose="030F0702030302020204" pitchFamily="66" charset="0"/>
            </a:endParaRPr>
          </a:p>
        </p:txBody>
      </p:sp>
      <p:sp>
        <p:nvSpPr>
          <p:cNvPr id="45060"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45061"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45062"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2" name="Rectangle 2"/>
          <p:cNvSpPr>
            <a:spLocks noGrp="1"/>
          </p:cNvSpPr>
          <p:nvPr>
            <p:ph type="title"/>
          </p:nvPr>
        </p:nvSpPr>
        <p:spPr>
          <a:ln/>
        </p:spPr>
        <p:txBody>
          <a:bodyPr vert="horz" wrap="square" lIns="91440" tIns="45720" rIns="91440" bIns="45720" anchor="b" anchorCtr="0"/>
          <a:p>
            <a:pPr eaLnBrk="1" hangingPunct="1"/>
            <a:r>
              <a:rPr lang="zh-CN" altLang="en-US" b="1" dirty="0"/>
              <a:t>实例</a:t>
            </a:r>
            <a:endParaRPr lang="zh-CN" altLang="en-US" b="1" dirty="0"/>
          </a:p>
        </p:txBody>
      </p:sp>
      <p:sp>
        <p:nvSpPr>
          <p:cNvPr id="46083" name="Rectangle 3"/>
          <p:cNvSpPr>
            <a:spLocks noGrp="1"/>
          </p:cNvSpPr>
          <p:nvPr>
            <p:ph idx="1"/>
          </p:nvPr>
        </p:nvSpPr>
        <p:spPr>
          <a:xfrm>
            <a:off x="914400" y="2474913"/>
            <a:ext cx="7772400" cy="1868487"/>
          </a:xfrm>
          <a:ln>
            <a:solidFill>
              <a:schemeClr val="hlink">
                <a:alpha val="100000"/>
              </a:schemeClr>
            </a:solidFill>
            <a:miter lim="800000"/>
          </a:ln>
        </p:spPr>
        <p:txBody>
          <a:bodyPr vert="horz" wrap="square" lIns="91440" tIns="45720" rIns="91440" bIns="45720" anchor="t" anchorCtr="0"/>
          <a:p>
            <a:pPr eaLnBrk="1" hangingPunct="1">
              <a:buNone/>
            </a:pPr>
            <a:r>
              <a:rPr lang="en-US" altLang="zh-CN" sz="2400" dirty="0">
                <a:latin typeface="Comic Sans MS" panose="030F0702030302020204" pitchFamily="66" charset="0"/>
              </a:rPr>
              <a:t>int main(){</a:t>
            </a:r>
            <a:endParaRPr lang="en-US" altLang="zh-CN" sz="2400" dirty="0">
              <a:latin typeface="Comic Sans MS" panose="030F0702030302020204" pitchFamily="66" charset="0"/>
            </a:endParaRPr>
          </a:p>
          <a:p>
            <a:pPr eaLnBrk="1" hangingPunct="1">
              <a:buNone/>
            </a:pPr>
            <a:r>
              <a:rPr lang="en-US" altLang="zh-CN" sz="2400" dirty="0">
                <a:latin typeface="Comic Sans MS" panose="030F0702030302020204" pitchFamily="66" charset="0"/>
              </a:rPr>
              <a:t> printf(" ab c\t de\rf\tg\n");</a:t>
            </a:r>
            <a:endParaRPr lang="en-US" altLang="zh-CN" sz="2400" dirty="0">
              <a:latin typeface="Comic Sans MS" panose="030F0702030302020204" pitchFamily="66" charset="0"/>
            </a:endParaRPr>
          </a:p>
          <a:p>
            <a:pPr eaLnBrk="1" hangingPunct="1">
              <a:buNone/>
            </a:pPr>
            <a:r>
              <a:rPr lang="en-US" altLang="zh-CN" sz="2400" dirty="0">
                <a:latin typeface="Comic Sans MS" panose="030F0702030302020204" pitchFamily="66" charset="0"/>
              </a:rPr>
              <a:t> printf("h\ti\b\bj k");</a:t>
            </a:r>
            <a:endParaRPr lang="en-US" altLang="zh-CN" sz="2400" dirty="0">
              <a:latin typeface="Comic Sans MS" panose="030F0702030302020204" pitchFamily="66" charset="0"/>
            </a:endParaRPr>
          </a:p>
          <a:p>
            <a:pPr eaLnBrk="1" hangingPunct="1">
              <a:buNone/>
            </a:pPr>
            <a:r>
              <a:rPr lang="en-US" altLang="zh-CN" sz="2400" dirty="0">
                <a:latin typeface="Comic Sans MS" panose="030F0702030302020204" pitchFamily="66" charset="0"/>
              </a:rPr>
              <a:t>}</a:t>
            </a:r>
            <a:endParaRPr lang="en-US" altLang="zh-CN" sz="2400" dirty="0">
              <a:latin typeface="Comic Sans MS" panose="030F0702030302020204" pitchFamily="66" charset="0"/>
            </a:endParaRPr>
          </a:p>
        </p:txBody>
      </p:sp>
      <p:sp>
        <p:nvSpPr>
          <p:cNvPr id="46084" name="Text Box 4"/>
          <p:cNvSpPr txBox="1"/>
          <p:nvPr/>
        </p:nvSpPr>
        <p:spPr>
          <a:xfrm>
            <a:off x="1143000" y="4594225"/>
            <a:ext cx="3357563" cy="1196975"/>
          </a:xfrm>
          <a:prstGeom prst="rect">
            <a:avLst/>
          </a:prstGeom>
          <a:noFill/>
          <a:ln w="9525" cap="flat" cmpd="sng">
            <a:solidFill>
              <a:schemeClr val="hlink"/>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zh-CN" altLang="en-US" sz="2400" b="1" dirty="0"/>
              <a:t>打印结果</a:t>
            </a:r>
            <a:r>
              <a:rPr lang="zh-CN" altLang="en-US" sz="2400" dirty="0"/>
              <a:t>：</a:t>
            </a:r>
            <a:endParaRPr lang="zh-CN" altLang="en-US" sz="2400" dirty="0"/>
          </a:p>
          <a:p>
            <a:pPr marL="0" lvl="0" indent="0" eaLnBrk="1" hangingPunct="1">
              <a:spcBef>
                <a:spcPct val="0"/>
              </a:spcBef>
              <a:buClrTx/>
              <a:buSzTx/>
              <a:buFontTx/>
              <a:buNone/>
            </a:pPr>
            <a:r>
              <a:rPr lang="en-US" altLang="zh-CN" sz="2400" dirty="0">
                <a:latin typeface="Comic Sans MS" panose="030F0702030302020204" pitchFamily="66" charset="0"/>
              </a:rPr>
              <a:t>|</a:t>
            </a:r>
            <a:r>
              <a:rPr lang="en-US" altLang="zh-CN" sz="2400" dirty="0">
                <a:solidFill>
                  <a:schemeClr val="hlink"/>
                </a:solidFill>
                <a:latin typeface="Comic Sans MS" panose="030F0702030302020204" pitchFamily="66" charset="0"/>
              </a:rPr>
              <a:t>f</a:t>
            </a:r>
            <a:r>
              <a:rPr lang="en-US" altLang="zh-CN" sz="2400" dirty="0">
                <a:latin typeface="Comic Sans MS" panose="030F0702030302020204" pitchFamily="66" charset="0"/>
              </a:rPr>
              <a:t>|a|b| |c| | | |</a:t>
            </a:r>
            <a:r>
              <a:rPr lang="en-US" altLang="zh-CN" sz="2400" dirty="0">
                <a:solidFill>
                  <a:schemeClr val="hlink"/>
                </a:solidFill>
                <a:latin typeface="Comic Sans MS" panose="030F0702030302020204" pitchFamily="66" charset="0"/>
              </a:rPr>
              <a:t>g</a:t>
            </a:r>
            <a:r>
              <a:rPr lang="en-US" altLang="zh-CN" sz="2400" dirty="0">
                <a:latin typeface="Comic Sans MS" panose="030F0702030302020204" pitchFamily="66" charset="0"/>
              </a:rPr>
              <a:t>|d|e|</a:t>
            </a:r>
            <a:endParaRPr lang="en-US" altLang="zh-CN" sz="2400" dirty="0">
              <a:latin typeface="Comic Sans MS" panose="030F0702030302020204" pitchFamily="66" charset="0"/>
            </a:endParaRPr>
          </a:p>
          <a:p>
            <a:pPr marL="0" lvl="0" indent="0" eaLnBrk="1" hangingPunct="1">
              <a:spcBef>
                <a:spcPct val="0"/>
              </a:spcBef>
              <a:buClrTx/>
              <a:buSzTx/>
              <a:buFontTx/>
              <a:buNone/>
            </a:pPr>
            <a:r>
              <a:rPr lang="en-US" altLang="zh-CN" sz="2400" dirty="0">
                <a:latin typeface="Comic Sans MS" panose="030F0702030302020204" pitchFamily="66" charset="0"/>
              </a:rPr>
              <a:t>|h| |  | |  | | |j|i|k|</a:t>
            </a:r>
            <a:r>
              <a:rPr lang="en-US" altLang="zh-CN" sz="2400" dirty="0"/>
              <a:t>     </a:t>
            </a:r>
            <a:endParaRPr lang="en-US" altLang="zh-CN" sz="2400" dirty="0"/>
          </a:p>
        </p:txBody>
      </p:sp>
      <p:sp>
        <p:nvSpPr>
          <p:cNvPr id="46085" name="Rectangle 5"/>
          <p:cNvSpPr/>
          <p:nvPr/>
        </p:nvSpPr>
        <p:spPr>
          <a:xfrm>
            <a:off x="5424488" y="4572000"/>
            <a:ext cx="3033712" cy="1196975"/>
          </a:xfrm>
          <a:prstGeom prst="rect">
            <a:avLst/>
          </a:prstGeom>
          <a:noFill/>
          <a:ln w="9525" cap="flat" cmpd="sng">
            <a:solidFill>
              <a:schemeClr val="hlink"/>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zh-CN" altLang="en-US" sz="2400" b="1" dirty="0">
                <a:latin typeface="Comic Sans MS" panose="030F0702030302020204" pitchFamily="66" charset="0"/>
              </a:rPr>
              <a:t>屏幕输出</a:t>
            </a:r>
            <a:r>
              <a:rPr lang="zh-CN" altLang="en-US" sz="2400" dirty="0">
                <a:latin typeface="Comic Sans MS" panose="030F0702030302020204" pitchFamily="66" charset="0"/>
              </a:rPr>
              <a:t>：</a:t>
            </a:r>
            <a:endParaRPr lang="zh-CN" altLang="en-US" sz="2400" dirty="0">
              <a:latin typeface="Comic Sans MS" panose="030F0702030302020204" pitchFamily="66" charset="0"/>
            </a:endParaRPr>
          </a:p>
          <a:p>
            <a:pPr marL="0" lvl="0" indent="0" eaLnBrk="1" hangingPunct="1">
              <a:spcBef>
                <a:spcPct val="0"/>
              </a:spcBef>
              <a:buClrTx/>
              <a:buSzTx/>
              <a:buFontTx/>
              <a:buNone/>
            </a:pPr>
            <a:r>
              <a:rPr lang="en-US" altLang="zh-CN" sz="2400" dirty="0">
                <a:latin typeface="Comic Sans MS" panose="030F0702030302020204" pitchFamily="66" charset="0"/>
              </a:rPr>
              <a:t>|</a:t>
            </a:r>
            <a:r>
              <a:rPr lang="en-US" altLang="zh-CN" sz="2400" dirty="0">
                <a:solidFill>
                  <a:schemeClr val="hlink"/>
                </a:solidFill>
                <a:latin typeface="Comic Sans MS" panose="030F0702030302020204" pitchFamily="66" charset="0"/>
              </a:rPr>
              <a:t>f</a:t>
            </a:r>
            <a:r>
              <a:rPr lang="en-US" altLang="zh-CN" sz="2400" dirty="0">
                <a:latin typeface="Comic Sans MS" panose="030F0702030302020204" pitchFamily="66" charset="0"/>
              </a:rPr>
              <a:t>| | | | | | | |</a:t>
            </a:r>
            <a:r>
              <a:rPr lang="en-US" altLang="zh-CN" sz="2400" dirty="0">
                <a:solidFill>
                  <a:schemeClr val="hlink"/>
                </a:solidFill>
                <a:latin typeface="Comic Sans MS" panose="030F0702030302020204" pitchFamily="66" charset="0"/>
              </a:rPr>
              <a:t>g</a:t>
            </a:r>
            <a:r>
              <a:rPr lang="en-US" altLang="zh-CN" sz="2400" dirty="0">
                <a:latin typeface="Comic Sans MS" panose="030F0702030302020204" pitchFamily="66" charset="0"/>
              </a:rPr>
              <a:t>|d|e|</a:t>
            </a:r>
            <a:endParaRPr lang="en-US" altLang="zh-CN" sz="2400" dirty="0">
              <a:latin typeface="Comic Sans MS" panose="030F0702030302020204" pitchFamily="66" charset="0"/>
            </a:endParaRPr>
          </a:p>
          <a:p>
            <a:pPr marL="0" lvl="0" indent="0" eaLnBrk="1" hangingPunct="1">
              <a:spcBef>
                <a:spcPct val="0"/>
              </a:spcBef>
              <a:buClrTx/>
              <a:buSzTx/>
              <a:buFontTx/>
              <a:buNone/>
            </a:pPr>
            <a:r>
              <a:rPr lang="en-US" altLang="zh-CN" sz="2400" dirty="0">
                <a:latin typeface="Comic Sans MS" panose="030F0702030302020204" pitchFamily="66" charset="0"/>
              </a:rPr>
              <a:t>|h| | | | | | |j| |k|</a:t>
            </a:r>
            <a:endParaRPr lang="en-US" altLang="zh-CN" sz="2400" dirty="0">
              <a:latin typeface="Comic Sans MS" panose="030F0702030302020204" pitchFamily="66" charset="0"/>
            </a:endParaRPr>
          </a:p>
        </p:txBody>
      </p:sp>
      <p:sp>
        <p:nvSpPr>
          <p:cNvPr id="46086" name="Text Box 6"/>
          <p:cNvSpPr txBox="1"/>
          <p:nvPr/>
        </p:nvSpPr>
        <p:spPr>
          <a:xfrm>
            <a:off x="1584325" y="5976938"/>
            <a:ext cx="4054475"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zh-CN" altLang="en-US" sz="2400" b="1" dirty="0"/>
              <a:t>注：每个表单元</a:t>
            </a:r>
            <a:r>
              <a:rPr lang="en-US" altLang="zh-CN" sz="2400" b="1" dirty="0"/>
              <a:t>8</a:t>
            </a:r>
            <a:r>
              <a:rPr lang="zh-CN" altLang="en-US" sz="2400" b="1" dirty="0"/>
              <a:t>个字符宽。</a:t>
            </a:r>
            <a:endParaRPr lang="zh-CN" altLang="en-US" sz="2400" b="1" dirty="0"/>
          </a:p>
        </p:txBody>
      </p:sp>
      <p:sp>
        <p:nvSpPr>
          <p:cNvPr id="46087"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46088"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46089"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6" name="Rectangle 1026"/>
          <p:cNvSpPr>
            <a:spLocks noGrp="1"/>
          </p:cNvSpPr>
          <p:nvPr>
            <p:ph type="title"/>
          </p:nvPr>
        </p:nvSpPr>
        <p:spPr>
          <a:ln/>
        </p:spPr>
        <p:txBody>
          <a:bodyPr vert="horz" wrap="square" lIns="91440" tIns="45720" rIns="91440" bIns="45720" anchor="b" anchorCtr="0"/>
          <a:p>
            <a:pPr eaLnBrk="1" hangingPunct="1"/>
            <a:r>
              <a:rPr lang="zh-CN" altLang="en-US" b="1" dirty="0">
                <a:latin typeface="Times New Roman" panose="02020603050405020304" pitchFamily="18" charset="0"/>
              </a:rPr>
              <a:t>字符型数据</a:t>
            </a:r>
            <a:r>
              <a:rPr lang="en-US" altLang="zh-CN" b="1" dirty="0">
                <a:latin typeface="Times New Roman" panose="02020603050405020304" pitchFamily="18" charset="0"/>
              </a:rPr>
              <a:t>(</a:t>
            </a:r>
            <a:r>
              <a:rPr lang="zh-CN" altLang="en-US" b="1" dirty="0">
                <a:latin typeface="Times New Roman" panose="02020603050405020304" pitchFamily="18" charset="0"/>
              </a:rPr>
              <a:t>续</a:t>
            </a:r>
            <a:r>
              <a:rPr lang="en-US" altLang="zh-CN" b="1" dirty="0">
                <a:latin typeface="Times New Roman" panose="02020603050405020304" pitchFamily="18" charset="0"/>
              </a:rPr>
              <a:t>)</a:t>
            </a:r>
            <a:endParaRPr lang="en-US" altLang="zh-CN" b="1" dirty="0">
              <a:latin typeface="Times New Roman" panose="02020603050405020304" pitchFamily="18" charset="0"/>
            </a:endParaRPr>
          </a:p>
        </p:txBody>
      </p:sp>
      <p:sp>
        <p:nvSpPr>
          <p:cNvPr id="371715" name="Rectangle 1027"/>
          <p:cNvSpPr>
            <a:spLocks noGrp="1"/>
          </p:cNvSpPr>
          <p:nvPr>
            <p:ph idx="1"/>
          </p:nvPr>
        </p:nvSpPr>
        <p:spPr>
          <a:xfrm>
            <a:off x="762000" y="1981200"/>
            <a:ext cx="7772400" cy="4114800"/>
          </a:xfrm>
          <a:ln/>
        </p:spPr>
        <p:txBody>
          <a:bodyPr vert="horz" wrap="square" lIns="91440" tIns="45720" rIns="91440" bIns="45720" anchor="t" anchorCtr="0"/>
          <a:p>
            <a:pPr eaLnBrk="1" hangingPunct="1">
              <a:lnSpc>
                <a:spcPct val="90000"/>
              </a:lnSpc>
            </a:pPr>
            <a:r>
              <a:rPr lang="zh-CN" altLang="en-US" sz="2800" b="1" dirty="0">
                <a:solidFill>
                  <a:schemeClr val="bg2"/>
                </a:solidFill>
                <a:latin typeface="Comic Sans MS" panose="030F0702030302020204" pitchFamily="66" charset="0"/>
              </a:rPr>
              <a:t>字符型常量与字符串常量书写形式的区别</a:t>
            </a:r>
            <a:endParaRPr lang="zh-CN" altLang="en-US" sz="2800" b="1" dirty="0">
              <a:solidFill>
                <a:schemeClr val="bg2"/>
              </a:solidFill>
              <a:latin typeface="Comic Sans MS" panose="030F0702030302020204" pitchFamily="66" charset="0"/>
            </a:endParaRPr>
          </a:p>
          <a:p>
            <a:pPr lvl="1" eaLnBrk="1" hangingPunct="1">
              <a:lnSpc>
                <a:spcPct val="90000"/>
              </a:lnSpc>
            </a:pPr>
            <a:r>
              <a:rPr lang="zh-CN" altLang="en-US" sz="2000" b="1" dirty="0">
                <a:latin typeface="Comic Sans MS" panose="030F0702030302020204" pitchFamily="66" charset="0"/>
              </a:rPr>
              <a:t>字符串常量是一对双引号括起来的字符序列</a:t>
            </a:r>
            <a:endParaRPr lang="zh-CN" altLang="en-US" sz="2000" b="1" dirty="0">
              <a:latin typeface="Comic Sans MS" panose="030F0702030302020204" pitchFamily="66" charset="0"/>
            </a:endParaRPr>
          </a:p>
          <a:p>
            <a:pPr lvl="2" eaLnBrk="1" hangingPunct="1">
              <a:lnSpc>
                <a:spcPct val="90000"/>
              </a:lnSpc>
            </a:pPr>
            <a:r>
              <a:rPr lang="en-US" altLang="zh-CN" sz="1800" b="1" dirty="0">
                <a:latin typeface="Comic Sans MS" panose="030F0702030302020204" pitchFamily="66" charset="0"/>
              </a:rPr>
              <a:t>"I am a student.“</a:t>
            </a:r>
            <a:endParaRPr lang="en-US" altLang="zh-CN" sz="1800" b="1" dirty="0">
              <a:latin typeface="Comic Sans MS" panose="030F0702030302020204" pitchFamily="66" charset="0"/>
            </a:endParaRPr>
          </a:p>
          <a:p>
            <a:pPr lvl="2" eaLnBrk="1" hangingPunct="1">
              <a:lnSpc>
                <a:spcPct val="90000"/>
              </a:lnSpc>
            </a:pPr>
            <a:r>
              <a:rPr lang="en-US" altLang="zh-CN" sz="1800" b="1" dirty="0">
                <a:latin typeface="Comic Sans MS" panose="030F0702030302020204" pitchFamily="66" charset="0"/>
              </a:rPr>
              <a:t>"China", "a", "$1234.00"</a:t>
            </a:r>
            <a:endParaRPr lang="en-US" altLang="zh-CN" sz="1800" b="1" dirty="0">
              <a:latin typeface="Comic Sans MS" panose="030F0702030302020204" pitchFamily="66" charset="0"/>
            </a:endParaRPr>
          </a:p>
          <a:p>
            <a:pPr algn="just" eaLnBrk="1" hangingPunct="1">
              <a:lnSpc>
                <a:spcPct val="90000"/>
              </a:lnSpc>
            </a:pPr>
            <a:r>
              <a:rPr lang="zh-CN" altLang="en-US" sz="2800" b="1" dirty="0">
                <a:latin typeface="Comic Sans MS" panose="030F0702030302020204" pitchFamily="66" charset="0"/>
              </a:rPr>
              <a:t>字符型常量</a:t>
            </a:r>
            <a:r>
              <a:rPr lang="en-US" altLang="zh-CN" sz="2800" b="1" dirty="0">
                <a:latin typeface="Comic Sans MS" panose="030F0702030302020204" pitchFamily="66" charset="0"/>
              </a:rPr>
              <a:t>’a’ </a:t>
            </a:r>
            <a:r>
              <a:rPr lang="zh-CN" altLang="en-US" sz="2800" b="1" dirty="0">
                <a:latin typeface="Comic Sans MS" panose="030F0702030302020204" pitchFamily="66" charset="0"/>
              </a:rPr>
              <a:t>与字符串常量</a:t>
            </a:r>
            <a:r>
              <a:rPr lang="en-US" altLang="zh-CN" sz="2800" b="1" dirty="0">
                <a:latin typeface="Comic Sans MS" panose="030F0702030302020204" pitchFamily="66" charset="0"/>
              </a:rPr>
              <a:t>”a”</a:t>
            </a:r>
            <a:r>
              <a:rPr lang="zh-CN" altLang="en-US" sz="2800" b="1" dirty="0">
                <a:latin typeface="Comic Sans MS" panose="030F0702030302020204" pitchFamily="66" charset="0"/>
              </a:rPr>
              <a:t>不同，不允许将字符串常量赋给字符变量</a:t>
            </a:r>
            <a:endParaRPr lang="zh-CN" altLang="en-US" sz="2800" b="1" dirty="0">
              <a:latin typeface="Comic Sans MS" panose="030F0702030302020204" pitchFamily="66" charset="0"/>
            </a:endParaRPr>
          </a:p>
          <a:p>
            <a:pPr algn="just" eaLnBrk="1" hangingPunct="1">
              <a:lnSpc>
                <a:spcPct val="90000"/>
              </a:lnSpc>
            </a:pPr>
            <a:r>
              <a:rPr lang="zh-CN" altLang="en-US" sz="2800" b="1" dirty="0">
                <a:solidFill>
                  <a:schemeClr val="bg2"/>
                </a:solidFill>
                <a:latin typeface="Comic Sans MS" panose="030F0702030302020204" pitchFamily="66" charset="0"/>
              </a:rPr>
              <a:t>字符型数据可与整型数据混合运算</a:t>
            </a:r>
            <a:endParaRPr lang="zh-CN" altLang="en-US" sz="2800" b="1" dirty="0">
              <a:solidFill>
                <a:schemeClr val="bg2"/>
              </a:solidFill>
              <a:latin typeface="Comic Sans MS" panose="030F0702030302020204" pitchFamily="66" charset="0"/>
            </a:endParaRPr>
          </a:p>
          <a:p>
            <a:pPr lvl="1" algn="just" eaLnBrk="1" hangingPunct="1">
              <a:lnSpc>
                <a:spcPct val="90000"/>
              </a:lnSpc>
            </a:pPr>
            <a:r>
              <a:rPr lang="zh-CN" altLang="en-US" sz="2000" b="1" dirty="0">
                <a:solidFill>
                  <a:srgbClr val="0000FF"/>
                </a:solidFill>
                <a:latin typeface="Comic Sans MS" panose="030F0702030302020204" pitchFamily="66" charset="0"/>
              </a:rPr>
              <a:t>由于字符型数据以</a:t>
            </a:r>
            <a:r>
              <a:rPr lang="en-US" altLang="zh-CN" sz="2000" b="1" dirty="0">
                <a:solidFill>
                  <a:srgbClr val="0000FF"/>
                </a:solidFill>
                <a:latin typeface="Comic Sans MS" panose="030F0702030302020204" pitchFamily="66" charset="0"/>
              </a:rPr>
              <a:t>ASCII</a:t>
            </a:r>
            <a:r>
              <a:rPr lang="zh-CN" altLang="en-US" sz="2000" b="1" dirty="0">
                <a:solidFill>
                  <a:srgbClr val="0000FF"/>
                </a:solidFill>
                <a:latin typeface="Comic Sans MS" panose="030F0702030302020204" pitchFamily="66" charset="0"/>
              </a:rPr>
              <a:t>代码的二进制形式存储，它与整数的存储形式相类似。因此，在</a:t>
            </a:r>
            <a:r>
              <a:rPr lang="en-US" altLang="zh-CN" sz="2000" b="1" dirty="0">
                <a:solidFill>
                  <a:srgbClr val="0000FF"/>
                </a:solidFill>
                <a:latin typeface="Comic Sans MS" panose="030F0702030302020204" pitchFamily="66" charset="0"/>
              </a:rPr>
              <a:t>C</a:t>
            </a:r>
            <a:r>
              <a:rPr lang="zh-CN" altLang="en-US" sz="2000" b="1" dirty="0">
                <a:solidFill>
                  <a:srgbClr val="0000FF"/>
                </a:solidFill>
                <a:latin typeface="Comic Sans MS" panose="030F0702030302020204" pitchFamily="66" charset="0"/>
              </a:rPr>
              <a:t>程序中，字符型数据和整型数据之间可以通用，字符型数据与整型数据可混合运算。一个字符型数据可以用字符格式</a:t>
            </a:r>
            <a:r>
              <a:rPr lang="en-US" altLang="zh-CN" sz="2000" b="1" dirty="0">
                <a:solidFill>
                  <a:srgbClr val="0000FF"/>
                </a:solidFill>
                <a:latin typeface="Comic Sans MS" panose="030F0702030302020204" pitchFamily="66" charset="0"/>
              </a:rPr>
              <a:t>("%c")</a:t>
            </a:r>
            <a:r>
              <a:rPr lang="zh-CN" altLang="en-US" sz="2000" b="1" dirty="0">
                <a:solidFill>
                  <a:srgbClr val="0000FF"/>
                </a:solidFill>
                <a:latin typeface="Comic Sans MS" panose="030F0702030302020204" pitchFamily="66" charset="0"/>
              </a:rPr>
              <a:t>输出，显示字符本身；也可以用整数形式输出，显示字符的 </a:t>
            </a:r>
            <a:r>
              <a:rPr lang="en-US" altLang="zh-CN" sz="2000" b="1" dirty="0">
                <a:solidFill>
                  <a:srgbClr val="0000FF"/>
                </a:solidFill>
                <a:latin typeface="Comic Sans MS" panose="030F0702030302020204" pitchFamily="66" charset="0"/>
              </a:rPr>
              <a:t>ASCII </a:t>
            </a:r>
            <a:r>
              <a:rPr lang="zh-CN" altLang="en-US" sz="2000" b="1" dirty="0">
                <a:solidFill>
                  <a:srgbClr val="0000FF"/>
                </a:solidFill>
                <a:latin typeface="Comic Sans MS" panose="030F0702030302020204" pitchFamily="66" charset="0"/>
              </a:rPr>
              <a:t>码值</a:t>
            </a:r>
            <a:endParaRPr lang="zh-CN" altLang="en-US" sz="2000" b="1" dirty="0">
              <a:solidFill>
                <a:srgbClr val="0000FF"/>
              </a:solidFill>
              <a:latin typeface="Comic Sans MS" panose="030F0702030302020204" pitchFamily="66" charset="0"/>
            </a:endParaRPr>
          </a:p>
        </p:txBody>
      </p:sp>
      <p:sp>
        <p:nvSpPr>
          <p:cNvPr id="47108"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47109"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47110"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1715">
                                            <p:txEl>
                                              <p:charRg st="0" end="19"/>
                                            </p:txEl>
                                          </p:spTgt>
                                        </p:tgtEl>
                                        <p:attrNameLst>
                                          <p:attrName>style.visibility</p:attrName>
                                        </p:attrNameLst>
                                      </p:cBhvr>
                                      <p:to>
                                        <p:strVal val="visible"/>
                                      </p:to>
                                    </p:set>
                                    <p:anim calcmode="lin" valueType="num">
                                      <p:cBhvr additive="base">
                                        <p:cTn id="7" dur="500" fill="hold"/>
                                        <p:tgtEl>
                                          <p:spTgt spid="371715">
                                            <p:txEl>
                                              <p:charRg st="0" end="19"/>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71715">
                                            <p:txEl>
                                              <p:charRg st="0" end="19"/>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71715">
                                            <p:txEl>
                                              <p:charRg st="19" end="39"/>
                                            </p:txEl>
                                          </p:spTgt>
                                        </p:tgtEl>
                                        <p:attrNameLst>
                                          <p:attrName>style.visibility</p:attrName>
                                        </p:attrNameLst>
                                      </p:cBhvr>
                                      <p:to>
                                        <p:strVal val="visible"/>
                                      </p:to>
                                    </p:set>
                                    <p:anim calcmode="lin" valueType="num">
                                      <p:cBhvr additive="base">
                                        <p:cTn id="11" dur="500" fill="hold"/>
                                        <p:tgtEl>
                                          <p:spTgt spid="371715">
                                            <p:txEl>
                                              <p:charRg st="19" end="39"/>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71715">
                                            <p:txEl>
                                              <p:charRg st="19" end="39"/>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71715">
                                            <p:txEl>
                                              <p:charRg st="39" end="57"/>
                                            </p:txEl>
                                          </p:spTgt>
                                        </p:tgtEl>
                                        <p:attrNameLst>
                                          <p:attrName>style.visibility</p:attrName>
                                        </p:attrNameLst>
                                      </p:cBhvr>
                                      <p:to>
                                        <p:strVal val="visible"/>
                                      </p:to>
                                    </p:set>
                                    <p:anim calcmode="lin" valueType="num">
                                      <p:cBhvr additive="base">
                                        <p:cTn id="15" dur="500" fill="hold"/>
                                        <p:tgtEl>
                                          <p:spTgt spid="371715">
                                            <p:txEl>
                                              <p:charRg st="39" end="57"/>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371715">
                                            <p:txEl>
                                              <p:charRg st="39" end="57"/>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71715">
                                            <p:txEl>
                                              <p:charRg st="57" end="82"/>
                                            </p:txEl>
                                          </p:spTgt>
                                        </p:tgtEl>
                                        <p:attrNameLst>
                                          <p:attrName>style.visibility</p:attrName>
                                        </p:attrNameLst>
                                      </p:cBhvr>
                                      <p:to>
                                        <p:strVal val="visible"/>
                                      </p:to>
                                    </p:set>
                                    <p:anim calcmode="lin" valueType="num">
                                      <p:cBhvr additive="base">
                                        <p:cTn id="19" dur="500" fill="hold"/>
                                        <p:tgtEl>
                                          <p:spTgt spid="371715">
                                            <p:txEl>
                                              <p:charRg st="57" end="8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71715">
                                            <p:txEl>
                                              <p:charRg st="57" end="8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71715">
                                            <p:txEl>
                                              <p:charRg st="82" end="119"/>
                                            </p:txEl>
                                          </p:spTgt>
                                        </p:tgtEl>
                                        <p:attrNameLst>
                                          <p:attrName>style.visibility</p:attrName>
                                        </p:attrNameLst>
                                      </p:cBhvr>
                                      <p:to>
                                        <p:strVal val="visible"/>
                                      </p:to>
                                    </p:set>
                                    <p:anim calcmode="lin" valueType="num">
                                      <p:cBhvr additive="base">
                                        <p:cTn id="25" dur="500" fill="hold"/>
                                        <p:tgtEl>
                                          <p:spTgt spid="371715">
                                            <p:txEl>
                                              <p:charRg st="82" end="119"/>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71715">
                                            <p:txEl>
                                              <p:charRg st="82" end="119"/>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71715">
                                            <p:txEl>
                                              <p:charRg st="119" end="135"/>
                                            </p:txEl>
                                          </p:spTgt>
                                        </p:tgtEl>
                                        <p:attrNameLst>
                                          <p:attrName>style.visibility</p:attrName>
                                        </p:attrNameLst>
                                      </p:cBhvr>
                                      <p:to>
                                        <p:strVal val="visible"/>
                                      </p:to>
                                    </p:set>
                                    <p:anim calcmode="lin" valueType="num">
                                      <p:cBhvr additive="base">
                                        <p:cTn id="31" dur="500" fill="hold"/>
                                        <p:tgtEl>
                                          <p:spTgt spid="371715">
                                            <p:txEl>
                                              <p:charRg st="119" end="13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71715">
                                            <p:txEl>
                                              <p:charRg st="119" end="135"/>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71715">
                                            <p:txEl>
                                              <p:charRg st="135" end="270"/>
                                            </p:txEl>
                                          </p:spTgt>
                                        </p:tgtEl>
                                        <p:attrNameLst>
                                          <p:attrName>style.visibility</p:attrName>
                                        </p:attrNameLst>
                                      </p:cBhvr>
                                      <p:to>
                                        <p:strVal val="visible"/>
                                      </p:to>
                                    </p:set>
                                    <p:anim calcmode="lin" valueType="num">
                                      <p:cBhvr additive="base">
                                        <p:cTn id="35" dur="500" fill="hold"/>
                                        <p:tgtEl>
                                          <p:spTgt spid="371715">
                                            <p:txEl>
                                              <p:charRg st="135" end="270"/>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71715">
                                            <p:txEl>
                                              <p:charRg st="135" end="27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15"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30" name="Rectangle 1026"/>
          <p:cNvSpPr>
            <a:spLocks noGrp="1"/>
          </p:cNvSpPr>
          <p:nvPr>
            <p:ph type="title"/>
          </p:nvPr>
        </p:nvSpPr>
        <p:spPr>
          <a:ln/>
        </p:spPr>
        <p:txBody>
          <a:bodyPr vert="horz" wrap="square" lIns="91440" tIns="45720" rIns="91440" bIns="45720" anchor="b" anchorCtr="0"/>
          <a:p>
            <a:pPr eaLnBrk="1" hangingPunct="1"/>
            <a:r>
              <a:rPr lang="zh-CN" altLang="en-US" b="1" dirty="0">
                <a:latin typeface="Times New Roman" panose="02020603050405020304" pitchFamily="18" charset="0"/>
              </a:rPr>
              <a:t>字符型数据</a:t>
            </a:r>
            <a:r>
              <a:rPr lang="en-US" altLang="zh-CN" b="1" dirty="0">
                <a:latin typeface="Times New Roman" panose="02020603050405020304" pitchFamily="18" charset="0"/>
              </a:rPr>
              <a:t>(</a:t>
            </a:r>
            <a:r>
              <a:rPr lang="zh-CN" altLang="en-US" b="1" dirty="0">
                <a:latin typeface="Times New Roman" panose="02020603050405020304" pitchFamily="18" charset="0"/>
              </a:rPr>
              <a:t>续</a:t>
            </a:r>
            <a:r>
              <a:rPr lang="en-US" altLang="zh-CN" b="1" dirty="0">
                <a:latin typeface="Times New Roman" panose="02020603050405020304" pitchFamily="18" charset="0"/>
              </a:rPr>
              <a:t>)</a:t>
            </a:r>
            <a:endParaRPr lang="en-US" altLang="zh-CN" b="1" dirty="0">
              <a:latin typeface="Times New Roman" panose="02020603050405020304" pitchFamily="18" charset="0"/>
            </a:endParaRPr>
          </a:p>
        </p:txBody>
      </p:sp>
      <p:sp>
        <p:nvSpPr>
          <p:cNvPr id="392195" name="Rectangle 1027"/>
          <p:cNvSpPr>
            <a:spLocks noGrp="1"/>
          </p:cNvSpPr>
          <p:nvPr>
            <p:ph idx="1"/>
          </p:nvPr>
        </p:nvSpPr>
        <p:spPr>
          <a:xfrm>
            <a:off x="990600" y="2133600"/>
            <a:ext cx="7772400" cy="4114800"/>
          </a:xfrm>
          <a:ln/>
        </p:spPr>
        <p:txBody>
          <a:bodyPr vert="horz" wrap="square" lIns="91440" tIns="45720" rIns="91440" bIns="45720" anchor="t" anchorCtr="0"/>
          <a:p>
            <a:pPr eaLnBrk="1" hangingPunct="1"/>
            <a:r>
              <a:rPr lang="zh-CN" altLang="en-US" sz="2800" b="1" dirty="0">
                <a:latin typeface="Comic Sans MS" panose="030F0702030302020204" pitchFamily="66" charset="0"/>
              </a:rPr>
              <a:t>有些系统</a:t>
            </a:r>
            <a:r>
              <a:rPr lang="en-US" altLang="zh-CN" sz="2800" b="1" dirty="0">
                <a:latin typeface="Comic Sans MS" panose="030F0702030302020204" pitchFamily="66" charset="0"/>
              </a:rPr>
              <a:t>(</a:t>
            </a:r>
            <a:r>
              <a:rPr lang="zh-CN" altLang="en-US" sz="2800" b="1" dirty="0">
                <a:latin typeface="Comic Sans MS" panose="030F0702030302020204" pitchFamily="66" charset="0"/>
              </a:rPr>
              <a:t>如</a:t>
            </a:r>
            <a:r>
              <a:rPr lang="en-US" altLang="zh-CN" sz="2800" b="1" dirty="0">
                <a:latin typeface="Comic Sans MS" panose="030F0702030302020204" pitchFamily="66" charset="0"/>
              </a:rPr>
              <a:t>Turbo c)</a:t>
            </a:r>
            <a:r>
              <a:rPr lang="zh-CN" altLang="en-US" sz="2800" b="1" dirty="0">
                <a:latin typeface="Comic Sans MS" panose="030F0702030302020204" pitchFamily="66" charset="0"/>
              </a:rPr>
              <a:t>将字符变量中的最高位作为符号位，也就是将字符处理成带符号的整数，即</a:t>
            </a:r>
            <a:r>
              <a:rPr lang="en-US" altLang="zh-CN" sz="2800" b="1" dirty="0">
                <a:latin typeface="Comic Sans MS" panose="030F0702030302020204" pitchFamily="66" charset="0"/>
              </a:rPr>
              <a:t>signed char</a:t>
            </a:r>
            <a:r>
              <a:rPr lang="zh-CN" altLang="en-US" sz="2800" b="1" dirty="0">
                <a:latin typeface="Comic Sans MS" panose="030F0702030302020204" pitchFamily="66" charset="0"/>
              </a:rPr>
              <a:t>型。它的取值范围是</a:t>
            </a:r>
            <a:r>
              <a:rPr lang="en-US" altLang="zh-CN" sz="2800" b="1" dirty="0">
                <a:latin typeface="Comic Sans MS" panose="030F0702030302020204" pitchFamily="66" charset="0"/>
              </a:rPr>
              <a:t>-128-127</a:t>
            </a:r>
            <a:endParaRPr lang="en-US" altLang="zh-CN" sz="2800" b="1" dirty="0">
              <a:latin typeface="Comic Sans MS" panose="030F0702030302020204" pitchFamily="66" charset="0"/>
            </a:endParaRPr>
          </a:p>
          <a:p>
            <a:pPr eaLnBrk="1" hangingPunct="1"/>
            <a:r>
              <a:rPr lang="zh-CN" altLang="en-US" sz="2800" b="1" dirty="0">
                <a:latin typeface="Comic Sans MS" panose="030F0702030302020204" pitchFamily="66" charset="0"/>
              </a:rPr>
              <a:t>如果不想按有符号处理，可以将字符变量定义为</a:t>
            </a:r>
            <a:r>
              <a:rPr lang="en-US" altLang="zh-CN" sz="2800" b="1" dirty="0">
                <a:latin typeface="Comic Sans MS" panose="030F0702030302020204" pitchFamily="66" charset="0"/>
              </a:rPr>
              <a:t>unsigned char</a:t>
            </a:r>
            <a:r>
              <a:rPr lang="zh-CN" altLang="en-US" sz="2800" b="1" dirty="0">
                <a:latin typeface="Comic Sans MS" panose="030F0702030302020204" pitchFamily="66" charset="0"/>
              </a:rPr>
              <a:t>类型， 这时其取值范围是</a:t>
            </a:r>
            <a:r>
              <a:rPr lang="en-US" altLang="zh-CN" sz="2800" b="1" dirty="0">
                <a:latin typeface="Comic Sans MS" panose="030F0702030302020204" pitchFamily="66" charset="0"/>
              </a:rPr>
              <a:t>0-255</a:t>
            </a:r>
            <a:r>
              <a:rPr lang="zh-CN" altLang="en-US" sz="2800" b="1" dirty="0">
                <a:latin typeface="Comic Sans MS" panose="030F0702030302020204" pitchFamily="66" charset="0"/>
              </a:rPr>
              <a:t>。</a:t>
            </a:r>
            <a:r>
              <a:rPr lang="en-US" altLang="zh-CN" sz="2800" b="1" dirty="0">
                <a:latin typeface="Comic Sans MS" panose="030F0702030302020204" pitchFamily="66" charset="0"/>
              </a:rPr>
              <a:t>signed char </a:t>
            </a:r>
            <a:r>
              <a:rPr lang="zh-CN" altLang="en-US" sz="2800" b="1" dirty="0">
                <a:latin typeface="Comic Sans MS" panose="030F0702030302020204" pitchFamily="66" charset="0"/>
              </a:rPr>
              <a:t>和</a:t>
            </a:r>
            <a:r>
              <a:rPr lang="en-US" altLang="zh-CN" sz="2800" b="1" dirty="0">
                <a:latin typeface="Comic Sans MS" panose="030F0702030302020204" pitchFamily="66" charset="0"/>
              </a:rPr>
              <a:t>unsigned char</a:t>
            </a:r>
            <a:r>
              <a:rPr lang="zh-CN" altLang="en-US" sz="2800" b="1" dirty="0">
                <a:latin typeface="Comic Sans MS" panose="030F0702030302020204" pitchFamily="66" charset="0"/>
              </a:rPr>
              <a:t>的含义及用法与</a:t>
            </a:r>
            <a:r>
              <a:rPr lang="en-US" altLang="zh-CN" sz="2800" b="1" dirty="0">
                <a:latin typeface="Comic Sans MS" panose="030F0702030302020204" pitchFamily="66" charset="0"/>
              </a:rPr>
              <a:t>signed int</a:t>
            </a:r>
            <a:r>
              <a:rPr lang="zh-CN" altLang="en-US" sz="2800" b="1" dirty="0">
                <a:latin typeface="Comic Sans MS" panose="030F0702030302020204" pitchFamily="66" charset="0"/>
              </a:rPr>
              <a:t>和</a:t>
            </a:r>
            <a:r>
              <a:rPr lang="en-US" altLang="zh-CN" sz="2800" b="1" dirty="0">
                <a:latin typeface="Comic Sans MS" panose="030F0702030302020204" pitchFamily="66" charset="0"/>
              </a:rPr>
              <a:t>unsigned int</a:t>
            </a:r>
            <a:r>
              <a:rPr lang="zh-CN" altLang="en-US" sz="2800" b="1" dirty="0">
                <a:latin typeface="Comic Sans MS" panose="030F0702030302020204" pitchFamily="66" charset="0"/>
              </a:rPr>
              <a:t>相仿， 但它只有一个字节</a:t>
            </a:r>
            <a:endParaRPr lang="zh-CN" altLang="en-US" sz="2800" b="1" dirty="0">
              <a:latin typeface="Comic Sans MS" panose="030F0702030302020204" pitchFamily="66" charset="0"/>
            </a:endParaRPr>
          </a:p>
        </p:txBody>
      </p:sp>
      <p:sp>
        <p:nvSpPr>
          <p:cNvPr id="48132"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48133"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48134"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2195">
                                            <p:txEl>
                                              <p:charRg st="0" end="76"/>
                                            </p:txEl>
                                          </p:spTgt>
                                        </p:tgtEl>
                                        <p:attrNameLst>
                                          <p:attrName>style.visibility</p:attrName>
                                        </p:attrNameLst>
                                      </p:cBhvr>
                                      <p:to>
                                        <p:strVal val="visible"/>
                                      </p:to>
                                    </p:set>
                                    <p:anim calcmode="lin" valueType="num">
                                      <p:cBhvr additive="base">
                                        <p:cTn id="7" dur="500" fill="hold"/>
                                        <p:tgtEl>
                                          <p:spTgt spid="392195">
                                            <p:txEl>
                                              <p:charRg st="0" end="76"/>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92195">
                                            <p:txEl>
                                              <p:charRg st="0" end="76"/>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92195">
                                            <p:txEl>
                                              <p:charRg st="76" end="197"/>
                                            </p:txEl>
                                          </p:spTgt>
                                        </p:tgtEl>
                                        <p:attrNameLst>
                                          <p:attrName>style.visibility</p:attrName>
                                        </p:attrNameLst>
                                      </p:cBhvr>
                                      <p:to>
                                        <p:strVal val="visible"/>
                                      </p:to>
                                    </p:set>
                                    <p:anim calcmode="lin" valueType="num">
                                      <p:cBhvr additive="base">
                                        <p:cTn id="13" dur="500" fill="hold"/>
                                        <p:tgtEl>
                                          <p:spTgt spid="392195">
                                            <p:txEl>
                                              <p:charRg st="76" end="197"/>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92195">
                                            <p:txEl>
                                              <p:charRg st="76" end="19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2195"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4" name="Rectangle 1026"/>
          <p:cNvSpPr>
            <a:spLocks noGrp="1"/>
          </p:cNvSpPr>
          <p:nvPr>
            <p:ph type="title"/>
          </p:nvPr>
        </p:nvSpPr>
        <p:spPr>
          <a:ln/>
        </p:spPr>
        <p:txBody>
          <a:bodyPr vert="horz" wrap="square" lIns="91440" tIns="45720" rIns="91440" bIns="45720" anchor="b" anchorCtr="0"/>
          <a:p>
            <a:pPr eaLnBrk="1" hangingPunct="1"/>
            <a:r>
              <a:rPr lang="zh-CN" altLang="en-US" b="1" dirty="0"/>
              <a:t>字符串常量</a:t>
            </a:r>
            <a:endParaRPr lang="zh-CN" altLang="en-US" b="1" dirty="0"/>
          </a:p>
        </p:txBody>
      </p:sp>
      <p:sp>
        <p:nvSpPr>
          <p:cNvPr id="49155" name="Rectangle 1027"/>
          <p:cNvSpPr>
            <a:spLocks noGrp="1"/>
          </p:cNvSpPr>
          <p:nvPr>
            <p:ph idx="1"/>
          </p:nvPr>
        </p:nvSpPr>
        <p:spPr>
          <a:xfrm>
            <a:off x="304800" y="2017713"/>
            <a:ext cx="8650288" cy="4114800"/>
          </a:xfrm>
          <a:ln/>
        </p:spPr>
        <p:txBody>
          <a:bodyPr vert="horz" wrap="square" lIns="91440" tIns="45720" rIns="91440" bIns="45720" anchor="t" anchorCtr="0"/>
          <a:p>
            <a:pPr eaLnBrk="1" hangingPunct="1">
              <a:lnSpc>
                <a:spcPct val="90000"/>
              </a:lnSpc>
            </a:pPr>
            <a:r>
              <a:rPr lang="en-US" altLang="zh-CN" sz="2800" b="1" dirty="0">
                <a:latin typeface="Comic Sans MS" panose="030F0702030302020204" pitchFamily="66" charset="0"/>
              </a:rPr>
              <a:t>C</a:t>
            </a:r>
            <a:r>
              <a:rPr lang="zh-CN" altLang="en-US" sz="2800" b="1" dirty="0">
                <a:latin typeface="Comic Sans MS" panose="030F0702030302020204" pitchFamily="66" charset="0"/>
              </a:rPr>
              <a:t>规定：在每一个字符串的结尾加一个“字符串结束标志”，以便系统据此判断字符串是否结束</a:t>
            </a:r>
            <a:endParaRPr lang="zh-CN" altLang="en-US" sz="2800" b="1" dirty="0">
              <a:latin typeface="Comic Sans MS" panose="030F0702030302020204" pitchFamily="66" charset="0"/>
            </a:endParaRPr>
          </a:p>
          <a:p>
            <a:pPr eaLnBrk="1" hangingPunct="1">
              <a:lnSpc>
                <a:spcPct val="90000"/>
              </a:lnSpc>
            </a:pPr>
            <a:r>
              <a:rPr lang="en-US" altLang="zh-CN" sz="2800" b="1" dirty="0">
                <a:latin typeface="Comic Sans MS" panose="030F0702030302020204" pitchFamily="66" charset="0"/>
              </a:rPr>
              <a:t>C</a:t>
            </a:r>
            <a:r>
              <a:rPr lang="zh-CN" altLang="en-US" sz="2800" b="1" dirty="0">
                <a:latin typeface="Comic Sans MS" panose="030F0702030302020204" pitchFamily="66" charset="0"/>
              </a:rPr>
              <a:t>规定以字符‘</a:t>
            </a:r>
            <a:r>
              <a:rPr lang="en-US" altLang="zh-CN" sz="2800" b="1" dirty="0">
                <a:latin typeface="Comic Sans MS" panose="030F0702030302020204" pitchFamily="66" charset="0"/>
              </a:rPr>
              <a:t>\0’</a:t>
            </a:r>
            <a:r>
              <a:rPr lang="zh-CN" altLang="en-US" sz="2800" b="1" dirty="0">
                <a:latin typeface="Comic Sans MS" panose="030F0702030302020204" pitchFamily="66" charset="0"/>
              </a:rPr>
              <a:t>作为字符串结束标志。‘</a:t>
            </a:r>
            <a:r>
              <a:rPr lang="en-US" altLang="zh-CN" sz="2800" b="1" dirty="0">
                <a:latin typeface="Comic Sans MS" panose="030F0702030302020204" pitchFamily="66" charset="0"/>
              </a:rPr>
              <a:t>\0’</a:t>
            </a:r>
            <a:r>
              <a:rPr lang="zh-CN" altLang="en-US" sz="2800" b="1" dirty="0">
                <a:latin typeface="Comic Sans MS" panose="030F0702030302020204" pitchFamily="66" charset="0"/>
              </a:rPr>
              <a:t>是一个</a:t>
            </a:r>
            <a:r>
              <a:rPr lang="en-US" altLang="zh-CN" sz="2800" b="1" dirty="0">
                <a:latin typeface="Comic Sans MS" panose="030F0702030302020204" pitchFamily="66" charset="0"/>
              </a:rPr>
              <a:t>ASCII</a:t>
            </a:r>
            <a:r>
              <a:rPr lang="zh-CN" altLang="en-US" sz="2800" b="1" dirty="0">
                <a:latin typeface="Comic Sans MS" panose="030F0702030302020204" pitchFamily="66" charset="0"/>
              </a:rPr>
              <a:t>码为</a:t>
            </a:r>
            <a:r>
              <a:rPr lang="en-US" altLang="zh-CN" sz="2800" b="1" dirty="0">
                <a:latin typeface="Comic Sans MS" panose="030F0702030302020204" pitchFamily="66" charset="0"/>
              </a:rPr>
              <a:t>0</a:t>
            </a:r>
            <a:r>
              <a:rPr lang="zh-CN" altLang="en-US" sz="2800" b="1" dirty="0">
                <a:latin typeface="Comic Sans MS" panose="030F0702030302020204" pitchFamily="66" charset="0"/>
              </a:rPr>
              <a:t>的字符，这是 “空操作字符”，不引起任何控制动作，也不是一个可显示的字符</a:t>
            </a:r>
            <a:endParaRPr lang="zh-CN" altLang="en-US" sz="2800" b="1" dirty="0">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如果有一个字符串“</a:t>
            </a:r>
            <a:r>
              <a:rPr lang="en-US" altLang="zh-CN" sz="2800" b="1" dirty="0">
                <a:latin typeface="Comic Sans MS" panose="030F0702030302020204" pitchFamily="66" charset="0"/>
              </a:rPr>
              <a:t>CHINA”</a:t>
            </a:r>
            <a:r>
              <a:rPr lang="zh-CN" altLang="en-US" sz="2800" b="1" dirty="0">
                <a:latin typeface="Comic Sans MS" panose="030F0702030302020204" pitchFamily="66" charset="0"/>
              </a:rPr>
              <a:t>，实际上在内存中是</a:t>
            </a:r>
            <a:endParaRPr lang="zh-CN" altLang="en-US" sz="2800" b="1" dirty="0">
              <a:latin typeface="Comic Sans MS" panose="030F0702030302020204" pitchFamily="66" charset="0"/>
            </a:endParaRPr>
          </a:p>
          <a:p>
            <a:pPr lvl="1" eaLnBrk="1" hangingPunct="1">
              <a:lnSpc>
                <a:spcPct val="90000"/>
              </a:lnSpc>
            </a:pPr>
            <a:r>
              <a:rPr lang="en-US" altLang="zh-CN" sz="2400" b="1" dirty="0">
                <a:latin typeface="Comic Sans MS" panose="030F0702030302020204" pitchFamily="66" charset="0"/>
              </a:rPr>
              <a:t>C  H  I  N  A  \0</a:t>
            </a:r>
            <a:r>
              <a:rPr lang="zh-CN" altLang="en-US" sz="2400" b="1" dirty="0">
                <a:latin typeface="Comic Sans MS" panose="030F0702030302020204" pitchFamily="66" charset="0"/>
              </a:rPr>
              <a:t>，存储上包含</a:t>
            </a:r>
            <a:r>
              <a:rPr lang="en-US" altLang="zh-CN" sz="2400" b="1" dirty="0">
                <a:solidFill>
                  <a:srgbClr val="FF0000"/>
                </a:solidFill>
                <a:latin typeface="Comic Sans MS" panose="030F0702030302020204" pitchFamily="66" charset="0"/>
              </a:rPr>
              <a:t>6</a:t>
            </a:r>
            <a:r>
              <a:rPr lang="zh-CN" altLang="en-US" sz="2400" b="1" dirty="0">
                <a:latin typeface="Comic Sans MS" panose="030F0702030302020204" pitchFamily="66" charset="0"/>
              </a:rPr>
              <a:t>个字符，代表前</a:t>
            </a:r>
            <a:r>
              <a:rPr lang="en-US" altLang="zh-CN" sz="2400" b="1" dirty="0">
                <a:solidFill>
                  <a:srgbClr val="FF0000"/>
                </a:solidFill>
                <a:latin typeface="Comic Sans MS" panose="030F0702030302020204" pitchFamily="66" charset="0"/>
              </a:rPr>
              <a:t>5</a:t>
            </a:r>
            <a:r>
              <a:rPr lang="zh-CN" altLang="en-US" sz="2400" b="1" dirty="0">
                <a:latin typeface="Comic Sans MS" panose="030F0702030302020204" pitchFamily="66" charset="0"/>
              </a:rPr>
              <a:t>个字符，最后一个字符为‘</a:t>
            </a:r>
            <a:r>
              <a:rPr lang="en-US" altLang="zh-CN" sz="2400" b="1" dirty="0">
                <a:latin typeface="Comic Sans MS" panose="030F0702030302020204" pitchFamily="66" charset="0"/>
              </a:rPr>
              <a:t>\0’</a:t>
            </a:r>
            <a:r>
              <a:rPr lang="zh-CN" altLang="en-US" sz="2400" b="1" dirty="0">
                <a:latin typeface="Comic Sans MS" panose="030F0702030302020204" pitchFamily="66" charset="0"/>
              </a:rPr>
              <a:t>，输出时不输出‘</a:t>
            </a:r>
            <a:r>
              <a:rPr lang="en-US" altLang="zh-CN" sz="2400" b="1" dirty="0">
                <a:latin typeface="Comic Sans MS" panose="030F0702030302020204" pitchFamily="66" charset="0"/>
              </a:rPr>
              <a:t>\0’</a:t>
            </a:r>
            <a:endParaRPr lang="en-US" altLang="zh-CN" sz="2400" b="1" dirty="0">
              <a:latin typeface="Comic Sans MS" panose="030F0702030302020204" pitchFamily="66" charset="0"/>
            </a:endParaRPr>
          </a:p>
          <a:p>
            <a:pPr eaLnBrk="1" hangingPunct="1">
              <a:lnSpc>
                <a:spcPct val="90000"/>
              </a:lnSpc>
            </a:pPr>
            <a:r>
              <a:rPr lang="en-US" altLang="zh-CN" sz="2800" b="1" dirty="0">
                <a:latin typeface="Comic Sans MS" panose="030F0702030302020204" pitchFamily="66" charset="0"/>
              </a:rPr>
              <a:t>C</a:t>
            </a:r>
            <a:r>
              <a:rPr lang="zh-CN" altLang="en-US" sz="2800" b="1" dirty="0">
                <a:latin typeface="Comic Sans MS" panose="030F0702030302020204" pitchFamily="66" charset="0"/>
              </a:rPr>
              <a:t>中没有专门的字符串类型，如果想将一个字符串存放在变量中，必须使用字符数组</a:t>
            </a:r>
            <a:endParaRPr lang="zh-CN" altLang="en-US" sz="2800" b="1" dirty="0">
              <a:latin typeface="Comic Sans MS" panose="030F0702030302020204" pitchFamily="66" charset="0"/>
            </a:endParaRPr>
          </a:p>
        </p:txBody>
      </p:sp>
      <p:sp>
        <p:nvSpPr>
          <p:cNvPr id="49156"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49157"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49158"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8" name="Rectangle 2"/>
          <p:cNvSpPr>
            <a:spLocks noGrp="1"/>
          </p:cNvSpPr>
          <p:nvPr>
            <p:ph type="title"/>
          </p:nvPr>
        </p:nvSpPr>
        <p:spPr>
          <a:ln/>
        </p:spPr>
        <p:txBody>
          <a:bodyPr vert="horz" wrap="square" lIns="91440" tIns="45720" rIns="91440" bIns="45720" anchor="b" anchorCtr="0"/>
          <a:p>
            <a:pPr eaLnBrk="1" hangingPunct="1"/>
            <a:r>
              <a:rPr lang="zh-CN" altLang="en-US" b="1" dirty="0"/>
              <a:t>实例</a:t>
            </a:r>
            <a:endParaRPr lang="zh-CN" altLang="en-US" b="1" dirty="0"/>
          </a:p>
        </p:txBody>
      </p:sp>
      <p:sp>
        <p:nvSpPr>
          <p:cNvPr id="50179" name="Rectangle 4"/>
          <p:cNvSpPr/>
          <p:nvPr/>
        </p:nvSpPr>
        <p:spPr>
          <a:xfrm>
            <a:off x="533400" y="2060575"/>
            <a:ext cx="4038600" cy="4430713"/>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50000"/>
              </a:spcBef>
              <a:buNone/>
            </a:pPr>
            <a:r>
              <a:rPr lang="en-US" altLang="zh-CN" sz="1200" b="1" dirty="0">
                <a:latin typeface="Comic Sans MS" panose="030F0702030302020204" pitchFamily="66" charset="0"/>
              </a:rPr>
              <a:t>#include  &lt;stdio.h&gt;</a:t>
            </a:r>
            <a:endParaRPr lang="en-US" altLang="zh-CN" sz="1200" b="1" dirty="0">
              <a:latin typeface="Comic Sans MS" panose="030F0702030302020204" pitchFamily="66" charset="0"/>
            </a:endParaRPr>
          </a:p>
          <a:p>
            <a:pPr marL="0" lvl="0" indent="0" eaLnBrk="1" hangingPunct="1">
              <a:spcBef>
                <a:spcPct val="50000"/>
              </a:spcBef>
              <a:buNone/>
            </a:pPr>
            <a:r>
              <a:rPr lang="en-US" altLang="zh-CN" sz="1200" b="1" dirty="0">
                <a:latin typeface="Comic Sans MS" panose="030F0702030302020204" pitchFamily="66" charset="0"/>
              </a:rPr>
              <a:t>int main()</a:t>
            </a:r>
            <a:endParaRPr lang="en-US" altLang="zh-CN" sz="1200" b="1" dirty="0">
              <a:latin typeface="Comic Sans MS" panose="030F0702030302020204" pitchFamily="66" charset="0"/>
            </a:endParaRPr>
          </a:p>
          <a:p>
            <a:pPr marL="0" lvl="0" indent="0" eaLnBrk="1" hangingPunct="1">
              <a:spcBef>
                <a:spcPct val="50000"/>
              </a:spcBef>
              <a:buNone/>
            </a:pPr>
            <a:r>
              <a:rPr lang="en-US" altLang="zh-CN" sz="1200" b="1" dirty="0">
                <a:latin typeface="Comic Sans MS" panose="030F0702030302020204" pitchFamily="66" charset="0"/>
              </a:rPr>
              <a:t>{  char c1, c2; /* </a:t>
            </a:r>
            <a:r>
              <a:rPr lang="zh-CN" altLang="en-US" sz="1200" b="1" dirty="0">
                <a:latin typeface="Comic Sans MS" panose="030F0702030302020204" pitchFamily="66" charset="0"/>
              </a:rPr>
              <a:t>定义两个字符型变量    *</a:t>
            </a:r>
            <a:r>
              <a:rPr lang="en-US" altLang="zh-CN" sz="1200" b="1" dirty="0">
                <a:latin typeface="Comic Sans MS" panose="030F0702030302020204" pitchFamily="66" charset="0"/>
              </a:rPr>
              <a:t>/</a:t>
            </a:r>
            <a:endParaRPr lang="en-US" altLang="zh-CN" sz="1200" b="1" dirty="0">
              <a:latin typeface="Comic Sans MS" panose="030F0702030302020204" pitchFamily="66" charset="0"/>
            </a:endParaRPr>
          </a:p>
          <a:p>
            <a:pPr marL="0" lvl="0" indent="0" eaLnBrk="1" hangingPunct="1">
              <a:spcBef>
                <a:spcPct val="50000"/>
              </a:spcBef>
              <a:buNone/>
            </a:pPr>
            <a:r>
              <a:rPr lang="en-US" altLang="zh-CN" sz="1200" b="1" dirty="0">
                <a:latin typeface="Comic Sans MS" panose="030F0702030302020204" pitchFamily="66" charset="0"/>
              </a:rPr>
              <a:t>   c1 = 97;    /* ’a’</a:t>
            </a:r>
            <a:r>
              <a:rPr lang="zh-CN" altLang="en-US" sz="1200" b="1" dirty="0">
                <a:latin typeface="Comic Sans MS" panose="030F0702030302020204" pitchFamily="66" charset="0"/>
              </a:rPr>
              <a:t>的 </a:t>
            </a:r>
            <a:r>
              <a:rPr lang="en-US" altLang="zh-CN" sz="1200" b="1" dirty="0">
                <a:latin typeface="Comic Sans MS" panose="030F0702030302020204" pitchFamily="66" charset="0"/>
              </a:rPr>
              <a:t>ASCII </a:t>
            </a:r>
            <a:r>
              <a:rPr lang="zh-CN" altLang="en-US" sz="1200" b="1" dirty="0">
                <a:latin typeface="Comic Sans MS" panose="030F0702030302020204" pitchFamily="66" charset="0"/>
              </a:rPr>
              <a:t>码值为 </a:t>
            </a:r>
            <a:r>
              <a:rPr lang="en-US" altLang="zh-CN" sz="1200" b="1" dirty="0">
                <a:latin typeface="Comic Sans MS" panose="030F0702030302020204" pitchFamily="66" charset="0"/>
              </a:rPr>
              <a:t>97  */</a:t>
            </a:r>
            <a:endParaRPr lang="en-US" altLang="zh-CN" sz="1200" b="1" dirty="0">
              <a:latin typeface="Comic Sans MS" panose="030F0702030302020204" pitchFamily="66" charset="0"/>
            </a:endParaRPr>
          </a:p>
          <a:p>
            <a:pPr marL="0" lvl="0" indent="0" eaLnBrk="1" hangingPunct="1">
              <a:spcBef>
                <a:spcPct val="50000"/>
              </a:spcBef>
              <a:buNone/>
            </a:pPr>
            <a:r>
              <a:rPr lang="en-US" altLang="zh-CN" sz="1200" b="1" dirty="0">
                <a:latin typeface="Comic Sans MS" panose="030F0702030302020204" pitchFamily="66" charset="0"/>
              </a:rPr>
              <a:t>   c2 = c1+1; /* </a:t>
            </a:r>
            <a:r>
              <a:rPr lang="zh-CN" altLang="en-US" sz="1200" b="1" dirty="0">
                <a:latin typeface="Comic Sans MS" panose="030F0702030302020204" pitchFamily="66" charset="0"/>
              </a:rPr>
              <a:t>字符型与整型数据混合运算 *</a:t>
            </a:r>
            <a:r>
              <a:rPr lang="en-US" altLang="zh-CN" sz="1200" b="1" dirty="0">
                <a:latin typeface="Comic Sans MS" panose="030F0702030302020204" pitchFamily="66" charset="0"/>
              </a:rPr>
              <a:t>/</a:t>
            </a:r>
            <a:endParaRPr lang="en-US" altLang="zh-CN" sz="1200" b="1" dirty="0">
              <a:latin typeface="Comic Sans MS" panose="030F0702030302020204" pitchFamily="66" charset="0"/>
            </a:endParaRPr>
          </a:p>
          <a:p>
            <a:pPr marL="0" lvl="0" indent="0" eaLnBrk="1" hangingPunct="1">
              <a:spcBef>
                <a:spcPct val="50000"/>
              </a:spcBef>
              <a:buNone/>
            </a:pPr>
            <a:r>
              <a:rPr lang="en-US" altLang="zh-CN" sz="1200" b="1" dirty="0">
                <a:latin typeface="Comic Sans MS" panose="030F0702030302020204" pitchFamily="66" charset="0"/>
              </a:rPr>
              <a:t>   printf("c1 = %c, c2 = %c\n", c1, c2);</a:t>
            </a:r>
            <a:endParaRPr lang="en-US" altLang="zh-CN" sz="1200" b="1" dirty="0">
              <a:latin typeface="Comic Sans MS" panose="030F0702030302020204" pitchFamily="66" charset="0"/>
            </a:endParaRPr>
          </a:p>
          <a:p>
            <a:pPr marL="0" lvl="0" indent="0" eaLnBrk="1" hangingPunct="1">
              <a:spcBef>
                <a:spcPct val="50000"/>
              </a:spcBef>
              <a:buNone/>
            </a:pPr>
            <a:r>
              <a:rPr lang="en-US" altLang="zh-CN" sz="1200" b="1" dirty="0">
                <a:latin typeface="Comic Sans MS" panose="030F0702030302020204" pitchFamily="66" charset="0"/>
              </a:rPr>
              <a:t>   printf("%c's ASCII code = %d\n", c2, c2);</a:t>
            </a:r>
            <a:endParaRPr lang="en-US" altLang="zh-CN" sz="1200" b="1" dirty="0">
              <a:latin typeface="Comic Sans MS" panose="030F0702030302020204" pitchFamily="66" charset="0"/>
            </a:endParaRPr>
          </a:p>
          <a:p>
            <a:pPr marL="0" lvl="0" indent="0" eaLnBrk="1" hangingPunct="1">
              <a:spcBef>
                <a:spcPct val="50000"/>
              </a:spcBef>
              <a:buNone/>
            </a:pPr>
            <a:r>
              <a:rPr lang="en-US" altLang="zh-CN" sz="1200" b="1" dirty="0">
                <a:latin typeface="Comic Sans MS" panose="030F0702030302020204" pitchFamily="66" charset="0"/>
              </a:rPr>
              <a:t>   printf(“I am \100 Fudan.\10\n”); </a:t>
            </a:r>
            <a:endParaRPr lang="en-US" altLang="zh-CN" sz="1200" b="1" dirty="0">
              <a:latin typeface="Comic Sans MS" panose="030F0702030302020204" pitchFamily="66" charset="0"/>
            </a:endParaRPr>
          </a:p>
          <a:p>
            <a:pPr marL="0" lvl="0" indent="0" eaLnBrk="1" hangingPunct="1">
              <a:spcBef>
                <a:spcPct val="50000"/>
              </a:spcBef>
              <a:buNone/>
            </a:pPr>
            <a:r>
              <a:rPr lang="en-US" altLang="zh-CN" sz="1200" b="1" dirty="0">
                <a:latin typeface="Comic Sans MS" panose="030F0702030302020204" pitchFamily="66" charset="0"/>
              </a:rPr>
              <a:t>   printf(“Shanghai\0Beijing”);</a:t>
            </a:r>
            <a:endParaRPr lang="en-US" altLang="zh-CN" sz="1200" b="1" dirty="0">
              <a:latin typeface="Comic Sans MS" panose="030F0702030302020204" pitchFamily="66" charset="0"/>
            </a:endParaRPr>
          </a:p>
          <a:p>
            <a:pPr marL="0" lvl="0" indent="0" eaLnBrk="1" hangingPunct="1">
              <a:spcBef>
                <a:spcPct val="50000"/>
              </a:spcBef>
              <a:buNone/>
            </a:pPr>
            <a:r>
              <a:rPr lang="en-US" altLang="zh-CN" sz="1200" b="1" dirty="0">
                <a:latin typeface="Comic Sans MS" panose="030F0702030302020204" pitchFamily="66" charset="0"/>
              </a:rPr>
              <a:t>   return 0;</a:t>
            </a:r>
            <a:endParaRPr lang="en-US" altLang="zh-CN" sz="1200" b="1" dirty="0">
              <a:latin typeface="Comic Sans MS" panose="030F0702030302020204" pitchFamily="66" charset="0"/>
            </a:endParaRPr>
          </a:p>
          <a:p>
            <a:pPr marL="0" lvl="0" indent="0" eaLnBrk="1" hangingPunct="1">
              <a:spcBef>
                <a:spcPct val="50000"/>
              </a:spcBef>
              <a:buNone/>
            </a:pPr>
            <a:r>
              <a:rPr lang="en-US" altLang="zh-CN" sz="1200" b="1" dirty="0">
                <a:latin typeface="Comic Sans MS" panose="030F0702030302020204" pitchFamily="66" charset="0"/>
              </a:rPr>
              <a:t> }</a:t>
            </a:r>
            <a:endParaRPr lang="en-US" altLang="zh-CN" sz="1200" b="1" dirty="0">
              <a:latin typeface="Comic Sans MS" panose="030F0702030302020204" pitchFamily="66" charset="0"/>
            </a:endParaRPr>
          </a:p>
          <a:p>
            <a:pPr marL="0" lvl="0" indent="0" eaLnBrk="1" hangingPunct="1">
              <a:spcBef>
                <a:spcPct val="50000"/>
              </a:spcBef>
              <a:buNone/>
            </a:pPr>
            <a:r>
              <a:rPr lang="zh-CN" altLang="en-US" sz="1200" b="1" dirty="0">
                <a:latin typeface="Comic Sans MS" panose="030F0702030302020204" pitchFamily="66" charset="0"/>
              </a:rPr>
              <a:t>程序输出：</a:t>
            </a:r>
            <a:endParaRPr lang="zh-CN" altLang="en-US" sz="1200" b="1" dirty="0">
              <a:latin typeface="Comic Sans MS" panose="030F0702030302020204" pitchFamily="66" charset="0"/>
            </a:endParaRPr>
          </a:p>
          <a:p>
            <a:pPr marL="0" lvl="0" indent="0" eaLnBrk="1" hangingPunct="1">
              <a:spcBef>
                <a:spcPct val="50000"/>
              </a:spcBef>
              <a:buNone/>
            </a:pPr>
            <a:r>
              <a:rPr lang="zh-CN" altLang="en-US" sz="1200" b="1" dirty="0">
                <a:latin typeface="Comic Sans MS" panose="030F0702030302020204" pitchFamily="66" charset="0"/>
              </a:rPr>
              <a:t>    </a:t>
            </a:r>
            <a:r>
              <a:rPr lang="en-US" altLang="zh-CN" sz="1200" b="1" dirty="0">
                <a:latin typeface="Comic Sans MS" panose="030F0702030302020204" pitchFamily="66" charset="0"/>
              </a:rPr>
              <a:t>c1 = a, c2 = b</a:t>
            </a:r>
            <a:endParaRPr lang="en-US" altLang="zh-CN" sz="1200" b="1" dirty="0">
              <a:latin typeface="Comic Sans MS" panose="030F0702030302020204" pitchFamily="66" charset="0"/>
            </a:endParaRPr>
          </a:p>
          <a:p>
            <a:pPr marL="0" lvl="0" indent="0" eaLnBrk="1" hangingPunct="1">
              <a:spcBef>
                <a:spcPct val="50000"/>
              </a:spcBef>
              <a:buNone/>
            </a:pPr>
            <a:r>
              <a:rPr lang="en-US" altLang="zh-CN" sz="1200" b="1" dirty="0">
                <a:latin typeface="Comic Sans MS" panose="030F0702030302020204" pitchFamily="66" charset="0"/>
              </a:rPr>
              <a:t>    b's ASCII code = 98</a:t>
            </a:r>
            <a:endParaRPr lang="en-US" altLang="zh-CN" sz="1200" b="1" dirty="0">
              <a:latin typeface="Comic Sans MS" panose="030F0702030302020204" pitchFamily="66" charset="0"/>
            </a:endParaRPr>
          </a:p>
          <a:p>
            <a:pPr marL="0" lvl="0" indent="0" eaLnBrk="1" hangingPunct="1">
              <a:spcBef>
                <a:spcPct val="50000"/>
              </a:spcBef>
              <a:buNone/>
            </a:pPr>
            <a:r>
              <a:rPr lang="en-US" altLang="zh-CN" sz="1200" b="1" dirty="0">
                <a:latin typeface="Comic Sans MS" panose="030F0702030302020204" pitchFamily="66" charset="0"/>
              </a:rPr>
              <a:t>    I am @ Fudan                       </a:t>
            </a:r>
            <a:endParaRPr lang="en-US" altLang="zh-CN" sz="1200" b="1" dirty="0">
              <a:latin typeface="Comic Sans MS" panose="030F0702030302020204" pitchFamily="66" charset="0"/>
            </a:endParaRPr>
          </a:p>
          <a:p>
            <a:pPr marL="0" lvl="0" indent="0" eaLnBrk="1" hangingPunct="1">
              <a:spcBef>
                <a:spcPct val="50000"/>
              </a:spcBef>
              <a:buNone/>
            </a:pPr>
            <a:r>
              <a:rPr lang="en-US" altLang="zh-CN" sz="1200" b="1" dirty="0">
                <a:latin typeface="Comic Sans MS" panose="030F0702030302020204" pitchFamily="66" charset="0"/>
              </a:rPr>
              <a:t>    Shanghai</a:t>
            </a:r>
            <a:endParaRPr lang="en-US" altLang="zh-CN" sz="1200" b="1" dirty="0">
              <a:latin typeface="Comic Sans MS" panose="030F0702030302020204" pitchFamily="66" charset="0"/>
            </a:endParaRPr>
          </a:p>
        </p:txBody>
      </p:sp>
      <p:sp>
        <p:nvSpPr>
          <p:cNvPr id="7" name="TextBox 6"/>
          <p:cNvSpPr txBox="1"/>
          <p:nvPr/>
        </p:nvSpPr>
        <p:spPr>
          <a:xfrm>
            <a:off x="4857750" y="3714750"/>
            <a:ext cx="4000500" cy="923925"/>
          </a:xfrm>
          <a:prstGeom prst="rect">
            <a:avLst/>
          </a:prstGeom>
        </p:spPr>
        <p:style>
          <a:lnRef idx="2">
            <a:schemeClr val="accent4"/>
          </a:lnRef>
          <a:fillRef idx="1">
            <a:schemeClr val="lt1"/>
          </a:fillRef>
          <a:effectRef idx="0">
            <a:schemeClr val="accent4"/>
          </a:effectRef>
          <a:fontRef idx="minor">
            <a:schemeClr val="dk1"/>
          </a:fontRef>
        </p:style>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sz="1800" b="0" i="0" u="none" strike="noStrike" kern="1200" cap="none" spc="0" normalizeH="0" baseline="0" noProof="0">
                <a:ln>
                  <a:noFill/>
                </a:ln>
                <a:solidFill>
                  <a:schemeClr val="dk1"/>
                </a:solidFill>
                <a:effectLst/>
                <a:uLnTx/>
                <a:uFillTx/>
                <a:latin typeface="+mn-lt"/>
                <a:ea typeface="+mn-ea"/>
                <a:cs typeface="+mn-cs"/>
              </a:rPr>
              <a:t>\100</a:t>
            </a:r>
            <a:r>
              <a:rPr kumimoji="1" lang="zh-CN" altLang="en-US" sz="1800" b="0" i="0" u="none" strike="noStrike" kern="1200" cap="none" spc="0" normalizeH="0" baseline="0" noProof="0">
                <a:ln>
                  <a:noFill/>
                </a:ln>
                <a:solidFill>
                  <a:schemeClr val="dk1"/>
                </a:solidFill>
                <a:effectLst/>
                <a:uLnTx/>
                <a:uFillTx/>
                <a:latin typeface="+mn-lt"/>
                <a:ea typeface="+mn-ea"/>
                <a:cs typeface="+mn-cs"/>
              </a:rPr>
              <a:t>代表</a:t>
            </a:r>
            <a:r>
              <a:rPr kumimoji="1" lang="en-US" altLang="zh-CN" sz="1800" b="0" i="0" u="none" strike="noStrike" kern="1200" cap="none" spc="0" normalizeH="0" baseline="0" noProof="0">
                <a:ln>
                  <a:noFill/>
                </a:ln>
                <a:solidFill>
                  <a:schemeClr val="dk1"/>
                </a:solidFill>
                <a:effectLst/>
                <a:uLnTx/>
                <a:uFillTx/>
                <a:latin typeface="+mn-lt"/>
                <a:ea typeface="+mn-ea"/>
                <a:cs typeface="+mn-cs"/>
              </a:rPr>
              <a:t>ASCII</a:t>
            </a:r>
            <a:r>
              <a:rPr kumimoji="1" lang="zh-CN" altLang="en-US" sz="1800" b="0" i="0" u="none" strike="noStrike" kern="1200" cap="none" spc="0" normalizeH="0" baseline="0" noProof="0">
                <a:ln>
                  <a:noFill/>
                </a:ln>
                <a:solidFill>
                  <a:schemeClr val="dk1"/>
                </a:solidFill>
                <a:effectLst/>
                <a:uLnTx/>
                <a:uFillTx/>
                <a:latin typeface="+mn-lt"/>
                <a:ea typeface="+mn-ea"/>
                <a:cs typeface="+mn-cs"/>
              </a:rPr>
              <a:t>码为</a:t>
            </a:r>
            <a:r>
              <a:rPr kumimoji="1" lang="en-US" altLang="zh-CN" sz="1800" b="0" i="0" u="none" strike="noStrike" kern="1200" cap="none" spc="0" normalizeH="0" baseline="0" noProof="0">
                <a:ln>
                  <a:noFill/>
                </a:ln>
                <a:solidFill>
                  <a:schemeClr val="dk1"/>
                </a:solidFill>
                <a:effectLst/>
                <a:uLnTx/>
                <a:uFillTx/>
                <a:latin typeface="+mn-lt"/>
                <a:ea typeface="+mn-ea"/>
                <a:cs typeface="+mn-cs"/>
              </a:rPr>
              <a:t>64</a:t>
            </a:r>
            <a:r>
              <a:rPr kumimoji="1" lang="zh-CN" altLang="en-US" sz="1800" b="0" i="0" u="none" strike="noStrike" kern="1200" cap="none" spc="0" normalizeH="0" baseline="0" noProof="0">
                <a:ln>
                  <a:noFill/>
                </a:ln>
                <a:solidFill>
                  <a:schemeClr val="dk1"/>
                </a:solidFill>
                <a:effectLst/>
                <a:uLnTx/>
                <a:uFillTx/>
                <a:latin typeface="+mn-lt"/>
                <a:ea typeface="+mn-ea"/>
                <a:cs typeface="+mn-cs"/>
              </a:rPr>
              <a:t>的字符，即</a:t>
            </a:r>
            <a:r>
              <a:rPr kumimoji="1" lang="en-US" altLang="zh-CN" sz="1800" b="0" i="0" u="none" strike="noStrike" kern="1200" cap="none" spc="0" normalizeH="0" baseline="0" noProof="0">
                <a:ln>
                  <a:noFill/>
                </a:ln>
                <a:solidFill>
                  <a:schemeClr val="dk1"/>
                </a:solidFill>
                <a:effectLst/>
                <a:uLnTx/>
                <a:uFillTx/>
                <a:latin typeface="+mn-lt"/>
                <a:ea typeface="+mn-ea"/>
                <a:cs typeface="+mn-cs"/>
              </a:rPr>
              <a:t>@</a:t>
            </a:r>
            <a:r>
              <a:rPr kumimoji="1" lang="zh-CN" altLang="en-US" sz="1800" b="0" i="0" u="none" strike="noStrike" kern="1200" cap="none" spc="0" normalizeH="0" baseline="0" noProof="0">
                <a:ln>
                  <a:noFill/>
                </a:ln>
                <a:solidFill>
                  <a:schemeClr val="dk1"/>
                </a:solidFill>
                <a:effectLst/>
                <a:uLnTx/>
                <a:uFillTx/>
                <a:latin typeface="+mn-lt"/>
                <a:ea typeface="+mn-ea"/>
                <a:cs typeface="+mn-cs"/>
              </a:rPr>
              <a:t>；</a:t>
            </a:r>
            <a:endParaRPr kumimoji="1" lang="en-US" altLang="zh-CN" sz="1800" b="0" i="0" u="none" strike="noStrike" kern="1200" cap="none" spc="0" normalizeH="0" baseline="0" noProof="0">
              <a:ln>
                <a:noFill/>
              </a:ln>
              <a:solidFill>
                <a:schemeClr val="dk1"/>
              </a:solidFill>
              <a:effectLst/>
              <a:uLnTx/>
              <a:uFillTx/>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sz="1800" b="0" i="0" u="none" strike="noStrike" kern="1200" cap="none" spc="0" normalizeH="0" baseline="0" noProof="0">
                <a:ln>
                  <a:noFill/>
                </a:ln>
                <a:solidFill>
                  <a:schemeClr val="dk1"/>
                </a:solidFill>
                <a:effectLst/>
                <a:uLnTx/>
                <a:uFillTx/>
                <a:latin typeface="+mn-lt"/>
                <a:ea typeface="+mn-ea"/>
                <a:cs typeface="+mn-cs"/>
              </a:rPr>
              <a:t>\10</a:t>
            </a:r>
            <a:r>
              <a:rPr kumimoji="1" lang="zh-CN" altLang="en-US" sz="1800" b="0" i="0" u="none" strike="noStrike" kern="1200" cap="none" spc="0" normalizeH="0" baseline="0" noProof="0">
                <a:ln>
                  <a:noFill/>
                </a:ln>
                <a:solidFill>
                  <a:schemeClr val="dk1"/>
                </a:solidFill>
                <a:effectLst/>
                <a:uLnTx/>
                <a:uFillTx/>
                <a:latin typeface="+mn-lt"/>
                <a:ea typeface="+mn-ea"/>
                <a:cs typeface="+mn-cs"/>
              </a:rPr>
              <a:t>代表</a:t>
            </a:r>
            <a:r>
              <a:rPr kumimoji="1" lang="en-US" altLang="zh-CN" sz="1800" b="0" i="0" u="none" strike="noStrike" kern="1200" cap="none" spc="0" normalizeH="0" baseline="0" noProof="0">
                <a:ln>
                  <a:noFill/>
                </a:ln>
                <a:solidFill>
                  <a:schemeClr val="dk1"/>
                </a:solidFill>
                <a:effectLst/>
                <a:uLnTx/>
                <a:uFillTx/>
                <a:latin typeface="+mn-lt"/>
                <a:ea typeface="+mn-ea"/>
                <a:cs typeface="+mn-cs"/>
              </a:rPr>
              <a:t>ASCII</a:t>
            </a:r>
            <a:r>
              <a:rPr kumimoji="1" lang="zh-CN" altLang="en-US" sz="1800" b="0" i="0" u="none" strike="noStrike" kern="1200" cap="none" spc="0" normalizeH="0" baseline="0" noProof="0">
                <a:ln>
                  <a:noFill/>
                </a:ln>
                <a:solidFill>
                  <a:schemeClr val="dk1"/>
                </a:solidFill>
                <a:effectLst/>
                <a:uLnTx/>
                <a:uFillTx/>
                <a:latin typeface="+mn-lt"/>
                <a:ea typeface="+mn-ea"/>
                <a:cs typeface="+mn-cs"/>
              </a:rPr>
              <a:t>码为</a:t>
            </a:r>
            <a:r>
              <a:rPr kumimoji="1" lang="en-US" altLang="zh-CN" sz="1800" b="0" i="0" u="none" strike="noStrike" kern="1200" cap="none" spc="0" normalizeH="0" baseline="0" noProof="0">
                <a:ln>
                  <a:noFill/>
                </a:ln>
                <a:solidFill>
                  <a:schemeClr val="dk1"/>
                </a:solidFill>
                <a:effectLst/>
                <a:uLnTx/>
                <a:uFillTx/>
                <a:latin typeface="+mn-lt"/>
                <a:ea typeface="+mn-ea"/>
                <a:cs typeface="+mn-cs"/>
              </a:rPr>
              <a:t>8</a:t>
            </a:r>
            <a:r>
              <a:rPr kumimoji="1" lang="zh-CN" altLang="en-US" sz="1800" b="0" i="0" u="none" strike="noStrike" kern="1200" cap="none" spc="0" normalizeH="0" baseline="0" noProof="0">
                <a:ln>
                  <a:noFill/>
                </a:ln>
                <a:solidFill>
                  <a:schemeClr val="dk1"/>
                </a:solidFill>
                <a:effectLst/>
                <a:uLnTx/>
                <a:uFillTx/>
                <a:latin typeface="+mn-lt"/>
                <a:ea typeface="+mn-ea"/>
                <a:cs typeface="+mn-cs"/>
              </a:rPr>
              <a:t>的字符，退格；</a:t>
            </a:r>
            <a:endParaRPr kumimoji="1" lang="en-US" altLang="zh-CN" sz="1800" b="0" i="0" u="none" strike="noStrike" kern="1200" cap="none" spc="0" normalizeH="0" baseline="0" noProof="0">
              <a:ln>
                <a:noFill/>
              </a:ln>
              <a:solidFill>
                <a:schemeClr val="dk1"/>
              </a:solidFill>
              <a:effectLst/>
              <a:uLnTx/>
              <a:uFillTx/>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sz="1800" b="0" i="0" u="none" strike="noStrike" kern="1200" cap="none" spc="0" normalizeH="0" baseline="0" noProof="0">
                <a:ln>
                  <a:noFill/>
                </a:ln>
                <a:solidFill>
                  <a:schemeClr val="dk1"/>
                </a:solidFill>
                <a:effectLst/>
                <a:uLnTx/>
                <a:uFillTx/>
                <a:latin typeface="+mn-lt"/>
                <a:ea typeface="+mn-ea"/>
                <a:cs typeface="+mn-cs"/>
              </a:rPr>
              <a:t>\0</a:t>
            </a:r>
            <a:r>
              <a:rPr kumimoji="1" lang="zh-CN" altLang="en-US" sz="1800" b="0" i="0" u="none" strike="noStrike" kern="1200" cap="none" spc="0" normalizeH="0" baseline="0" noProof="0">
                <a:ln>
                  <a:noFill/>
                </a:ln>
                <a:solidFill>
                  <a:schemeClr val="dk1"/>
                </a:solidFill>
                <a:effectLst/>
                <a:uLnTx/>
                <a:uFillTx/>
                <a:latin typeface="+mn-lt"/>
                <a:ea typeface="+mn-ea"/>
                <a:cs typeface="+mn-cs"/>
              </a:rPr>
              <a:t>代表字符串结束符。</a:t>
            </a:r>
            <a:endParaRPr kumimoji="1" lang="zh-CN" altLang="en-US" sz="1800" b="0" i="0" u="none" strike="noStrike" kern="1200" cap="none" spc="0" normalizeH="0" baseline="0" noProof="0">
              <a:ln>
                <a:noFill/>
              </a:ln>
              <a:solidFill>
                <a:schemeClr val="dk1"/>
              </a:solidFill>
              <a:effectLst/>
              <a:uLnTx/>
              <a:uFillTx/>
              <a:latin typeface="+mn-lt"/>
              <a:ea typeface="+mn-ea"/>
              <a:cs typeface="+mn-cs"/>
            </a:endParaRPr>
          </a:p>
        </p:txBody>
      </p:sp>
      <p:sp>
        <p:nvSpPr>
          <p:cNvPr id="50181"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50182"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50183"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2" name="Rectangle 2"/>
          <p:cNvSpPr>
            <a:spLocks noGrp="1"/>
          </p:cNvSpPr>
          <p:nvPr>
            <p:ph type="title"/>
          </p:nvPr>
        </p:nvSpPr>
        <p:spPr>
          <a:ln/>
        </p:spPr>
        <p:txBody>
          <a:bodyPr vert="horz" wrap="square" lIns="91440" tIns="45720" rIns="91440" bIns="45720" anchor="b" anchorCtr="0"/>
          <a:p>
            <a:pPr eaLnBrk="1" hangingPunct="1"/>
            <a:r>
              <a:rPr lang="zh-CN" altLang="en-US" b="1" dirty="0"/>
              <a:t>提要</a:t>
            </a:r>
            <a:endParaRPr lang="zh-CN" altLang="en-US" b="1" dirty="0"/>
          </a:p>
        </p:txBody>
      </p:sp>
      <p:sp>
        <p:nvSpPr>
          <p:cNvPr id="51203" name="Rectangle 3"/>
          <p:cNvSpPr>
            <a:spLocks noGrp="1"/>
          </p:cNvSpPr>
          <p:nvPr>
            <p:ph idx="1"/>
          </p:nvPr>
        </p:nvSpPr>
        <p:spPr>
          <a:ln/>
        </p:spPr>
        <p:txBody>
          <a:bodyPr vert="horz" wrap="square" lIns="91440" tIns="45720" rIns="91440" bIns="45720" anchor="t" anchorCtr="0"/>
          <a:p>
            <a:pPr eaLnBrk="1" hangingPunct="1"/>
            <a:r>
              <a:rPr lang="en-US" altLang="zh-CN" sz="2800" b="1" dirty="0">
                <a:latin typeface="Comic Sans MS" panose="030F0702030302020204" pitchFamily="66" charset="0"/>
              </a:rPr>
              <a:t>C</a:t>
            </a:r>
            <a:r>
              <a:rPr lang="zh-CN" altLang="en-US" sz="2800" b="1" dirty="0">
                <a:latin typeface="Comic Sans MS" panose="030F0702030302020204" pitchFamily="66" charset="0"/>
              </a:rPr>
              <a:t>语言中的数据类型</a:t>
            </a:r>
            <a:endParaRPr lang="zh-CN" altLang="en-US" sz="2800" b="1" dirty="0">
              <a:latin typeface="Comic Sans MS" panose="030F0702030302020204" pitchFamily="66" charset="0"/>
            </a:endParaRPr>
          </a:p>
          <a:p>
            <a:pPr eaLnBrk="1" hangingPunct="1"/>
            <a:r>
              <a:rPr lang="zh-CN" altLang="en-US" sz="2800" b="1" dirty="0">
                <a:latin typeface="Comic Sans MS" panose="030F0702030302020204" pitchFamily="66" charset="0"/>
              </a:rPr>
              <a:t>常量与变量</a:t>
            </a:r>
            <a:endParaRPr lang="zh-CN" altLang="en-US" sz="2800" b="1" dirty="0">
              <a:latin typeface="Times New Roman" panose="02020603050405020304" pitchFamily="18" charset="0"/>
            </a:endParaRPr>
          </a:p>
          <a:p>
            <a:pPr eaLnBrk="1" hangingPunct="1"/>
            <a:r>
              <a:rPr lang="zh-CN" altLang="en-US" sz="2800" b="1" dirty="0">
                <a:latin typeface="Times New Roman" panose="02020603050405020304" pitchFamily="18" charset="0"/>
              </a:rPr>
              <a:t>整型数据</a:t>
            </a:r>
            <a:endParaRPr lang="zh-CN" altLang="en-US" sz="2800" b="1" dirty="0">
              <a:latin typeface="Times New Roman" panose="02020603050405020304" pitchFamily="18" charset="0"/>
            </a:endParaRPr>
          </a:p>
          <a:p>
            <a:pPr eaLnBrk="1" hangingPunct="1"/>
            <a:r>
              <a:rPr lang="zh-CN" altLang="en-US" sz="2800" b="1" dirty="0">
                <a:latin typeface="Times New Roman" panose="02020603050405020304" pitchFamily="18" charset="0"/>
              </a:rPr>
              <a:t>字符型数据</a:t>
            </a:r>
            <a:endParaRPr lang="zh-CN" altLang="en-US" sz="2800" b="1" dirty="0">
              <a:latin typeface="Times New Roman" panose="02020603050405020304" pitchFamily="18" charset="0"/>
            </a:endParaRPr>
          </a:p>
          <a:p>
            <a:pPr eaLnBrk="1" hangingPunct="1">
              <a:buClr>
                <a:schemeClr val="hlink"/>
              </a:buClr>
            </a:pPr>
            <a:r>
              <a:rPr lang="zh-CN" altLang="en-US" sz="2800" b="1" dirty="0">
                <a:solidFill>
                  <a:srgbClr val="FF3300"/>
                </a:solidFill>
                <a:latin typeface="Times New Roman" panose="02020603050405020304" pitchFamily="18" charset="0"/>
              </a:rPr>
              <a:t>实型数据</a:t>
            </a:r>
            <a:endParaRPr lang="zh-CN" altLang="en-US" sz="2800" b="1" dirty="0">
              <a:solidFill>
                <a:srgbClr val="FF3300"/>
              </a:solidFill>
              <a:latin typeface="Times New Roman" panose="02020603050405020304" pitchFamily="18" charset="0"/>
            </a:endParaRPr>
          </a:p>
          <a:p>
            <a:pPr eaLnBrk="1" hangingPunct="1"/>
            <a:r>
              <a:rPr lang="zh-CN" altLang="en-US" sz="2800" b="1" dirty="0">
                <a:latin typeface="Times New Roman" panose="02020603050405020304" pitchFamily="18" charset="0"/>
              </a:rPr>
              <a:t>基本数据类型混合运算和类型转换</a:t>
            </a:r>
            <a:endParaRPr lang="zh-CN" altLang="en-US" sz="2800" b="1" dirty="0">
              <a:latin typeface="Times New Roman" panose="02020603050405020304" pitchFamily="18" charset="0"/>
            </a:endParaRPr>
          </a:p>
          <a:p>
            <a:pPr eaLnBrk="1" hangingPunct="1"/>
            <a:r>
              <a:rPr lang="zh-CN" altLang="en-US" sz="2800" b="1" dirty="0">
                <a:latin typeface="Times New Roman" panose="02020603050405020304" pitchFamily="18" charset="0"/>
              </a:rPr>
              <a:t>数据运算</a:t>
            </a:r>
            <a:endParaRPr lang="zh-CN" altLang="en-US" sz="2800" b="1" dirty="0">
              <a:latin typeface="Times New Roman" panose="02020603050405020304" pitchFamily="18" charset="0"/>
            </a:endParaRPr>
          </a:p>
          <a:p>
            <a:pPr eaLnBrk="1" hangingPunct="1"/>
            <a:r>
              <a:rPr lang="zh-CN" altLang="en-US" sz="2800" b="1" dirty="0">
                <a:latin typeface="Times New Roman" panose="02020603050405020304" pitchFamily="18" charset="0"/>
              </a:rPr>
              <a:t>表达式和表达式语句</a:t>
            </a:r>
            <a:endParaRPr lang="zh-CN" altLang="en-US" sz="2800" b="1" dirty="0">
              <a:latin typeface="Times New Roman" panose="02020603050405020304" pitchFamily="18" charset="0"/>
            </a:endParaRPr>
          </a:p>
        </p:txBody>
      </p:sp>
      <p:sp>
        <p:nvSpPr>
          <p:cNvPr id="51204"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51205"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51206"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6" name="Rectangle 2"/>
          <p:cNvSpPr>
            <a:spLocks noGrp="1"/>
          </p:cNvSpPr>
          <p:nvPr>
            <p:ph type="title"/>
          </p:nvPr>
        </p:nvSpPr>
        <p:spPr>
          <a:ln/>
        </p:spPr>
        <p:txBody>
          <a:bodyPr vert="horz" wrap="square" lIns="91440" tIns="45720" rIns="91440" bIns="45720" anchor="b" anchorCtr="0"/>
          <a:p>
            <a:pPr eaLnBrk="1" hangingPunct="1"/>
            <a:r>
              <a:rPr lang="zh-CN" altLang="en-US" b="1" dirty="0">
                <a:solidFill>
                  <a:schemeClr val="tx1"/>
                </a:solidFill>
                <a:latin typeface="Times New Roman" panose="02020603050405020304" pitchFamily="18" charset="0"/>
              </a:rPr>
              <a:t>实型数据</a:t>
            </a:r>
            <a:endParaRPr lang="zh-CN" altLang="en-US" b="1" dirty="0">
              <a:solidFill>
                <a:schemeClr val="tx1"/>
              </a:solidFill>
              <a:latin typeface="Times New Roman" panose="02020603050405020304" pitchFamily="18" charset="0"/>
            </a:endParaRPr>
          </a:p>
        </p:txBody>
      </p:sp>
      <p:sp>
        <p:nvSpPr>
          <p:cNvPr id="377859" name="Rectangle 3"/>
          <p:cNvSpPr>
            <a:spLocks noGrp="1"/>
          </p:cNvSpPr>
          <p:nvPr>
            <p:ph idx="1"/>
          </p:nvPr>
        </p:nvSpPr>
        <p:spPr>
          <a:xfrm>
            <a:off x="609600" y="1828800"/>
            <a:ext cx="8345488" cy="4114800"/>
          </a:xfrm>
          <a:ln/>
        </p:spPr>
        <p:txBody>
          <a:bodyPr vert="horz" wrap="square" lIns="91440" tIns="45720" rIns="91440" bIns="45720" anchor="t" anchorCtr="0"/>
          <a:p>
            <a:pPr eaLnBrk="1" hangingPunct="1">
              <a:lnSpc>
                <a:spcPct val="90000"/>
              </a:lnSpc>
            </a:pPr>
            <a:r>
              <a:rPr lang="zh-CN" altLang="en-US" sz="2800" b="1" dirty="0">
                <a:latin typeface="Comic Sans MS" panose="030F0702030302020204" pitchFamily="66" charset="0"/>
              </a:rPr>
              <a:t>实型数据（</a:t>
            </a:r>
            <a:r>
              <a:rPr lang="en-US" altLang="zh-CN" sz="2800" b="1" dirty="0">
                <a:latin typeface="Comic Sans MS" panose="030F0702030302020204" pitchFamily="66" charset="0"/>
              </a:rPr>
              <a:t>real number</a:t>
            </a:r>
            <a:r>
              <a:rPr lang="zh-CN" altLang="en-US" sz="2800" b="1" dirty="0">
                <a:latin typeface="Comic Sans MS" panose="030F0702030302020204" pitchFamily="66" charset="0"/>
              </a:rPr>
              <a:t>）又称浮点数（</a:t>
            </a:r>
            <a:r>
              <a:rPr lang="en-US" altLang="zh-CN" sz="2800" b="1" dirty="0">
                <a:latin typeface="Comic Sans MS" panose="030F0702030302020204" pitchFamily="66" charset="0"/>
              </a:rPr>
              <a:t>float number</a:t>
            </a:r>
            <a:r>
              <a:rPr lang="zh-CN" altLang="en-US" sz="2800" b="1" dirty="0">
                <a:latin typeface="Comic Sans MS" panose="030F0702030302020204" pitchFamily="66" charset="0"/>
              </a:rPr>
              <a:t>）</a:t>
            </a:r>
            <a:endParaRPr lang="zh-CN" altLang="en-US" sz="2800" b="1" dirty="0">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因计算机只能表示有限位的实数，故实型数据是实数的有限子集。实型数据有数值大小（</a:t>
            </a:r>
            <a:r>
              <a:rPr lang="zh-CN" altLang="en-US" sz="2800" b="1" dirty="0">
                <a:solidFill>
                  <a:srgbClr val="CC0066"/>
                </a:solidFill>
                <a:latin typeface="Comic Sans MS" panose="030F0702030302020204" pitchFamily="66" charset="0"/>
              </a:rPr>
              <a:t>范围</a:t>
            </a:r>
            <a:r>
              <a:rPr lang="zh-CN" altLang="en-US" sz="2800" b="1" dirty="0">
                <a:latin typeface="Comic Sans MS" panose="030F0702030302020204" pitchFamily="66" charset="0"/>
              </a:rPr>
              <a:t>）和有效位数多少（</a:t>
            </a:r>
            <a:r>
              <a:rPr lang="zh-CN" altLang="en-US" sz="2800" b="1" dirty="0">
                <a:solidFill>
                  <a:srgbClr val="CC0066"/>
                </a:solidFill>
                <a:latin typeface="Comic Sans MS" panose="030F0702030302020204" pitchFamily="66" charset="0"/>
              </a:rPr>
              <a:t>精度</a:t>
            </a:r>
            <a:r>
              <a:rPr lang="zh-CN" altLang="en-US" sz="2800" b="1" dirty="0">
                <a:latin typeface="Comic Sans MS" panose="030F0702030302020204" pitchFamily="66" charset="0"/>
              </a:rPr>
              <a:t>）两个方面</a:t>
            </a:r>
            <a:endParaRPr lang="zh-CN" altLang="en-US" sz="2800" b="1" dirty="0">
              <a:latin typeface="Comic Sans MS" panose="030F0702030302020204" pitchFamily="66" charset="0"/>
            </a:endParaRPr>
          </a:p>
          <a:p>
            <a:pPr eaLnBrk="1" hangingPunct="1">
              <a:lnSpc>
                <a:spcPct val="90000"/>
              </a:lnSpc>
            </a:pPr>
            <a:r>
              <a:rPr lang="zh-CN" altLang="en-US" sz="2800" b="1" dirty="0">
                <a:solidFill>
                  <a:srgbClr val="0000FF"/>
                </a:solidFill>
                <a:latin typeface="Comic Sans MS" panose="030F0702030302020204" pitchFamily="66" charset="0"/>
              </a:rPr>
              <a:t>实型有三种</a:t>
            </a:r>
            <a:endParaRPr lang="zh-CN" altLang="en-US" sz="2800" b="1" dirty="0">
              <a:solidFill>
                <a:srgbClr val="0000FF"/>
              </a:solidFill>
              <a:latin typeface="Comic Sans MS" panose="030F0702030302020204" pitchFamily="66" charset="0"/>
            </a:endParaRPr>
          </a:p>
          <a:p>
            <a:pPr lvl="1" eaLnBrk="1" hangingPunct="1">
              <a:lnSpc>
                <a:spcPct val="90000"/>
              </a:lnSpc>
            </a:pPr>
            <a:r>
              <a:rPr lang="zh-CN" altLang="en-US" sz="2400" b="1" dirty="0">
                <a:solidFill>
                  <a:srgbClr val="FF0000"/>
                </a:solidFill>
                <a:latin typeface="Comic Sans MS" panose="030F0702030302020204" pitchFamily="66" charset="0"/>
              </a:rPr>
              <a:t>单精度实型</a:t>
            </a:r>
            <a:r>
              <a:rPr lang="en-US" altLang="zh-CN" sz="2400" b="1" dirty="0">
                <a:solidFill>
                  <a:srgbClr val="FF0000"/>
                </a:solidFill>
                <a:latin typeface="Comic Sans MS" panose="030F0702030302020204" pitchFamily="66" charset="0"/>
              </a:rPr>
              <a:t>:</a:t>
            </a:r>
            <a:r>
              <a:rPr lang="zh-CN" altLang="en-US" sz="2400" b="1" dirty="0">
                <a:solidFill>
                  <a:srgbClr val="0000FF"/>
                </a:solidFill>
                <a:latin typeface="Comic Sans MS" panose="030F0702030302020204" pitchFamily="66" charset="0"/>
              </a:rPr>
              <a:t>用</a:t>
            </a:r>
            <a:r>
              <a:rPr lang="en-US" altLang="zh-CN" sz="2400" b="1" dirty="0">
                <a:solidFill>
                  <a:srgbClr val="CC0066"/>
                </a:solidFill>
                <a:latin typeface="Comic Sans MS" panose="030F0702030302020204" pitchFamily="66" charset="0"/>
              </a:rPr>
              <a:t>float</a:t>
            </a:r>
            <a:r>
              <a:rPr lang="zh-CN" altLang="en-US" sz="2400" b="1" dirty="0">
                <a:solidFill>
                  <a:srgbClr val="0000FF"/>
                </a:solidFill>
                <a:latin typeface="Comic Sans MS" panose="030F0702030302020204" pitchFamily="66" charset="0"/>
              </a:rPr>
              <a:t>标记，单精度实型又称浮点型</a:t>
            </a:r>
            <a:endParaRPr lang="zh-CN" altLang="en-US" sz="2400" b="1" dirty="0">
              <a:solidFill>
                <a:srgbClr val="0000FF"/>
              </a:solidFill>
              <a:latin typeface="Comic Sans MS" panose="030F0702030302020204" pitchFamily="66" charset="0"/>
            </a:endParaRPr>
          </a:p>
          <a:p>
            <a:pPr lvl="2" eaLnBrk="1" hangingPunct="1">
              <a:lnSpc>
                <a:spcPct val="90000"/>
              </a:lnSpc>
            </a:pPr>
            <a:r>
              <a:rPr lang="en-US" altLang="zh-CN" sz="2000" b="1" dirty="0">
                <a:solidFill>
                  <a:srgbClr val="0000FF"/>
                </a:solidFill>
                <a:latin typeface="Comic Sans MS" panose="030F0702030302020204" pitchFamily="66" charset="0"/>
              </a:rPr>
              <a:t>float x, y; </a:t>
            </a:r>
            <a:endParaRPr lang="en-US" altLang="zh-CN" sz="2000" b="1" dirty="0">
              <a:solidFill>
                <a:srgbClr val="0000FF"/>
              </a:solidFill>
              <a:latin typeface="Comic Sans MS" panose="030F0702030302020204" pitchFamily="66" charset="0"/>
            </a:endParaRPr>
          </a:p>
          <a:p>
            <a:pPr lvl="1" eaLnBrk="1" hangingPunct="1">
              <a:lnSpc>
                <a:spcPct val="90000"/>
              </a:lnSpc>
            </a:pPr>
            <a:r>
              <a:rPr lang="zh-CN" altLang="en-US" sz="2400" b="1" dirty="0">
                <a:solidFill>
                  <a:srgbClr val="FF0000"/>
                </a:solidFill>
                <a:latin typeface="Comic Sans MS" panose="030F0702030302020204" pitchFamily="66" charset="0"/>
              </a:rPr>
              <a:t>双精度实型</a:t>
            </a:r>
            <a:r>
              <a:rPr lang="en-US" altLang="zh-CN" sz="2400" b="1" dirty="0">
                <a:solidFill>
                  <a:srgbClr val="FF0000"/>
                </a:solidFill>
                <a:latin typeface="Comic Sans MS" panose="030F0702030302020204" pitchFamily="66" charset="0"/>
              </a:rPr>
              <a:t>:</a:t>
            </a:r>
            <a:r>
              <a:rPr lang="zh-CN" altLang="en-US" sz="2400" b="1" dirty="0">
                <a:solidFill>
                  <a:srgbClr val="0000FF"/>
                </a:solidFill>
                <a:latin typeface="Comic Sans MS" panose="030F0702030302020204" pitchFamily="66" charset="0"/>
              </a:rPr>
              <a:t>用</a:t>
            </a:r>
            <a:r>
              <a:rPr lang="en-US" altLang="zh-CN" sz="2400" b="1" dirty="0">
                <a:solidFill>
                  <a:srgbClr val="CC0066"/>
                </a:solidFill>
                <a:latin typeface="Comic Sans MS" panose="030F0702030302020204" pitchFamily="66" charset="0"/>
              </a:rPr>
              <a:t>double</a:t>
            </a:r>
            <a:r>
              <a:rPr lang="zh-CN" altLang="en-US" sz="2400" b="1" dirty="0">
                <a:solidFill>
                  <a:srgbClr val="0000FF"/>
                </a:solidFill>
                <a:latin typeface="Comic Sans MS" panose="030F0702030302020204" pitchFamily="66" charset="0"/>
              </a:rPr>
              <a:t>标记</a:t>
            </a:r>
            <a:endParaRPr lang="zh-CN" altLang="en-US" sz="2400" b="1" dirty="0">
              <a:solidFill>
                <a:srgbClr val="0000FF"/>
              </a:solidFill>
              <a:latin typeface="Comic Sans MS" panose="030F0702030302020204" pitchFamily="66" charset="0"/>
            </a:endParaRPr>
          </a:p>
          <a:p>
            <a:pPr lvl="2" eaLnBrk="1" hangingPunct="1">
              <a:lnSpc>
                <a:spcPct val="90000"/>
              </a:lnSpc>
            </a:pPr>
            <a:r>
              <a:rPr lang="en-US" altLang="zh-CN" sz="2000" b="1" dirty="0">
                <a:solidFill>
                  <a:srgbClr val="0000FF"/>
                </a:solidFill>
                <a:latin typeface="Comic Sans MS" panose="030F0702030302020204" pitchFamily="66" charset="0"/>
              </a:rPr>
              <a:t>double result;</a:t>
            </a:r>
            <a:endParaRPr lang="en-US" altLang="zh-CN" sz="2000" b="1" dirty="0">
              <a:solidFill>
                <a:srgbClr val="0000FF"/>
              </a:solidFill>
              <a:latin typeface="Comic Sans MS" panose="030F0702030302020204" pitchFamily="66" charset="0"/>
            </a:endParaRPr>
          </a:p>
          <a:p>
            <a:pPr lvl="1" eaLnBrk="1" hangingPunct="1">
              <a:lnSpc>
                <a:spcPct val="90000"/>
              </a:lnSpc>
            </a:pPr>
            <a:r>
              <a:rPr lang="zh-CN" altLang="en-US" sz="2400" b="1" dirty="0">
                <a:solidFill>
                  <a:srgbClr val="FF0000"/>
                </a:solidFill>
                <a:latin typeface="Comic Sans MS" panose="030F0702030302020204" pitchFamily="66" charset="0"/>
              </a:rPr>
              <a:t>长双精度实型</a:t>
            </a:r>
            <a:r>
              <a:rPr lang="en-US" altLang="zh-CN" sz="2400" b="1" dirty="0">
                <a:solidFill>
                  <a:srgbClr val="FF0000"/>
                </a:solidFill>
                <a:latin typeface="Comic Sans MS" panose="030F0702030302020204" pitchFamily="66" charset="0"/>
              </a:rPr>
              <a:t>:</a:t>
            </a:r>
            <a:r>
              <a:rPr lang="zh-CN" altLang="en-US" sz="2400" b="1" dirty="0">
                <a:solidFill>
                  <a:srgbClr val="0000FF"/>
                </a:solidFill>
                <a:latin typeface="Comic Sans MS" panose="030F0702030302020204" pitchFamily="66" charset="0"/>
              </a:rPr>
              <a:t>用</a:t>
            </a:r>
            <a:r>
              <a:rPr lang="en-US" altLang="zh-CN" sz="2400" b="1" dirty="0">
                <a:solidFill>
                  <a:srgbClr val="CC0066"/>
                </a:solidFill>
                <a:latin typeface="Comic Sans MS" panose="030F0702030302020204" pitchFamily="66" charset="0"/>
              </a:rPr>
              <a:t>long double</a:t>
            </a:r>
            <a:r>
              <a:rPr lang="zh-CN" altLang="en-US" sz="2400" b="1" dirty="0">
                <a:solidFill>
                  <a:srgbClr val="0000FF"/>
                </a:solidFill>
                <a:latin typeface="Comic Sans MS" panose="030F0702030302020204" pitchFamily="66" charset="0"/>
              </a:rPr>
              <a:t>标记</a:t>
            </a:r>
            <a:endParaRPr lang="zh-CN" altLang="en-US" sz="2400" b="1" dirty="0">
              <a:solidFill>
                <a:srgbClr val="0000FF"/>
              </a:solidFill>
              <a:latin typeface="Comic Sans MS" panose="030F0702030302020204" pitchFamily="66" charset="0"/>
            </a:endParaRPr>
          </a:p>
          <a:p>
            <a:pPr lvl="2" eaLnBrk="1" hangingPunct="1">
              <a:lnSpc>
                <a:spcPct val="90000"/>
              </a:lnSpc>
            </a:pPr>
            <a:r>
              <a:rPr lang="en-US" altLang="zh-CN" sz="2000" b="1" dirty="0">
                <a:solidFill>
                  <a:srgbClr val="0000FF"/>
                </a:solidFill>
                <a:latin typeface="Comic Sans MS" panose="030F0702030302020204" pitchFamily="66" charset="0"/>
              </a:rPr>
              <a:t>long double z;</a:t>
            </a:r>
            <a:endParaRPr lang="en-US" altLang="zh-CN" sz="2000" b="1" dirty="0">
              <a:latin typeface="Comic Sans MS" panose="030F0702030302020204" pitchFamily="66" charset="0"/>
            </a:endParaRPr>
          </a:p>
        </p:txBody>
      </p:sp>
      <p:sp>
        <p:nvSpPr>
          <p:cNvPr id="52228"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52229"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52230"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7859">
                                            <p:txEl>
                                              <p:charRg st="0" end="37"/>
                                            </p:txEl>
                                          </p:spTgt>
                                        </p:tgtEl>
                                        <p:attrNameLst>
                                          <p:attrName>style.visibility</p:attrName>
                                        </p:attrNameLst>
                                      </p:cBhvr>
                                      <p:to>
                                        <p:strVal val="visible"/>
                                      </p:to>
                                    </p:set>
                                    <p:anim calcmode="lin" valueType="num">
                                      <p:cBhvr additive="base">
                                        <p:cTn id="7" dur="500" fill="hold"/>
                                        <p:tgtEl>
                                          <p:spTgt spid="377859">
                                            <p:txEl>
                                              <p:charRg st="0" end="37"/>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77859">
                                            <p:txEl>
                                              <p:charRg st="0" end="37"/>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77859">
                                            <p:txEl>
                                              <p:charRg st="37" end="95"/>
                                            </p:txEl>
                                          </p:spTgt>
                                        </p:tgtEl>
                                        <p:attrNameLst>
                                          <p:attrName>style.visibility</p:attrName>
                                        </p:attrNameLst>
                                      </p:cBhvr>
                                      <p:to>
                                        <p:strVal val="visible"/>
                                      </p:to>
                                    </p:set>
                                    <p:anim calcmode="lin" valueType="num">
                                      <p:cBhvr additive="base">
                                        <p:cTn id="13" dur="500" fill="hold"/>
                                        <p:tgtEl>
                                          <p:spTgt spid="377859">
                                            <p:txEl>
                                              <p:charRg st="37" end="95"/>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77859">
                                            <p:txEl>
                                              <p:charRg st="37" end="95"/>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77859">
                                            <p:txEl>
                                              <p:charRg st="95" end="101"/>
                                            </p:txEl>
                                          </p:spTgt>
                                        </p:tgtEl>
                                        <p:attrNameLst>
                                          <p:attrName>style.visibility</p:attrName>
                                        </p:attrNameLst>
                                      </p:cBhvr>
                                      <p:to>
                                        <p:strVal val="visible"/>
                                      </p:to>
                                    </p:set>
                                    <p:anim calcmode="lin" valueType="num">
                                      <p:cBhvr additive="base">
                                        <p:cTn id="19" dur="500" fill="hold"/>
                                        <p:tgtEl>
                                          <p:spTgt spid="377859">
                                            <p:txEl>
                                              <p:charRg st="95" end="10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77859">
                                            <p:txEl>
                                              <p:charRg st="95" end="101"/>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77859">
                                            <p:txEl>
                                              <p:charRg st="101" end="127"/>
                                            </p:txEl>
                                          </p:spTgt>
                                        </p:tgtEl>
                                        <p:attrNameLst>
                                          <p:attrName>style.visibility</p:attrName>
                                        </p:attrNameLst>
                                      </p:cBhvr>
                                      <p:to>
                                        <p:strVal val="visible"/>
                                      </p:to>
                                    </p:set>
                                    <p:anim calcmode="lin" valueType="num">
                                      <p:cBhvr additive="base">
                                        <p:cTn id="23" dur="500" fill="hold"/>
                                        <p:tgtEl>
                                          <p:spTgt spid="377859">
                                            <p:txEl>
                                              <p:charRg st="101" end="127"/>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77859">
                                            <p:txEl>
                                              <p:charRg st="101" end="127"/>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77859">
                                            <p:txEl>
                                              <p:charRg st="127" end="140"/>
                                            </p:txEl>
                                          </p:spTgt>
                                        </p:tgtEl>
                                        <p:attrNameLst>
                                          <p:attrName>style.visibility</p:attrName>
                                        </p:attrNameLst>
                                      </p:cBhvr>
                                      <p:to>
                                        <p:strVal val="visible"/>
                                      </p:to>
                                    </p:set>
                                    <p:anim calcmode="lin" valueType="num">
                                      <p:cBhvr additive="base">
                                        <p:cTn id="27" dur="500" fill="hold"/>
                                        <p:tgtEl>
                                          <p:spTgt spid="377859">
                                            <p:txEl>
                                              <p:charRg st="127" end="14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77859">
                                            <p:txEl>
                                              <p:charRg st="127" end="140"/>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77859">
                                            <p:txEl>
                                              <p:charRg st="140" end="156"/>
                                            </p:txEl>
                                          </p:spTgt>
                                        </p:tgtEl>
                                        <p:attrNameLst>
                                          <p:attrName>style.visibility</p:attrName>
                                        </p:attrNameLst>
                                      </p:cBhvr>
                                      <p:to>
                                        <p:strVal val="visible"/>
                                      </p:to>
                                    </p:set>
                                    <p:anim calcmode="lin" valueType="num">
                                      <p:cBhvr additive="base">
                                        <p:cTn id="31" dur="500" fill="hold"/>
                                        <p:tgtEl>
                                          <p:spTgt spid="377859">
                                            <p:txEl>
                                              <p:charRg st="140" end="15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77859">
                                            <p:txEl>
                                              <p:charRg st="140" end="156"/>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77859">
                                            <p:txEl>
                                              <p:charRg st="156" end="171"/>
                                            </p:txEl>
                                          </p:spTgt>
                                        </p:tgtEl>
                                        <p:attrNameLst>
                                          <p:attrName>style.visibility</p:attrName>
                                        </p:attrNameLst>
                                      </p:cBhvr>
                                      <p:to>
                                        <p:strVal val="visible"/>
                                      </p:to>
                                    </p:set>
                                    <p:anim calcmode="lin" valueType="num">
                                      <p:cBhvr additive="base">
                                        <p:cTn id="35" dur="500" fill="hold"/>
                                        <p:tgtEl>
                                          <p:spTgt spid="377859">
                                            <p:txEl>
                                              <p:charRg st="156" end="171"/>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77859">
                                            <p:txEl>
                                              <p:charRg st="156" end="171"/>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77859">
                                            <p:txEl>
                                              <p:charRg st="171" end="193"/>
                                            </p:txEl>
                                          </p:spTgt>
                                        </p:tgtEl>
                                        <p:attrNameLst>
                                          <p:attrName>style.visibility</p:attrName>
                                        </p:attrNameLst>
                                      </p:cBhvr>
                                      <p:to>
                                        <p:strVal val="visible"/>
                                      </p:to>
                                    </p:set>
                                    <p:anim calcmode="lin" valueType="num">
                                      <p:cBhvr additive="base">
                                        <p:cTn id="39" dur="500" fill="hold"/>
                                        <p:tgtEl>
                                          <p:spTgt spid="377859">
                                            <p:txEl>
                                              <p:charRg st="171" end="193"/>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377859">
                                            <p:txEl>
                                              <p:charRg st="171" end="193"/>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377859">
                                            <p:txEl>
                                              <p:charRg st="193" end="208"/>
                                            </p:txEl>
                                          </p:spTgt>
                                        </p:tgtEl>
                                        <p:attrNameLst>
                                          <p:attrName>style.visibility</p:attrName>
                                        </p:attrNameLst>
                                      </p:cBhvr>
                                      <p:to>
                                        <p:strVal val="visible"/>
                                      </p:to>
                                    </p:set>
                                    <p:anim calcmode="lin" valueType="num">
                                      <p:cBhvr additive="base">
                                        <p:cTn id="43" dur="500" fill="hold"/>
                                        <p:tgtEl>
                                          <p:spTgt spid="377859">
                                            <p:txEl>
                                              <p:charRg st="193" end="208"/>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77859">
                                            <p:txEl>
                                              <p:charRg st="193" end="20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7859"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50"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Times New Roman" panose="02020603050405020304" pitchFamily="18" charset="0"/>
              </a:rPr>
              <a:t>实型数据</a:t>
            </a:r>
            <a:r>
              <a:rPr lang="en-US" altLang="zh-CN" b="1" dirty="0">
                <a:latin typeface="Times New Roman" panose="02020603050405020304" pitchFamily="18" charset="0"/>
              </a:rPr>
              <a:t>(</a:t>
            </a:r>
            <a:r>
              <a:rPr lang="zh-CN" altLang="en-US" b="1" dirty="0">
                <a:latin typeface="Times New Roman" panose="02020603050405020304" pitchFamily="18" charset="0"/>
              </a:rPr>
              <a:t>续</a:t>
            </a:r>
            <a:r>
              <a:rPr lang="en-US" altLang="zh-CN" b="1" dirty="0">
                <a:latin typeface="Times New Roman" panose="02020603050405020304" pitchFamily="18" charset="0"/>
              </a:rPr>
              <a:t>)</a:t>
            </a:r>
            <a:endParaRPr lang="en-US" altLang="zh-CN" b="1" dirty="0">
              <a:latin typeface="Times New Roman" panose="02020603050405020304" pitchFamily="18" charset="0"/>
            </a:endParaRPr>
          </a:p>
        </p:txBody>
      </p:sp>
      <p:sp>
        <p:nvSpPr>
          <p:cNvPr id="53251" name="Rectangle 3"/>
          <p:cNvSpPr>
            <a:spLocks noGrp="1"/>
          </p:cNvSpPr>
          <p:nvPr>
            <p:ph idx="1"/>
          </p:nvPr>
        </p:nvSpPr>
        <p:spPr>
          <a:ln/>
        </p:spPr>
        <p:txBody>
          <a:bodyPr vert="horz" wrap="square" lIns="91440" tIns="45720" rIns="91440" bIns="45720" anchor="t" anchorCtr="0"/>
          <a:p>
            <a:pPr eaLnBrk="1" hangingPunct="1"/>
            <a:r>
              <a:rPr lang="zh-CN" altLang="en-US" sz="3600" b="1" dirty="0"/>
              <a:t>实型数据在内存中的存放形式</a:t>
            </a:r>
            <a:endParaRPr lang="zh-CN" altLang="en-US" sz="3600" b="1" dirty="0"/>
          </a:p>
          <a:p>
            <a:pPr lvl="1" eaLnBrk="1" hangingPunct="1"/>
            <a:r>
              <a:rPr lang="zh-CN" altLang="en-US" sz="3000" b="1" dirty="0"/>
              <a:t>系统把一个实型数据分成符号部分、小数（尾数）部分和指数部分，分别存放</a:t>
            </a:r>
            <a:endParaRPr lang="zh-CN" altLang="zh-CN" sz="3000" b="1" dirty="0"/>
          </a:p>
          <a:p>
            <a:pPr eaLnBrk="1" hangingPunct="1">
              <a:buNone/>
            </a:pPr>
            <a:endParaRPr lang="en-US" altLang="zh-CN" dirty="0"/>
          </a:p>
        </p:txBody>
      </p:sp>
      <p:pic>
        <p:nvPicPr>
          <p:cNvPr id="53252" name="图片 7" descr="clip_image001[3]_2.gif"/>
          <p:cNvPicPr>
            <a:picLocks noChangeAspect="1"/>
          </p:cNvPicPr>
          <p:nvPr/>
        </p:nvPicPr>
        <p:blipFill>
          <a:blip r:embed="rId1"/>
          <a:stretch>
            <a:fillRect/>
          </a:stretch>
        </p:blipFill>
        <p:spPr>
          <a:xfrm>
            <a:off x="2000250" y="4149725"/>
            <a:ext cx="4929188" cy="1390650"/>
          </a:xfrm>
          <a:prstGeom prst="rect">
            <a:avLst/>
          </a:prstGeom>
          <a:noFill/>
          <a:ln w="9525">
            <a:noFill/>
          </a:ln>
        </p:spPr>
      </p:pic>
      <p:sp>
        <p:nvSpPr>
          <p:cNvPr id="53253" name="TextBox 8"/>
          <p:cNvSpPr txBox="1"/>
          <p:nvPr/>
        </p:nvSpPr>
        <p:spPr>
          <a:xfrm>
            <a:off x="5286375" y="4110038"/>
            <a:ext cx="928688" cy="461962"/>
          </a:xfrm>
          <a:prstGeom prst="rect">
            <a:avLst/>
          </a:prstGeom>
          <a:solidFill>
            <a:schemeClr val="bg1"/>
          </a:solidFill>
          <a:ln w="9525">
            <a:noFill/>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endParaRPr lang="zh-CN" altLang="en-US" sz="2400" dirty="0"/>
          </a:p>
        </p:txBody>
      </p:sp>
      <p:sp>
        <p:nvSpPr>
          <p:cNvPr id="53254"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53255"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53256"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4" name="标题 1"/>
          <p:cNvSpPr>
            <a:spLocks noGrp="1"/>
          </p:cNvSpPr>
          <p:nvPr>
            <p:ph type="title"/>
          </p:nvPr>
        </p:nvSpPr>
        <p:spPr>
          <a:ln/>
        </p:spPr>
        <p:txBody>
          <a:bodyPr vert="horz" wrap="square" lIns="91440" tIns="45720" rIns="91440" bIns="45720" anchor="b" anchorCtr="0"/>
          <a:p>
            <a:r>
              <a:rPr lang="zh-CN" altLang="en-US" b="1" dirty="0">
                <a:latin typeface="Times New Roman" panose="02020603050405020304" pitchFamily="18" charset="0"/>
              </a:rPr>
              <a:t>实型数据</a:t>
            </a:r>
            <a:r>
              <a:rPr lang="en-US" altLang="zh-CN" b="1" dirty="0">
                <a:latin typeface="Times New Roman" panose="02020603050405020304" pitchFamily="18" charset="0"/>
              </a:rPr>
              <a:t>(</a:t>
            </a:r>
            <a:r>
              <a:rPr lang="zh-CN" altLang="en-US" b="1" dirty="0">
                <a:latin typeface="Times New Roman" panose="02020603050405020304" pitchFamily="18" charset="0"/>
              </a:rPr>
              <a:t>续</a:t>
            </a:r>
            <a:r>
              <a:rPr lang="en-US" altLang="zh-CN" b="1" dirty="0">
                <a:latin typeface="Times New Roman" panose="02020603050405020304" pitchFamily="18" charset="0"/>
              </a:rPr>
              <a:t>)</a:t>
            </a:r>
            <a:endParaRPr lang="zh-CN" altLang="en-US" dirty="0"/>
          </a:p>
        </p:txBody>
      </p:sp>
      <p:sp>
        <p:nvSpPr>
          <p:cNvPr id="54275" name="内容占位符 2"/>
          <p:cNvSpPr>
            <a:spLocks noGrp="1"/>
          </p:cNvSpPr>
          <p:nvPr>
            <p:ph idx="1"/>
          </p:nvPr>
        </p:nvSpPr>
        <p:spPr>
          <a:xfrm>
            <a:off x="468313" y="2019300"/>
            <a:ext cx="8218487" cy="4114800"/>
          </a:xfrm>
          <a:ln/>
        </p:spPr>
        <p:txBody>
          <a:bodyPr vert="horz" wrap="square" lIns="91440" tIns="45720" rIns="91440" bIns="45720" anchor="t" anchorCtr="0"/>
          <a:p>
            <a:r>
              <a:rPr lang="zh-CN" altLang="en-US" sz="2400" b="1" dirty="0">
                <a:latin typeface="Times New Roman" panose="02020603050405020304" pitchFamily="18" charset="0"/>
              </a:rPr>
              <a:t>单精度浮点数使用</a:t>
            </a:r>
            <a:r>
              <a:rPr lang="en-US" altLang="zh-CN" sz="2400" b="1" dirty="0">
                <a:latin typeface="Times New Roman" panose="02020603050405020304" pitchFamily="18" charset="0"/>
              </a:rPr>
              <a:t>32</a:t>
            </a:r>
            <a:r>
              <a:rPr lang="zh-CN" altLang="en-US" sz="2400" b="1" dirty="0">
                <a:latin typeface="Times New Roman" panose="02020603050405020304" pitchFamily="18" charset="0"/>
              </a:rPr>
              <a:t>位来表示实数：</a:t>
            </a:r>
            <a:r>
              <a:rPr lang="en-US" altLang="zh-CN" sz="2400" b="1" dirty="0">
                <a:latin typeface="Times New Roman" panose="02020603050405020304" pitchFamily="18" charset="0"/>
              </a:rPr>
              <a:t>31</a:t>
            </a:r>
            <a:r>
              <a:rPr lang="zh-CN" altLang="en-US" sz="2400" b="1" dirty="0">
                <a:latin typeface="Times New Roman" panose="02020603050405020304" pitchFamily="18" charset="0"/>
              </a:rPr>
              <a:t>位是符号位；</a:t>
            </a:r>
            <a:r>
              <a:rPr lang="en-US" altLang="zh-CN" sz="2400" b="1" dirty="0">
                <a:latin typeface="Times New Roman" panose="02020603050405020304" pitchFamily="18" charset="0"/>
              </a:rPr>
              <a:t>30</a:t>
            </a:r>
            <a:r>
              <a:rPr lang="zh-CN" altLang="en-US" sz="2400" b="1" dirty="0">
                <a:latin typeface="Times New Roman" panose="02020603050405020304" pitchFamily="18" charset="0"/>
              </a:rPr>
              <a:t>位到</a:t>
            </a:r>
            <a:r>
              <a:rPr lang="en-US" altLang="zh-CN" sz="2400" b="1" dirty="0">
                <a:latin typeface="Times New Roman" panose="02020603050405020304" pitchFamily="18" charset="0"/>
              </a:rPr>
              <a:t>23</a:t>
            </a:r>
            <a:r>
              <a:rPr lang="zh-CN" altLang="en-US" sz="2400" b="1" dirty="0">
                <a:latin typeface="Times New Roman" panose="02020603050405020304" pitchFamily="18" charset="0"/>
              </a:rPr>
              <a:t>位这</a:t>
            </a:r>
            <a:r>
              <a:rPr lang="en-US" altLang="zh-CN" sz="2400" b="1" dirty="0">
                <a:latin typeface="Times New Roman" panose="02020603050405020304" pitchFamily="18" charset="0"/>
              </a:rPr>
              <a:t>8</a:t>
            </a:r>
            <a:r>
              <a:rPr lang="zh-CN" altLang="en-US" sz="2400" b="1" dirty="0">
                <a:latin typeface="Times New Roman" panose="02020603050405020304" pitchFamily="18" charset="0"/>
              </a:rPr>
              <a:t>位用于存放偏置指数（</a:t>
            </a:r>
            <a:r>
              <a:rPr lang="en-US" altLang="zh-CN" sz="2400" b="1" dirty="0">
                <a:latin typeface="Times New Roman" panose="02020603050405020304" pitchFamily="18" charset="0"/>
              </a:rPr>
              <a:t>biased exponent</a:t>
            </a:r>
            <a:r>
              <a:rPr lang="zh-CN" altLang="en-US" sz="2400" b="1" dirty="0">
                <a:latin typeface="Times New Roman" panose="02020603050405020304" pitchFamily="18" charset="0"/>
              </a:rPr>
              <a:t>）；</a:t>
            </a:r>
            <a:r>
              <a:rPr lang="en-US" altLang="zh-CN" sz="2400" b="1" dirty="0">
                <a:latin typeface="Times New Roman" panose="02020603050405020304" pitchFamily="18" charset="0"/>
              </a:rPr>
              <a:t>22</a:t>
            </a:r>
            <a:r>
              <a:rPr lang="zh-CN" altLang="en-US" sz="2400" b="1" dirty="0">
                <a:latin typeface="Times New Roman" panose="02020603050405020304" pitchFamily="18" charset="0"/>
              </a:rPr>
              <a:t>位到</a:t>
            </a:r>
            <a:r>
              <a:rPr lang="en-US" altLang="zh-CN" sz="2400" b="1" dirty="0">
                <a:latin typeface="Times New Roman" panose="02020603050405020304" pitchFamily="18" charset="0"/>
              </a:rPr>
              <a:t>0</a:t>
            </a:r>
            <a:r>
              <a:rPr lang="zh-CN" altLang="en-US" sz="2400" b="1" dirty="0">
                <a:latin typeface="Times New Roman" panose="02020603050405020304" pitchFamily="18" charset="0"/>
              </a:rPr>
              <a:t>位这</a:t>
            </a:r>
            <a:r>
              <a:rPr lang="en-US" altLang="zh-CN" sz="2400" b="1" dirty="0">
                <a:latin typeface="Times New Roman" panose="02020603050405020304" pitchFamily="18" charset="0"/>
              </a:rPr>
              <a:t>23</a:t>
            </a:r>
            <a:r>
              <a:rPr lang="zh-CN" altLang="en-US" sz="2400" b="1" dirty="0">
                <a:latin typeface="Times New Roman" panose="02020603050405020304" pitchFamily="18" charset="0"/>
              </a:rPr>
              <a:t>位存放有效数字（</a:t>
            </a:r>
            <a:r>
              <a:rPr lang="en-US" altLang="zh-CN" sz="2400" b="1" dirty="0">
                <a:latin typeface="Times New Roman" panose="02020603050405020304" pitchFamily="18" charset="0"/>
              </a:rPr>
              <a:t>significant)</a:t>
            </a:r>
            <a:r>
              <a:rPr lang="zh-CN" altLang="en-US" sz="2400" b="1" dirty="0">
                <a:latin typeface="Times New Roman" panose="02020603050405020304" pitchFamily="18" charset="0"/>
              </a:rPr>
              <a:t>。 </a:t>
            </a:r>
            <a:endParaRPr lang="zh-CN" altLang="en-US" sz="2400" b="1" dirty="0">
              <a:latin typeface="Times New Roman" panose="02020603050405020304" pitchFamily="18" charset="0"/>
            </a:endParaRPr>
          </a:p>
          <a:p>
            <a:r>
              <a:rPr lang="zh-CN" altLang="en-US" sz="2400" b="1" dirty="0">
                <a:latin typeface="Times New Roman" panose="02020603050405020304" pitchFamily="18" charset="0"/>
              </a:rPr>
              <a:t>将十进制实数转化为单精度浮点数步骤如下 </a:t>
            </a:r>
            <a:endParaRPr lang="zh-CN" altLang="en-US" sz="2400" b="1" dirty="0">
              <a:latin typeface="Times New Roman" panose="02020603050405020304" pitchFamily="18" charset="0"/>
            </a:endParaRPr>
          </a:p>
          <a:p>
            <a:pPr lvl="1"/>
            <a:r>
              <a:rPr lang="zh-CN" altLang="en-US" sz="2000" b="1" dirty="0">
                <a:latin typeface="Times New Roman" panose="02020603050405020304" pitchFamily="18" charset="0"/>
              </a:rPr>
              <a:t>将十进制实数转化为对应的二进制实数 </a:t>
            </a:r>
            <a:endParaRPr lang="zh-CN" altLang="en-US" sz="2000" b="1" dirty="0">
              <a:latin typeface="Times New Roman" panose="02020603050405020304" pitchFamily="18" charset="0"/>
            </a:endParaRPr>
          </a:p>
          <a:p>
            <a:pPr lvl="1"/>
            <a:r>
              <a:rPr lang="zh-CN" altLang="en-US" sz="2000" b="1" dirty="0">
                <a:latin typeface="Times New Roman" panose="02020603050405020304" pitchFamily="18" charset="0"/>
              </a:rPr>
              <a:t>将得到的二进制实数以类似于科学计数法的方法写出：</a:t>
            </a:r>
            <a:r>
              <a:rPr lang="en-US" altLang="zh-CN" sz="2000" b="1" dirty="0">
                <a:latin typeface="Times New Roman" panose="02020603050405020304" pitchFamily="18" charset="0"/>
              </a:rPr>
              <a:t>+1.xxxxEyyyy</a:t>
            </a:r>
            <a:r>
              <a:rPr lang="zh-CN" altLang="en-US" sz="2000" b="1" dirty="0">
                <a:latin typeface="Times New Roman" panose="02020603050405020304" pitchFamily="18" charset="0"/>
              </a:rPr>
              <a:t>；</a:t>
            </a:r>
            <a:r>
              <a:rPr lang="en-US" altLang="zh-CN" sz="2000" b="1" dirty="0">
                <a:latin typeface="Times New Roman" panose="02020603050405020304" pitchFamily="18" charset="0"/>
              </a:rPr>
              <a:t>xxxx</a:t>
            </a:r>
            <a:r>
              <a:rPr lang="zh-CN" altLang="en-US" sz="2000" b="1" dirty="0">
                <a:latin typeface="Times New Roman" panose="02020603050405020304" pitchFamily="18" charset="0"/>
              </a:rPr>
              <a:t>称为有效数字，</a:t>
            </a:r>
            <a:r>
              <a:rPr lang="en-US" altLang="zh-CN" sz="2000" b="1" dirty="0">
                <a:latin typeface="Times New Roman" panose="02020603050405020304" pitchFamily="18" charset="0"/>
              </a:rPr>
              <a:t>yyyy</a:t>
            </a:r>
            <a:r>
              <a:rPr lang="zh-CN" altLang="en-US" sz="2000" b="1" dirty="0">
                <a:latin typeface="Times New Roman" panose="02020603050405020304" pitchFamily="18" charset="0"/>
              </a:rPr>
              <a:t>称为指数</a:t>
            </a:r>
            <a:endParaRPr lang="en-US" altLang="zh-CN" sz="2000" b="1" dirty="0">
              <a:latin typeface="Times New Roman" panose="02020603050405020304" pitchFamily="18" charset="0"/>
            </a:endParaRPr>
          </a:p>
          <a:p>
            <a:pPr lvl="1"/>
            <a:r>
              <a:rPr lang="zh-CN" altLang="en-US" sz="2000" b="1" dirty="0">
                <a:latin typeface="Times New Roman" panose="02020603050405020304" pitchFamily="18" charset="0"/>
              </a:rPr>
              <a:t>实数若为正，</a:t>
            </a:r>
            <a:r>
              <a:rPr lang="en-US" altLang="zh-CN" sz="2000" b="1" dirty="0">
                <a:latin typeface="Times New Roman" panose="02020603050405020304" pitchFamily="18" charset="0"/>
              </a:rPr>
              <a:t>31</a:t>
            </a:r>
            <a:r>
              <a:rPr lang="zh-CN" altLang="en-US" sz="2000" b="1" dirty="0">
                <a:latin typeface="Times New Roman" panose="02020603050405020304" pitchFamily="18" charset="0"/>
              </a:rPr>
              <a:t>位为</a:t>
            </a:r>
            <a:r>
              <a:rPr lang="en-US" altLang="zh-CN" sz="2000" b="1" dirty="0">
                <a:latin typeface="Times New Roman" panose="02020603050405020304" pitchFamily="18" charset="0"/>
              </a:rPr>
              <a:t>0</a:t>
            </a:r>
            <a:r>
              <a:rPr lang="zh-CN" altLang="en-US" sz="2000" b="1" dirty="0">
                <a:latin typeface="Times New Roman" panose="02020603050405020304" pitchFamily="18" charset="0"/>
              </a:rPr>
              <a:t>；若为负，</a:t>
            </a:r>
            <a:r>
              <a:rPr lang="en-US" altLang="zh-CN" sz="2000" b="1" dirty="0">
                <a:latin typeface="Times New Roman" panose="02020603050405020304" pitchFamily="18" charset="0"/>
              </a:rPr>
              <a:t>31</a:t>
            </a:r>
            <a:r>
              <a:rPr lang="zh-CN" altLang="en-US" sz="2000" b="1" dirty="0">
                <a:latin typeface="Times New Roman" panose="02020603050405020304" pitchFamily="18" charset="0"/>
              </a:rPr>
              <a:t>位为</a:t>
            </a:r>
            <a:r>
              <a:rPr lang="en-US" altLang="zh-CN" sz="2000" b="1" dirty="0">
                <a:latin typeface="Times New Roman" panose="02020603050405020304" pitchFamily="18" charset="0"/>
              </a:rPr>
              <a:t>1 </a:t>
            </a:r>
            <a:endParaRPr lang="en-US" altLang="zh-CN" sz="2000" b="1" dirty="0">
              <a:latin typeface="Times New Roman" panose="02020603050405020304" pitchFamily="18" charset="0"/>
            </a:endParaRPr>
          </a:p>
          <a:p>
            <a:pPr lvl="1"/>
            <a:r>
              <a:rPr lang="zh-CN" altLang="en-US" sz="2000" b="1" dirty="0">
                <a:latin typeface="Times New Roman" panose="02020603050405020304" pitchFamily="18" charset="0"/>
              </a:rPr>
              <a:t>将指数加上十六进制数</a:t>
            </a:r>
            <a:r>
              <a:rPr lang="en-US" altLang="zh-CN" sz="2000" b="1" dirty="0">
                <a:latin typeface="Times New Roman" panose="02020603050405020304" pitchFamily="18" charset="0"/>
              </a:rPr>
              <a:t>7F</a:t>
            </a:r>
            <a:r>
              <a:rPr lang="zh-CN" altLang="en-US" sz="2000" b="1" dirty="0">
                <a:latin typeface="Times New Roman" panose="02020603050405020304" pitchFamily="18" charset="0"/>
              </a:rPr>
              <a:t>得到偏置指数，然后将所得结果放到</a:t>
            </a:r>
            <a:r>
              <a:rPr lang="en-US" altLang="zh-CN" sz="2000" b="1" dirty="0">
                <a:latin typeface="Times New Roman" panose="02020603050405020304" pitchFamily="18" charset="0"/>
              </a:rPr>
              <a:t>30</a:t>
            </a:r>
            <a:r>
              <a:rPr lang="zh-CN" altLang="en-US" sz="2000" b="1" dirty="0">
                <a:latin typeface="Times New Roman" panose="02020603050405020304" pitchFamily="18" charset="0"/>
              </a:rPr>
              <a:t>位到</a:t>
            </a:r>
            <a:r>
              <a:rPr lang="en-US" altLang="zh-CN" sz="2000" b="1" dirty="0">
                <a:latin typeface="Times New Roman" panose="02020603050405020304" pitchFamily="18" charset="0"/>
              </a:rPr>
              <a:t>23</a:t>
            </a:r>
            <a:r>
              <a:rPr lang="zh-CN" altLang="en-US" sz="2000" b="1" dirty="0">
                <a:latin typeface="Times New Roman" panose="02020603050405020304" pitchFamily="18" charset="0"/>
              </a:rPr>
              <a:t>位的右边，左边补</a:t>
            </a:r>
            <a:r>
              <a:rPr lang="en-US" altLang="zh-CN" sz="2000" b="1" dirty="0">
                <a:latin typeface="Times New Roman" panose="02020603050405020304" pitchFamily="18" charset="0"/>
              </a:rPr>
              <a:t>0</a:t>
            </a:r>
            <a:r>
              <a:rPr lang="zh-CN" altLang="en-US" sz="2000" b="1" dirty="0">
                <a:latin typeface="Times New Roman" panose="02020603050405020304" pitchFamily="18" charset="0"/>
              </a:rPr>
              <a:t> </a:t>
            </a:r>
            <a:endParaRPr lang="zh-CN" altLang="en-US" sz="2000" b="1" dirty="0">
              <a:latin typeface="Times New Roman" panose="02020603050405020304" pitchFamily="18" charset="0"/>
            </a:endParaRPr>
          </a:p>
          <a:p>
            <a:pPr lvl="1"/>
            <a:r>
              <a:rPr lang="zh-CN" altLang="en-US" sz="2000" b="1" dirty="0">
                <a:latin typeface="Times New Roman" panose="02020603050405020304" pitchFamily="18" charset="0"/>
              </a:rPr>
              <a:t>将有效数字放到</a:t>
            </a:r>
            <a:r>
              <a:rPr lang="en-US" altLang="zh-CN" sz="2000" b="1" dirty="0">
                <a:latin typeface="Times New Roman" panose="02020603050405020304" pitchFamily="18" charset="0"/>
              </a:rPr>
              <a:t>22</a:t>
            </a:r>
            <a:r>
              <a:rPr lang="zh-CN" altLang="en-US" sz="2000" b="1" dirty="0">
                <a:latin typeface="Times New Roman" panose="02020603050405020304" pitchFamily="18" charset="0"/>
              </a:rPr>
              <a:t>位到</a:t>
            </a:r>
            <a:r>
              <a:rPr lang="en-US" altLang="zh-CN" sz="2000" b="1" dirty="0">
                <a:latin typeface="Times New Roman" panose="02020603050405020304" pitchFamily="18" charset="0"/>
              </a:rPr>
              <a:t>0</a:t>
            </a:r>
            <a:r>
              <a:rPr lang="zh-CN" altLang="en-US" sz="2000" b="1" dirty="0">
                <a:latin typeface="Times New Roman" panose="02020603050405020304" pitchFamily="18" charset="0"/>
              </a:rPr>
              <a:t>位的左边，右边补</a:t>
            </a:r>
            <a:r>
              <a:rPr lang="en-US" altLang="zh-CN" sz="2000" b="1" dirty="0">
                <a:latin typeface="Times New Roman" panose="02020603050405020304" pitchFamily="18" charset="0"/>
              </a:rPr>
              <a:t>0</a:t>
            </a:r>
            <a:r>
              <a:rPr lang="zh-CN" altLang="en-US" sz="2000" b="1" dirty="0">
                <a:latin typeface="Times New Roman" panose="02020603050405020304" pitchFamily="18" charset="0"/>
              </a:rPr>
              <a:t> </a:t>
            </a:r>
            <a:endParaRPr lang="zh-CN" altLang="en-US" sz="2000" b="1" dirty="0">
              <a:latin typeface="Times New Roman" panose="02020603050405020304" pitchFamily="18" charset="0"/>
              <a:ea typeface="Times New Roman" panose="02020603050405020304" pitchFamily="18" charset="0"/>
            </a:endParaRPr>
          </a:p>
        </p:txBody>
      </p:sp>
      <p:sp>
        <p:nvSpPr>
          <p:cNvPr id="54276"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54277"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54278"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Rectangle 3"/>
          <p:cNvSpPr txBox="1"/>
          <p:nvPr/>
        </p:nvSpPr>
        <p:spPr>
          <a:xfrm>
            <a:off x="646113" y="2051050"/>
            <a:ext cx="8497887" cy="4114800"/>
          </a:xfrm>
          <a:prstGeom prst="rect">
            <a:avLst/>
          </a:prstGeom>
          <a:noFill/>
          <a:ln w="9525">
            <a:noFill/>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342900" lvl="0" indent="-342900" eaLnBrk="1" hangingPunct="1">
              <a:lnSpc>
                <a:spcPct val="90000"/>
              </a:lnSpc>
            </a:pPr>
            <a:r>
              <a:rPr lang="en-US" altLang="zh-CN" dirty="0"/>
              <a:t>8.5</a:t>
            </a:r>
            <a:r>
              <a:rPr lang="zh-CN" altLang="en-US" dirty="0"/>
              <a:t>的二进制表示为：</a:t>
            </a:r>
            <a:r>
              <a:rPr lang="en-US" altLang="zh-CN" dirty="0"/>
              <a:t>1000.1</a:t>
            </a:r>
            <a:endParaRPr lang="en-US" altLang="zh-CN" dirty="0"/>
          </a:p>
          <a:p>
            <a:pPr marL="342900" lvl="0" indent="-342900" eaLnBrk="1" hangingPunct="1">
              <a:lnSpc>
                <a:spcPct val="90000"/>
              </a:lnSpc>
            </a:pPr>
            <a:r>
              <a:rPr lang="zh-CN" altLang="en-US" b="1" dirty="0">
                <a:latin typeface="Comic Sans MS" panose="030F0702030302020204" pitchFamily="66" charset="0"/>
              </a:rPr>
              <a:t>进一步地</a:t>
            </a:r>
            <a:r>
              <a:rPr lang="en-US" altLang="zh-CN" b="1" dirty="0">
                <a:latin typeface="Comic Sans MS" panose="030F0702030302020204" pitchFamily="66" charset="0"/>
              </a:rPr>
              <a:t>,</a:t>
            </a:r>
            <a:r>
              <a:rPr lang="zh-CN" altLang="en-US" dirty="0"/>
              <a:t>用二进制的科学计数法表示为</a:t>
            </a:r>
            <a:r>
              <a:rPr lang="en-US" altLang="zh-CN" dirty="0"/>
              <a:t>:1.0001*2</a:t>
            </a:r>
            <a:r>
              <a:rPr lang="en-US" altLang="zh-CN" baseline="30000" dirty="0"/>
              <a:t>3</a:t>
            </a:r>
            <a:endParaRPr lang="en-US" altLang="zh-CN" sz="3000" b="1" baseline="30000" dirty="0">
              <a:latin typeface="Comic Sans MS" panose="030F0702030302020204" pitchFamily="66" charset="0"/>
            </a:endParaRPr>
          </a:p>
        </p:txBody>
      </p:sp>
      <p:sp>
        <p:nvSpPr>
          <p:cNvPr id="55299" name="标题 1"/>
          <p:cNvSpPr>
            <a:spLocks noGrp="1"/>
          </p:cNvSpPr>
          <p:nvPr>
            <p:ph type="title"/>
          </p:nvPr>
        </p:nvSpPr>
        <p:spPr>
          <a:ln/>
        </p:spPr>
        <p:txBody>
          <a:bodyPr vert="horz" wrap="square" lIns="91440" tIns="45720" rIns="91440" bIns="45720" anchor="b" anchorCtr="0"/>
          <a:p>
            <a:r>
              <a:rPr lang="zh-CN" altLang="en-US" b="1" dirty="0">
                <a:latin typeface="Times New Roman" panose="02020603050405020304" pitchFamily="18" charset="0"/>
              </a:rPr>
              <a:t>实型数据</a:t>
            </a:r>
            <a:r>
              <a:rPr lang="en-US" altLang="zh-CN" b="1" dirty="0">
                <a:latin typeface="Times New Roman" panose="02020603050405020304" pitchFamily="18" charset="0"/>
              </a:rPr>
              <a:t>(</a:t>
            </a:r>
            <a:r>
              <a:rPr lang="zh-CN" altLang="en-US" b="1" dirty="0">
                <a:latin typeface="Times New Roman" panose="02020603050405020304" pitchFamily="18" charset="0"/>
              </a:rPr>
              <a:t>续</a:t>
            </a:r>
            <a:r>
              <a:rPr lang="en-US" altLang="zh-CN" b="1" dirty="0">
                <a:latin typeface="Times New Roman" panose="02020603050405020304" pitchFamily="18" charset="0"/>
              </a:rPr>
              <a:t>)</a:t>
            </a:r>
            <a:endParaRPr lang="zh-CN" altLang="en-US" dirty="0"/>
          </a:p>
        </p:txBody>
      </p:sp>
      <p:pic>
        <p:nvPicPr>
          <p:cNvPr id="55300" name="内容占位符 6" descr="clip_image002[5].gif"/>
          <p:cNvPicPr>
            <a:picLocks noGrp="1" noChangeAspect="1"/>
          </p:cNvPicPr>
          <p:nvPr>
            <p:ph idx="1"/>
          </p:nvPr>
        </p:nvPicPr>
        <p:blipFill>
          <a:blip r:embed="rId1"/>
          <a:srcRect/>
          <a:stretch>
            <a:fillRect/>
          </a:stretch>
        </p:blipFill>
        <p:spPr>
          <a:xfrm>
            <a:off x="2000250" y="3643313"/>
            <a:ext cx="4867275" cy="2362200"/>
          </a:xfrm>
          <a:ln/>
        </p:spPr>
      </p:pic>
      <p:sp>
        <p:nvSpPr>
          <p:cNvPr id="55301" name="矩形 8"/>
          <p:cNvSpPr/>
          <p:nvPr/>
        </p:nvSpPr>
        <p:spPr>
          <a:xfrm>
            <a:off x="2143125" y="6027738"/>
            <a:ext cx="4572000" cy="338137"/>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zh-CN" altLang="en-US" sz="1600" dirty="0">
                <a:solidFill>
                  <a:srgbClr val="FF0000"/>
                </a:solidFill>
              </a:rPr>
              <a:t>注：指数位采用“移位存储”方式，原始数</a:t>
            </a:r>
            <a:r>
              <a:rPr lang="en-US" altLang="zh-CN" sz="1600" dirty="0">
                <a:solidFill>
                  <a:srgbClr val="FF0000"/>
                </a:solidFill>
              </a:rPr>
              <a:t>+127</a:t>
            </a:r>
            <a:endParaRPr lang="zh-CN" altLang="en-US" sz="1600" dirty="0">
              <a:solidFill>
                <a:srgbClr val="FF0000"/>
              </a:solidFill>
            </a:endParaRPr>
          </a:p>
        </p:txBody>
      </p:sp>
      <p:sp>
        <p:nvSpPr>
          <p:cNvPr id="55302" name="下箭头 1"/>
          <p:cNvSpPr/>
          <p:nvPr/>
        </p:nvSpPr>
        <p:spPr>
          <a:xfrm rot="10800000">
            <a:off x="6919913" y="4335463"/>
            <a:ext cx="484187" cy="977900"/>
          </a:xfrm>
          <a:prstGeom prst="downArrow">
            <a:avLst>
              <a:gd name="adj1" fmla="val 50000"/>
              <a:gd name="adj2" fmla="val 50014"/>
            </a:avLst>
          </a:prstGeom>
          <a:solidFill>
            <a:schemeClr val="accent1"/>
          </a:solidFill>
          <a:ln w="9525" cap="flat" cmpd="sng">
            <a:solidFill>
              <a:schemeClr val="tx1"/>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endParaRPr lang="zh-CN" altLang="en-US" sz="2400" dirty="0"/>
          </a:p>
        </p:txBody>
      </p:sp>
      <p:sp>
        <p:nvSpPr>
          <p:cNvPr id="55303"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55304"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55305"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xEl>
                                              <p:charRg st="0" end="18"/>
                                            </p:txEl>
                                          </p:spTgt>
                                        </p:tgtEl>
                                        <p:attrNameLst>
                                          <p:attrName>style.visibility</p:attrName>
                                        </p:attrNameLst>
                                      </p:cBhvr>
                                      <p:to>
                                        <p:strVal val="visible"/>
                                      </p:to>
                                    </p:set>
                                    <p:anim calcmode="lin" valueType="num">
                                      <p:cBhvr additive="base">
                                        <p:cTn id="7" dur="500" fill="hold"/>
                                        <p:tgtEl>
                                          <p:spTgt spid="8">
                                            <p:txEl>
                                              <p:charRg st="0" end="18"/>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
                                            <p:txEl>
                                              <p:charRg st="0" end="18"/>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
                                            <p:txEl>
                                              <p:charRg st="18" end="47"/>
                                            </p:txEl>
                                          </p:spTgt>
                                        </p:tgtEl>
                                        <p:attrNameLst>
                                          <p:attrName>style.visibility</p:attrName>
                                        </p:attrNameLst>
                                      </p:cBhvr>
                                      <p:to>
                                        <p:strVal val="visible"/>
                                      </p:to>
                                    </p:set>
                                    <p:anim calcmode="lin" valueType="num">
                                      <p:cBhvr additive="base">
                                        <p:cTn id="13" dur="500" fill="hold"/>
                                        <p:tgtEl>
                                          <p:spTgt spid="8">
                                            <p:txEl>
                                              <p:charRg st="18" end="47"/>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
                                            <p:txEl>
                                              <p:charRg st="18" end="4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2"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Times New Roman" panose="02020603050405020304" pitchFamily="18" charset="0"/>
              </a:rPr>
              <a:t>实型数据</a:t>
            </a:r>
            <a:r>
              <a:rPr lang="en-US" altLang="zh-CN" b="1" dirty="0">
                <a:latin typeface="Times New Roman" panose="02020603050405020304" pitchFamily="18" charset="0"/>
              </a:rPr>
              <a:t>(</a:t>
            </a:r>
            <a:r>
              <a:rPr lang="zh-CN" altLang="en-US" b="1" dirty="0">
                <a:latin typeface="Times New Roman" panose="02020603050405020304" pitchFamily="18" charset="0"/>
              </a:rPr>
              <a:t>续</a:t>
            </a:r>
            <a:r>
              <a:rPr lang="en-US" altLang="zh-CN" b="1" dirty="0">
                <a:latin typeface="Times New Roman" panose="02020603050405020304" pitchFamily="18" charset="0"/>
              </a:rPr>
              <a:t>)</a:t>
            </a:r>
            <a:endParaRPr lang="en-US" altLang="zh-CN" b="1" dirty="0">
              <a:latin typeface="Times New Roman" panose="02020603050405020304" pitchFamily="18" charset="0"/>
            </a:endParaRPr>
          </a:p>
        </p:txBody>
      </p:sp>
      <p:sp>
        <p:nvSpPr>
          <p:cNvPr id="382979" name="Rectangle 3"/>
          <p:cNvSpPr>
            <a:spLocks noGrp="1"/>
          </p:cNvSpPr>
          <p:nvPr>
            <p:ph idx="1"/>
          </p:nvPr>
        </p:nvSpPr>
        <p:spPr>
          <a:xfrm>
            <a:off x="457200" y="1981200"/>
            <a:ext cx="8497888" cy="4114800"/>
          </a:xfrm>
          <a:ln/>
        </p:spPr>
        <p:txBody>
          <a:bodyPr vert="horz" wrap="square" lIns="91440" tIns="45720" rIns="91440" bIns="45720" anchor="t" anchorCtr="0"/>
          <a:p>
            <a:pPr eaLnBrk="1" hangingPunct="1">
              <a:lnSpc>
                <a:spcPct val="90000"/>
              </a:lnSpc>
            </a:pPr>
            <a:r>
              <a:rPr lang="zh-CN" altLang="en-US" sz="3000" b="1" dirty="0">
                <a:latin typeface="Comic Sans MS" panose="030F0702030302020204" pitchFamily="66" charset="0"/>
              </a:rPr>
              <a:t>计算机中，是用二进制数来表示小数部分以及用</a:t>
            </a:r>
            <a:r>
              <a:rPr lang="en-US" altLang="zh-CN" sz="3000" b="1" dirty="0">
                <a:latin typeface="Comic Sans MS" panose="030F0702030302020204" pitchFamily="66" charset="0"/>
              </a:rPr>
              <a:t>2</a:t>
            </a:r>
            <a:r>
              <a:rPr lang="zh-CN" altLang="en-US" sz="3000" b="1" dirty="0">
                <a:latin typeface="Comic Sans MS" panose="030F0702030302020204" pitchFamily="66" charset="0"/>
              </a:rPr>
              <a:t>的幂次来表示指数部分的</a:t>
            </a:r>
            <a:endParaRPr lang="zh-CN" altLang="en-US" sz="3000" b="1" dirty="0">
              <a:latin typeface="Comic Sans MS" panose="030F0702030302020204" pitchFamily="66" charset="0"/>
            </a:endParaRPr>
          </a:p>
          <a:p>
            <a:pPr eaLnBrk="1" hangingPunct="1">
              <a:lnSpc>
                <a:spcPct val="90000"/>
              </a:lnSpc>
            </a:pPr>
            <a:r>
              <a:rPr lang="zh-CN" altLang="en-US" sz="3000" b="1" dirty="0">
                <a:latin typeface="Comic Sans MS" panose="030F0702030302020204" pitchFamily="66" charset="0"/>
              </a:rPr>
              <a:t>在</a:t>
            </a:r>
            <a:r>
              <a:rPr lang="en-US" altLang="zh-CN" sz="3000" b="1" dirty="0">
                <a:latin typeface="Comic Sans MS" panose="030F0702030302020204" pitchFamily="66" charset="0"/>
              </a:rPr>
              <a:t>4</a:t>
            </a:r>
            <a:r>
              <a:rPr lang="zh-CN" altLang="en-US" sz="3000" b="1" dirty="0">
                <a:latin typeface="Comic Sans MS" panose="030F0702030302020204" pitchFamily="66" charset="0"/>
              </a:rPr>
              <a:t>个字节</a:t>
            </a:r>
            <a:r>
              <a:rPr lang="en-US" altLang="zh-CN" sz="3000" b="1" dirty="0">
                <a:latin typeface="Comic Sans MS" panose="030F0702030302020204" pitchFamily="66" charset="0"/>
              </a:rPr>
              <a:t>(32</a:t>
            </a:r>
            <a:r>
              <a:rPr lang="zh-CN" altLang="en-US" sz="3000" b="1" dirty="0">
                <a:latin typeface="Comic Sans MS" panose="030F0702030302020204" pitchFamily="66" charset="0"/>
              </a:rPr>
              <a:t>位</a:t>
            </a:r>
            <a:r>
              <a:rPr lang="en-US" altLang="zh-CN" sz="3000" b="1" dirty="0">
                <a:latin typeface="Comic Sans MS" panose="030F0702030302020204" pitchFamily="66" charset="0"/>
              </a:rPr>
              <a:t>)</a:t>
            </a:r>
            <a:r>
              <a:rPr lang="zh-CN" altLang="en-US" sz="3000" b="1" dirty="0">
                <a:latin typeface="Comic Sans MS" panose="030F0702030302020204" pitchFamily="66" charset="0"/>
              </a:rPr>
              <a:t>中，究竟用多少位来表示小数部分，多少位来表示指数部分，标准</a:t>
            </a:r>
            <a:r>
              <a:rPr lang="en-US" altLang="zh-CN" sz="3000" b="1" dirty="0">
                <a:latin typeface="Comic Sans MS" panose="030F0702030302020204" pitchFamily="66" charset="0"/>
              </a:rPr>
              <a:t>C</a:t>
            </a:r>
            <a:r>
              <a:rPr lang="zh-CN" altLang="en-US" sz="3000" b="1" dirty="0">
                <a:latin typeface="Comic Sans MS" panose="030F0702030302020204" pitchFamily="66" charset="0"/>
              </a:rPr>
              <a:t>并无具体规定，由各</a:t>
            </a:r>
            <a:r>
              <a:rPr lang="en-US" altLang="zh-CN" sz="3000" b="1" dirty="0">
                <a:latin typeface="Comic Sans MS" panose="030F0702030302020204" pitchFamily="66" charset="0"/>
              </a:rPr>
              <a:t>C</a:t>
            </a:r>
            <a:r>
              <a:rPr lang="zh-CN" altLang="en-US" sz="3000" b="1" dirty="0">
                <a:latin typeface="Comic Sans MS" panose="030F0702030302020204" pitchFamily="66" charset="0"/>
              </a:rPr>
              <a:t>编译系统自定</a:t>
            </a:r>
            <a:endParaRPr lang="zh-CN" altLang="en-US" sz="3000" b="1" dirty="0">
              <a:latin typeface="Comic Sans MS" panose="030F0702030302020204" pitchFamily="66" charset="0"/>
            </a:endParaRPr>
          </a:p>
          <a:p>
            <a:pPr eaLnBrk="1" hangingPunct="1">
              <a:lnSpc>
                <a:spcPct val="90000"/>
              </a:lnSpc>
            </a:pPr>
            <a:r>
              <a:rPr lang="zh-CN" altLang="en-US" sz="3000" b="1" dirty="0">
                <a:latin typeface="Comic Sans MS" panose="030F0702030302020204" pitchFamily="66" charset="0"/>
              </a:rPr>
              <a:t>不少</a:t>
            </a:r>
            <a:r>
              <a:rPr lang="en-US" altLang="zh-CN" sz="3000" b="1" dirty="0">
                <a:latin typeface="Comic Sans MS" panose="030F0702030302020204" pitchFamily="66" charset="0"/>
              </a:rPr>
              <a:t>C</a:t>
            </a:r>
            <a:r>
              <a:rPr lang="zh-CN" altLang="en-US" sz="3000" b="1" dirty="0">
                <a:latin typeface="Comic Sans MS" panose="030F0702030302020204" pitchFamily="66" charset="0"/>
              </a:rPr>
              <a:t>编译系统以</a:t>
            </a:r>
            <a:r>
              <a:rPr lang="en-US" altLang="zh-CN" sz="3000" b="1" dirty="0">
                <a:latin typeface="Comic Sans MS" panose="030F0702030302020204" pitchFamily="66" charset="0"/>
              </a:rPr>
              <a:t>24</a:t>
            </a:r>
            <a:r>
              <a:rPr lang="zh-CN" altLang="en-US" sz="3000" b="1" dirty="0">
                <a:latin typeface="Comic Sans MS" panose="030F0702030302020204" pitchFamily="66" charset="0"/>
              </a:rPr>
              <a:t>位表示小数部分</a:t>
            </a:r>
            <a:r>
              <a:rPr lang="en-US" altLang="zh-CN" sz="3000" b="1" dirty="0">
                <a:latin typeface="Comic Sans MS" panose="030F0702030302020204" pitchFamily="66" charset="0"/>
              </a:rPr>
              <a:t>(</a:t>
            </a:r>
            <a:r>
              <a:rPr lang="zh-CN" altLang="en-US" sz="3000" b="1" dirty="0">
                <a:latin typeface="Comic Sans MS" panose="030F0702030302020204" pitchFamily="66" charset="0"/>
              </a:rPr>
              <a:t>包括符号</a:t>
            </a:r>
            <a:r>
              <a:rPr lang="en-US" altLang="zh-CN" sz="3000" b="1" dirty="0">
                <a:latin typeface="Comic Sans MS" panose="030F0702030302020204" pitchFamily="66" charset="0"/>
              </a:rPr>
              <a:t>)</a:t>
            </a:r>
            <a:r>
              <a:rPr lang="zh-CN" altLang="en-US" sz="3000" b="1" dirty="0">
                <a:latin typeface="Comic Sans MS" panose="030F0702030302020204" pitchFamily="66" charset="0"/>
              </a:rPr>
              <a:t>，以</a:t>
            </a:r>
            <a:r>
              <a:rPr lang="en-US" altLang="zh-CN" sz="3000" b="1" dirty="0">
                <a:latin typeface="Comic Sans MS" panose="030F0702030302020204" pitchFamily="66" charset="0"/>
              </a:rPr>
              <a:t>8</a:t>
            </a:r>
            <a:r>
              <a:rPr lang="zh-CN" altLang="en-US" sz="3000" b="1" dirty="0">
                <a:latin typeface="Comic Sans MS" panose="030F0702030302020204" pitchFamily="66" charset="0"/>
              </a:rPr>
              <a:t>位表示指数部分</a:t>
            </a:r>
            <a:r>
              <a:rPr lang="en-US" altLang="zh-CN" sz="3000" b="1" dirty="0">
                <a:latin typeface="Comic Sans MS" panose="030F0702030302020204" pitchFamily="66" charset="0"/>
              </a:rPr>
              <a:t>(</a:t>
            </a:r>
            <a:r>
              <a:rPr lang="zh-CN" altLang="en-US" sz="3000" b="1" dirty="0">
                <a:latin typeface="Comic Sans MS" panose="030F0702030302020204" pitchFamily="66" charset="0"/>
              </a:rPr>
              <a:t>包括指数的符号</a:t>
            </a:r>
            <a:r>
              <a:rPr lang="en-US" altLang="zh-CN" sz="3000" b="1" dirty="0">
                <a:latin typeface="Comic Sans MS" panose="030F0702030302020204" pitchFamily="66" charset="0"/>
              </a:rPr>
              <a:t>)</a:t>
            </a:r>
            <a:endParaRPr lang="en-US" altLang="zh-CN" sz="3000" b="1" dirty="0">
              <a:latin typeface="Comic Sans MS" panose="030F0702030302020204" pitchFamily="66" charset="0"/>
            </a:endParaRPr>
          </a:p>
          <a:p>
            <a:pPr eaLnBrk="1" hangingPunct="1">
              <a:lnSpc>
                <a:spcPct val="90000"/>
              </a:lnSpc>
            </a:pPr>
            <a:r>
              <a:rPr lang="zh-CN" altLang="en-US" sz="3000" b="1" dirty="0">
                <a:latin typeface="Comic Sans MS" panose="030F0702030302020204" pitchFamily="66" charset="0"/>
              </a:rPr>
              <a:t>小数部分占的位</a:t>
            </a:r>
            <a:r>
              <a:rPr lang="en-US" altLang="zh-CN" sz="3000" b="1" dirty="0">
                <a:latin typeface="Comic Sans MS" panose="030F0702030302020204" pitchFamily="66" charset="0"/>
              </a:rPr>
              <a:t>(bit)</a:t>
            </a:r>
            <a:r>
              <a:rPr lang="zh-CN" altLang="en-US" sz="3000" b="1" dirty="0">
                <a:latin typeface="Comic Sans MS" panose="030F0702030302020204" pitchFamily="66" charset="0"/>
              </a:rPr>
              <a:t>数愈多，数的有效数字愈多，精度愈高；指数部分占的位数愈多，则能表示的数值范围愈大</a:t>
            </a:r>
            <a:endParaRPr lang="zh-CN" altLang="en-US" sz="3000" b="1" dirty="0">
              <a:latin typeface="Comic Sans MS" panose="030F0702030302020204" pitchFamily="66" charset="0"/>
            </a:endParaRPr>
          </a:p>
        </p:txBody>
      </p:sp>
      <p:sp>
        <p:nvSpPr>
          <p:cNvPr id="56324"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56325"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56326"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2979">
                                            <p:txEl>
                                              <p:charRg st="0" end="34"/>
                                            </p:txEl>
                                          </p:spTgt>
                                        </p:tgtEl>
                                        <p:attrNameLst>
                                          <p:attrName>style.visibility</p:attrName>
                                        </p:attrNameLst>
                                      </p:cBhvr>
                                      <p:to>
                                        <p:strVal val="visible"/>
                                      </p:to>
                                    </p:set>
                                    <p:anim calcmode="lin" valueType="num">
                                      <p:cBhvr additive="base">
                                        <p:cTn id="7" dur="500" fill="hold"/>
                                        <p:tgtEl>
                                          <p:spTgt spid="382979">
                                            <p:txEl>
                                              <p:charRg st="0" end="34"/>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82979">
                                            <p:txEl>
                                              <p:charRg st="0" end="34"/>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82979">
                                            <p:txEl>
                                              <p:charRg st="34" end="91"/>
                                            </p:txEl>
                                          </p:spTgt>
                                        </p:tgtEl>
                                        <p:attrNameLst>
                                          <p:attrName>style.visibility</p:attrName>
                                        </p:attrNameLst>
                                      </p:cBhvr>
                                      <p:to>
                                        <p:strVal val="visible"/>
                                      </p:to>
                                    </p:set>
                                    <p:anim calcmode="lin" valueType="num">
                                      <p:cBhvr additive="base">
                                        <p:cTn id="13" dur="500" fill="hold"/>
                                        <p:tgtEl>
                                          <p:spTgt spid="382979">
                                            <p:txEl>
                                              <p:charRg st="34" end="9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82979">
                                            <p:txEl>
                                              <p:charRg st="34" end="9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82979">
                                            <p:txEl>
                                              <p:charRg st="91" end="134"/>
                                            </p:txEl>
                                          </p:spTgt>
                                        </p:tgtEl>
                                        <p:attrNameLst>
                                          <p:attrName>style.visibility</p:attrName>
                                        </p:attrNameLst>
                                      </p:cBhvr>
                                      <p:to>
                                        <p:strVal val="visible"/>
                                      </p:to>
                                    </p:set>
                                    <p:anim calcmode="lin" valueType="num">
                                      <p:cBhvr additive="base">
                                        <p:cTn id="19" dur="500" fill="hold"/>
                                        <p:tgtEl>
                                          <p:spTgt spid="382979">
                                            <p:txEl>
                                              <p:charRg st="91" end="13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82979">
                                            <p:txEl>
                                              <p:charRg st="91" end="13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82979">
                                            <p:txEl>
                                              <p:charRg st="134" end="187"/>
                                            </p:txEl>
                                          </p:spTgt>
                                        </p:tgtEl>
                                        <p:attrNameLst>
                                          <p:attrName>style.visibility</p:attrName>
                                        </p:attrNameLst>
                                      </p:cBhvr>
                                      <p:to>
                                        <p:strVal val="visible"/>
                                      </p:to>
                                    </p:set>
                                    <p:anim calcmode="lin" valueType="num">
                                      <p:cBhvr additive="base">
                                        <p:cTn id="25" dur="500" fill="hold"/>
                                        <p:tgtEl>
                                          <p:spTgt spid="382979">
                                            <p:txEl>
                                              <p:charRg st="134" end="187"/>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82979">
                                            <p:txEl>
                                              <p:charRg st="134" end="18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979"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6"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Times New Roman" panose="02020603050405020304" pitchFamily="18" charset="0"/>
              </a:rPr>
              <a:t>实型数据</a:t>
            </a:r>
            <a:r>
              <a:rPr lang="en-US" altLang="zh-CN" b="1" dirty="0">
                <a:latin typeface="Times New Roman" panose="02020603050405020304" pitchFamily="18" charset="0"/>
              </a:rPr>
              <a:t>(</a:t>
            </a:r>
            <a:r>
              <a:rPr lang="zh-CN" altLang="en-US" b="1" dirty="0">
                <a:latin typeface="Times New Roman" panose="02020603050405020304" pitchFamily="18" charset="0"/>
              </a:rPr>
              <a:t>续</a:t>
            </a:r>
            <a:r>
              <a:rPr lang="en-US" altLang="zh-CN" b="1" dirty="0">
                <a:latin typeface="Times New Roman" panose="02020603050405020304" pitchFamily="18" charset="0"/>
              </a:rPr>
              <a:t>)</a:t>
            </a:r>
            <a:endParaRPr lang="en-US" altLang="zh-CN" b="1" dirty="0">
              <a:latin typeface="Times New Roman" panose="02020603050405020304" pitchFamily="18" charset="0"/>
            </a:endParaRPr>
          </a:p>
        </p:txBody>
      </p:sp>
      <p:sp>
        <p:nvSpPr>
          <p:cNvPr id="379907" name="Rectangle 3"/>
          <p:cNvSpPr>
            <a:spLocks noGrp="1"/>
          </p:cNvSpPr>
          <p:nvPr>
            <p:ph idx="1"/>
          </p:nvPr>
        </p:nvSpPr>
        <p:spPr>
          <a:xfrm>
            <a:off x="1066800" y="1981200"/>
            <a:ext cx="7772400" cy="4114800"/>
          </a:xfrm>
          <a:ln/>
        </p:spPr>
        <p:txBody>
          <a:bodyPr vert="horz" wrap="square" lIns="91440" tIns="45720" rIns="91440" bIns="45720" anchor="t" anchorCtr="0"/>
          <a:p>
            <a:pPr eaLnBrk="1" hangingPunct="1">
              <a:lnSpc>
                <a:spcPct val="90000"/>
              </a:lnSpc>
            </a:pPr>
            <a:r>
              <a:rPr lang="en-US" altLang="zh-CN" sz="2800" b="1" dirty="0">
                <a:solidFill>
                  <a:srgbClr val="FF0000"/>
                </a:solidFill>
                <a:latin typeface="Comic Sans MS" panose="030F0702030302020204" pitchFamily="66" charset="0"/>
              </a:rPr>
              <a:t>float </a:t>
            </a:r>
            <a:r>
              <a:rPr lang="zh-CN" altLang="en-US" sz="2800" b="1" dirty="0">
                <a:solidFill>
                  <a:srgbClr val="FF0000"/>
                </a:solidFill>
                <a:latin typeface="Comic Sans MS" panose="030F0702030302020204" pitchFamily="66" charset="0"/>
              </a:rPr>
              <a:t>型实型数据</a:t>
            </a:r>
            <a:endParaRPr lang="zh-CN" altLang="en-US" sz="2800" b="1" dirty="0">
              <a:solidFill>
                <a:srgbClr val="FF0000"/>
              </a:solidFill>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在内存中占用</a:t>
            </a:r>
            <a:r>
              <a:rPr lang="en-US" altLang="zh-CN" sz="2400" b="1" dirty="0">
                <a:latin typeface="Comic Sans MS" panose="030F0702030302020204" pitchFamily="66" charset="0"/>
              </a:rPr>
              <a:t>4</a:t>
            </a:r>
            <a:r>
              <a:rPr lang="zh-CN" altLang="en-US" sz="2400" b="1" dirty="0">
                <a:latin typeface="Comic Sans MS" panose="030F0702030302020204" pitchFamily="66" charset="0"/>
              </a:rPr>
              <a:t>个字节</a:t>
            </a:r>
            <a:r>
              <a:rPr lang="en-US" altLang="zh-CN" sz="2400" b="1" dirty="0">
                <a:latin typeface="Comic Sans MS" panose="030F0702030302020204" pitchFamily="66" charset="0"/>
              </a:rPr>
              <a:t>(32</a:t>
            </a:r>
            <a:r>
              <a:rPr lang="zh-CN" altLang="en-US" sz="2400" b="1" dirty="0">
                <a:latin typeface="Comic Sans MS" panose="030F0702030302020204" pitchFamily="66" charset="0"/>
              </a:rPr>
              <a:t>个二进位</a:t>
            </a:r>
            <a:r>
              <a:rPr lang="en-US" altLang="zh-CN" sz="2400" b="1" dirty="0">
                <a:latin typeface="Comic Sans MS" panose="030F0702030302020204" pitchFamily="66" charset="0"/>
              </a:rPr>
              <a:t>)</a:t>
            </a:r>
            <a:r>
              <a:rPr lang="zh-CN" altLang="en-US" sz="2400" b="1" dirty="0">
                <a:latin typeface="Comic Sans MS" panose="030F0702030302020204" pitchFamily="66" charset="0"/>
              </a:rPr>
              <a:t>，约</a:t>
            </a:r>
            <a:r>
              <a:rPr lang="en-US" altLang="zh-CN" sz="2400" b="1" dirty="0">
                <a:latin typeface="Comic Sans MS" panose="030F0702030302020204" pitchFamily="66" charset="0"/>
              </a:rPr>
              <a:t>6-7</a:t>
            </a:r>
            <a:r>
              <a:rPr lang="zh-CN" altLang="en-US" sz="2400" b="1" dirty="0">
                <a:latin typeface="Comic Sans MS" panose="030F0702030302020204" pitchFamily="66" charset="0"/>
              </a:rPr>
              <a:t>个十进位有效数字，能表示绝对值最接近</a:t>
            </a:r>
            <a:r>
              <a:rPr lang="en-US" altLang="zh-CN" sz="2400" b="1" dirty="0">
                <a:latin typeface="Comic Sans MS" panose="030F0702030302020204" pitchFamily="66" charset="0"/>
              </a:rPr>
              <a:t>0</a:t>
            </a:r>
            <a:r>
              <a:rPr lang="zh-CN" altLang="en-US" sz="2400" b="1" dirty="0">
                <a:latin typeface="Comic Sans MS" panose="030F0702030302020204" pitchFamily="66" charset="0"/>
              </a:rPr>
              <a:t>的实数约为</a:t>
            </a:r>
            <a:r>
              <a:rPr lang="en-US" altLang="zh-CN" sz="2400" b="1" dirty="0">
                <a:solidFill>
                  <a:srgbClr val="CC0066"/>
                </a:solidFill>
                <a:latin typeface="Comic Sans MS" panose="030F0702030302020204" pitchFamily="66" charset="0"/>
              </a:rPr>
              <a:t>10</a:t>
            </a:r>
            <a:r>
              <a:rPr lang="zh-CN" altLang="en-US" sz="2400" b="1" dirty="0">
                <a:solidFill>
                  <a:srgbClr val="CC0066"/>
                </a:solidFill>
                <a:latin typeface="Comic Sans MS" panose="030F0702030302020204" pitchFamily="66" charset="0"/>
              </a:rPr>
              <a:t>的</a:t>
            </a:r>
            <a:r>
              <a:rPr lang="en-US" altLang="zh-CN" sz="2400" b="1" dirty="0">
                <a:solidFill>
                  <a:srgbClr val="CC0066"/>
                </a:solidFill>
                <a:latin typeface="Comic Sans MS" panose="030F0702030302020204" pitchFamily="66" charset="0"/>
              </a:rPr>
              <a:t>-38</a:t>
            </a:r>
            <a:r>
              <a:rPr lang="zh-CN" altLang="en-US" sz="2400" b="1" dirty="0">
                <a:solidFill>
                  <a:srgbClr val="CC0066"/>
                </a:solidFill>
                <a:latin typeface="Comic Sans MS" panose="030F0702030302020204" pitchFamily="66" charset="0"/>
              </a:rPr>
              <a:t>次方</a:t>
            </a:r>
            <a:r>
              <a:rPr lang="zh-CN" altLang="en-US" sz="2400" b="1" dirty="0">
                <a:latin typeface="Comic Sans MS" panose="030F0702030302020204" pitchFamily="66" charset="0"/>
              </a:rPr>
              <a:t>，最大的实数约为</a:t>
            </a:r>
            <a:r>
              <a:rPr lang="en-US" altLang="zh-CN" sz="2400" b="1" dirty="0">
                <a:solidFill>
                  <a:srgbClr val="CC0066"/>
                </a:solidFill>
                <a:latin typeface="Comic Sans MS" panose="030F0702030302020204" pitchFamily="66" charset="0"/>
              </a:rPr>
              <a:t>10</a:t>
            </a:r>
            <a:r>
              <a:rPr lang="zh-CN" altLang="en-US" sz="2400" b="1" dirty="0">
                <a:solidFill>
                  <a:srgbClr val="CC0066"/>
                </a:solidFill>
                <a:latin typeface="Comic Sans MS" panose="030F0702030302020204" pitchFamily="66" charset="0"/>
              </a:rPr>
              <a:t>的</a:t>
            </a:r>
            <a:r>
              <a:rPr lang="en-US" altLang="zh-CN" sz="2400" b="1" dirty="0">
                <a:solidFill>
                  <a:srgbClr val="CC0066"/>
                </a:solidFill>
                <a:latin typeface="Comic Sans MS" panose="030F0702030302020204" pitchFamily="66" charset="0"/>
              </a:rPr>
              <a:t>38</a:t>
            </a:r>
            <a:r>
              <a:rPr lang="zh-CN" altLang="en-US" sz="2400" b="1" dirty="0">
                <a:solidFill>
                  <a:srgbClr val="CC0066"/>
                </a:solidFill>
                <a:latin typeface="Comic Sans MS" panose="030F0702030302020204" pitchFamily="66" charset="0"/>
              </a:rPr>
              <a:t>次方</a:t>
            </a:r>
            <a:endParaRPr lang="zh-CN" altLang="en-US" sz="2400" b="1" dirty="0">
              <a:solidFill>
                <a:srgbClr val="CC0066"/>
              </a:solidFill>
              <a:latin typeface="Comic Sans MS" panose="030F0702030302020204" pitchFamily="66" charset="0"/>
            </a:endParaRPr>
          </a:p>
          <a:p>
            <a:pPr eaLnBrk="1" hangingPunct="1">
              <a:lnSpc>
                <a:spcPct val="90000"/>
              </a:lnSpc>
            </a:pPr>
            <a:r>
              <a:rPr lang="en-US" altLang="zh-CN" sz="2800" b="1" dirty="0">
                <a:solidFill>
                  <a:srgbClr val="FF0000"/>
                </a:solidFill>
                <a:latin typeface="Comic Sans MS" panose="030F0702030302020204" pitchFamily="66" charset="0"/>
              </a:rPr>
              <a:t>double</a:t>
            </a:r>
            <a:r>
              <a:rPr lang="zh-CN" altLang="en-US" sz="2800" b="1" dirty="0">
                <a:solidFill>
                  <a:srgbClr val="FF0000"/>
                </a:solidFill>
                <a:latin typeface="Comic Sans MS" panose="030F0702030302020204" pitchFamily="66" charset="0"/>
              </a:rPr>
              <a:t>型实型数据</a:t>
            </a:r>
            <a:endParaRPr lang="zh-CN" altLang="en-US" sz="2800" b="1" dirty="0">
              <a:solidFill>
                <a:srgbClr val="FF0000"/>
              </a:solidFill>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占用</a:t>
            </a:r>
            <a:r>
              <a:rPr lang="en-US" altLang="zh-CN" sz="2400" b="1" dirty="0">
                <a:latin typeface="Comic Sans MS" panose="030F0702030302020204" pitchFamily="66" charset="0"/>
              </a:rPr>
              <a:t>8</a:t>
            </a:r>
            <a:r>
              <a:rPr lang="zh-CN" altLang="en-US" sz="2400" b="1" dirty="0">
                <a:latin typeface="Comic Sans MS" panose="030F0702030302020204" pitchFamily="66" charset="0"/>
              </a:rPr>
              <a:t>个字节</a:t>
            </a:r>
            <a:r>
              <a:rPr lang="en-US" altLang="zh-CN" sz="2400" b="1" dirty="0">
                <a:latin typeface="Comic Sans MS" panose="030F0702030302020204" pitchFamily="66" charset="0"/>
              </a:rPr>
              <a:t>(64</a:t>
            </a:r>
            <a:r>
              <a:rPr lang="zh-CN" altLang="en-US" sz="2400" b="1" dirty="0">
                <a:latin typeface="Comic Sans MS" panose="030F0702030302020204" pitchFamily="66" charset="0"/>
              </a:rPr>
              <a:t>个二进位</a:t>
            </a:r>
            <a:r>
              <a:rPr lang="en-US" altLang="zh-CN" sz="2400" b="1" dirty="0">
                <a:latin typeface="Comic Sans MS" panose="030F0702030302020204" pitchFamily="66" charset="0"/>
              </a:rPr>
              <a:t>)</a:t>
            </a:r>
            <a:r>
              <a:rPr lang="zh-CN" altLang="en-US" sz="2400" b="1" dirty="0">
                <a:latin typeface="Comic Sans MS" panose="030F0702030302020204" pitchFamily="66" charset="0"/>
              </a:rPr>
              <a:t>，</a:t>
            </a:r>
            <a:r>
              <a:rPr lang="en-US" altLang="zh-CN" sz="2400" b="1" dirty="0">
                <a:latin typeface="Comic Sans MS" panose="030F0702030302020204" pitchFamily="66" charset="0"/>
              </a:rPr>
              <a:t>15-16</a:t>
            </a:r>
            <a:r>
              <a:rPr lang="zh-CN" altLang="en-US" sz="2400" b="1" dirty="0">
                <a:latin typeface="Comic Sans MS" panose="030F0702030302020204" pitchFamily="66" charset="0"/>
              </a:rPr>
              <a:t>个十进位有效数字，能表示绝对值最接近</a:t>
            </a:r>
            <a:r>
              <a:rPr lang="en-US" altLang="zh-CN" sz="2400" b="1" dirty="0">
                <a:latin typeface="Comic Sans MS" panose="030F0702030302020204" pitchFamily="66" charset="0"/>
              </a:rPr>
              <a:t>0</a:t>
            </a:r>
            <a:r>
              <a:rPr lang="zh-CN" altLang="en-US" sz="2400" b="1" dirty="0">
                <a:latin typeface="Comic Sans MS" panose="030F0702030302020204" pitchFamily="66" charset="0"/>
              </a:rPr>
              <a:t>的实数约为</a:t>
            </a:r>
            <a:r>
              <a:rPr lang="en-US" altLang="zh-CN" sz="2400" b="1" dirty="0">
                <a:solidFill>
                  <a:srgbClr val="CC0066"/>
                </a:solidFill>
                <a:latin typeface="Comic Sans MS" panose="030F0702030302020204" pitchFamily="66" charset="0"/>
              </a:rPr>
              <a:t>10</a:t>
            </a:r>
            <a:r>
              <a:rPr lang="zh-CN" altLang="en-US" sz="2400" b="1" dirty="0">
                <a:solidFill>
                  <a:srgbClr val="CC0066"/>
                </a:solidFill>
                <a:latin typeface="Comic Sans MS" panose="030F0702030302020204" pitchFamily="66" charset="0"/>
              </a:rPr>
              <a:t>的</a:t>
            </a:r>
            <a:r>
              <a:rPr lang="en-US" altLang="zh-CN" sz="2400" b="1" dirty="0">
                <a:solidFill>
                  <a:srgbClr val="CC0066"/>
                </a:solidFill>
                <a:latin typeface="Comic Sans MS" panose="030F0702030302020204" pitchFamily="66" charset="0"/>
              </a:rPr>
              <a:t>-308</a:t>
            </a:r>
            <a:r>
              <a:rPr lang="zh-CN" altLang="en-US" sz="2400" b="1" dirty="0">
                <a:solidFill>
                  <a:srgbClr val="CC0066"/>
                </a:solidFill>
                <a:latin typeface="Comic Sans MS" panose="030F0702030302020204" pitchFamily="66" charset="0"/>
              </a:rPr>
              <a:t>次方</a:t>
            </a:r>
            <a:r>
              <a:rPr lang="zh-CN" altLang="en-US" sz="2400" b="1" dirty="0">
                <a:latin typeface="Comic Sans MS" panose="030F0702030302020204" pitchFamily="66" charset="0"/>
              </a:rPr>
              <a:t>，最大的实数约为</a:t>
            </a:r>
            <a:r>
              <a:rPr lang="en-US" altLang="zh-CN" sz="2400" b="1" dirty="0">
                <a:solidFill>
                  <a:srgbClr val="CC0066"/>
                </a:solidFill>
                <a:latin typeface="Comic Sans MS" panose="030F0702030302020204" pitchFamily="66" charset="0"/>
              </a:rPr>
              <a:t>10</a:t>
            </a:r>
            <a:r>
              <a:rPr lang="zh-CN" altLang="en-US" sz="2400" b="1" dirty="0">
                <a:solidFill>
                  <a:srgbClr val="CC0066"/>
                </a:solidFill>
                <a:latin typeface="Comic Sans MS" panose="030F0702030302020204" pitchFamily="66" charset="0"/>
              </a:rPr>
              <a:t>的</a:t>
            </a:r>
            <a:r>
              <a:rPr lang="en-US" altLang="zh-CN" sz="2400" b="1" dirty="0">
                <a:solidFill>
                  <a:srgbClr val="CC0066"/>
                </a:solidFill>
                <a:latin typeface="Comic Sans MS" panose="030F0702030302020204" pitchFamily="66" charset="0"/>
              </a:rPr>
              <a:t>308</a:t>
            </a:r>
            <a:r>
              <a:rPr lang="zh-CN" altLang="en-US" sz="2400" b="1" dirty="0">
                <a:solidFill>
                  <a:srgbClr val="CC0066"/>
                </a:solidFill>
                <a:latin typeface="Comic Sans MS" panose="030F0702030302020204" pitchFamily="66" charset="0"/>
              </a:rPr>
              <a:t>次方</a:t>
            </a:r>
            <a:endParaRPr lang="zh-CN" altLang="en-US" sz="2400" b="1" dirty="0">
              <a:latin typeface="Comic Sans MS" panose="030F0702030302020204" pitchFamily="66" charset="0"/>
            </a:endParaRPr>
          </a:p>
          <a:p>
            <a:pPr eaLnBrk="1" hangingPunct="1">
              <a:lnSpc>
                <a:spcPct val="90000"/>
              </a:lnSpc>
            </a:pPr>
            <a:r>
              <a:rPr lang="en-US" altLang="zh-CN" sz="2800" b="1" dirty="0">
                <a:solidFill>
                  <a:srgbClr val="FF0000"/>
                </a:solidFill>
                <a:latin typeface="Comic Sans MS" panose="030F0702030302020204" pitchFamily="66" charset="0"/>
              </a:rPr>
              <a:t>long double</a:t>
            </a:r>
            <a:r>
              <a:rPr lang="zh-CN" altLang="en-US" sz="2800" b="1" dirty="0">
                <a:solidFill>
                  <a:srgbClr val="FF0000"/>
                </a:solidFill>
                <a:latin typeface="Comic Sans MS" panose="030F0702030302020204" pitchFamily="66" charset="0"/>
              </a:rPr>
              <a:t>型实型数据</a:t>
            </a:r>
            <a:endParaRPr lang="zh-CN" altLang="en-US" sz="2800" b="1" dirty="0">
              <a:solidFill>
                <a:srgbClr val="FF0000"/>
              </a:solidFill>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占用</a:t>
            </a:r>
            <a:r>
              <a:rPr lang="en-US" altLang="zh-CN" sz="2400" b="1" dirty="0">
                <a:latin typeface="Comic Sans MS" panose="030F0702030302020204" pitchFamily="66" charset="0"/>
              </a:rPr>
              <a:t>16</a:t>
            </a:r>
            <a:r>
              <a:rPr lang="zh-CN" altLang="en-US" sz="2400" b="1" dirty="0">
                <a:latin typeface="Comic Sans MS" panose="030F0702030302020204" pitchFamily="66" charset="0"/>
              </a:rPr>
              <a:t>个字节</a:t>
            </a:r>
            <a:r>
              <a:rPr lang="en-US" altLang="zh-CN" sz="2400" b="1" dirty="0">
                <a:latin typeface="Comic Sans MS" panose="030F0702030302020204" pitchFamily="66" charset="0"/>
              </a:rPr>
              <a:t>(128</a:t>
            </a:r>
            <a:r>
              <a:rPr lang="zh-CN" altLang="en-US" sz="2400" b="1" dirty="0">
                <a:latin typeface="Comic Sans MS" panose="030F0702030302020204" pitchFamily="66" charset="0"/>
              </a:rPr>
              <a:t>个二进位</a:t>
            </a:r>
            <a:r>
              <a:rPr lang="en-US" altLang="zh-CN" sz="2400" b="1" dirty="0">
                <a:latin typeface="Comic Sans MS" panose="030F0702030302020204" pitchFamily="66" charset="0"/>
              </a:rPr>
              <a:t>)</a:t>
            </a:r>
            <a:r>
              <a:rPr lang="zh-CN" altLang="en-US" sz="2400" b="1" dirty="0">
                <a:latin typeface="Comic Sans MS" panose="030F0702030302020204" pitchFamily="66" charset="0"/>
              </a:rPr>
              <a:t>，</a:t>
            </a:r>
            <a:r>
              <a:rPr lang="en-US" altLang="zh-CN" sz="2400" b="1" dirty="0">
                <a:latin typeface="Comic Sans MS" panose="030F0702030302020204" pitchFamily="66" charset="0"/>
              </a:rPr>
              <a:t>18-19</a:t>
            </a:r>
            <a:r>
              <a:rPr lang="zh-CN" altLang="en-US" sz="2400" b="1" dirty="0">
                <a:latin typeface="Comic Sans MS" panose="030F0702030302020204" pitchFamily="66" charset="0"/>
              </a:rPr>
              <a:t>个十进位有效数字，能表示绝对值最接近</a:t>
            </a:r>
            <a:r>
              <a:rPr lang="en-US" altLang="zh-CN" sz="2400" b="1" dirty="0">
                <a:latin typeface="Comic Sans MS" panose="030F0702030302020204" pitchFamily="66" charset="0"/>
              </a:rPr>
              <a:t>0</a:t>
            </a:r>
            <a:r>
              <a:rPr lang="zh-CN" altLang="en-US" sz="2400" b="1" dirty="0">
                <a:latin typeface="Comic Sans MS" panose="030F0702030302020204" pitchFamily="66" charset="0"/>
              </a:rPr>
              <a:t>的实数约为</a:t>
            </a:r>
            <a:r>
              <a:rPr lang="en-US" altLang="zh-CN" sz="2400" b="1" dirty="0">
                <a:solidFill>
                  <a:srgbClr val="CC0066"/>
                </a:solidFill>
                <a:latin typeface="Comic Sans MS" panose="030F0702030302020204" pitchFamily="66" charset="0"/>
              </a:rPr>
              <a:t>10</a:t>
            </a:r>
            <a:r>
              <a:rPr lang="zh-CN" altLang="en-US" sz="2400" b="1" dirty="0">
                <a:solidFill>
                  <a:srgbClr val="CC0066"/>
                </a:solidFill>
                <a:latin typeface="Comic Sans MS" panose="030F0702030302020204" pitchFamily="66" charset="0"/>
              </a:rPr>
              <a:t>的</a:t>
            </a:r>
            <a:r>
              <a:rPr lang="en-US" altLang="zh-CN" sz="2400" b="1" dirty="0">
                <a:solidFill>
                  <a:srgbClr val="CC0066"/>
                </a:solidFill>
                <a:latin typeface="Comic Sans MS" panose="030F0702030302020204" pitchFamily="66" charset="0"/>
              </a:rPr>
              <a:t>-4392</a:t>
            </a:r>
            <a:r>
              <a:rPr lang="zh-CN" altLang="en-US" sz="2400" b="1" dirty="0">
                <a:solidFill>
                  <a:srgbClr val="CC0066"/>
                </a:solidFill>
                <a:latin typeface="Comic Sans MS" panose="030F0702030302020204" pitchFamily="66" charset="0"/>
              </a:rPr>
              <a:t>次方</a:t>
            </a:r>
            <a:r>
              <a:rPr lang="zh-CN" altLang="en-US" sz="2400" b="1" dirty="0">
                <a:latin typeface="Comic Sans MS" panose="030F0702030302020204" pitchFamily="66" charset="0"/>
              </a:rPr>
              <a:t>，最大的实数约为</a:t>
            </a:r>
            <a:r>
              <a:rPr lang="en-US" altLang="zh-CN" sz="2400" b="1" dirty="0">
                <a:solidFill>
                  <a:srgbClr val="CC0066"/>
                </a:solidFill>
                <a:latin typeface="Comic Sans MS" panose="030F0702030302020204" pitchFamily="66" charset="0"/>
              </a:rPr>
              <a:t>10</a:t>
            </a:r>
            <a:r>
              <a:rPr lang="zh-CN" altLang="en-US" sz="2400" b="1" dirty="0">
                <a:solidFill>
                  <a:srgbClr val="CC0066"/>
                </a:solidFill>
                <a:latin typeface="Comic Sans MS" panose="030F0702030302020204" pitchFamily="66" charset="0"/>
              </a:rPr>
              <a:t>的</a:t>
            </a:r>
            <a:r>
              <a:rPr lang="en-US" altLang="zh-CN" sz="2400" b="1" dirty="0">
                <a:solidFill>
                  <a:srgbClr val="CC0066"/>
                </a:solidFill>
                <a:latin typeface="Comic Sans MS" panose="030F0702030302020204" pitchFamily="66" charset="0"/>
              </a:rPr>
              <a:t>4392</a:t>
            </a:r>
            <a:r>
              <a:rPr lang="zh-CN" altLang="en-US" sz="2400" b="1" dirty="0">
                <a:solidFill>
                  <a:srgbClr val="CC0066"/>
                </a:solidFill>
                <a:latin typeface="Comic Sans MS" panose="030F0702030302020204" pitchFamily="66" charset="0"/>
              </a:rPr>
              <a:t>次方</a:t>
            </a:r>
            <a:endParaRPr lang="zh-CN" altLang="en-US" sz="2400" dirty="0">
              <a:latin typeface="Comic Sans MS" panose="030F0702030302020204" pitchFamily="66" charset="0"/>
            </a:endParaRPr>
          </a:p>
        </p:txBody>
      </p:sp>
      <p:sp>
        <p:nvSpPr>
          <p:cNvPr id="57348"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57349"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57350"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9907">
                                            <p:txEl>
                                              <p:charRg st="0" end="12"/>
                                            </p:txEl>
                                          </p:spTgt>
                                        </p:tgtEl>
                                        <p:attrNameLst>
                                          <p:attrName>style.visibility</p:attrName>
                                        </p:attrNameLst>
                                      </p:cBhvr>
                                      <p:to>
                                        <p:strVal val="visible"/>
                                      </p:to>
                                    </p:set>
                                    <p:anim calcmode="lin" valueType="num">
                                      <p:cBhvr additive="base">
                                        <p:cTn id="7" dur="500" fill="hold"/>
                                        <p:tgtEl>
                                          <p:spTgt spid="379907">
                                            <p:txEl>
                                              <p:charRg st="0" end="1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79907">
                                            <p:txEl>
                                              <p:charRg st="0" end="12"/>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79907">
                                            <p:txEl>
                                              <p:charRg st="12" end="83"/>
                                            </p:txEl>
                                          </p:spTgt>
                                        </p:tgtEl>
                                        <p:attrNameLst>
                                          <p:attrName>style.visibility</p:attrName>
                                        </p:attrNameLst>
                                      </p:cBhvr>
                                      <p:to>
                                        <p:strVal val="visible"/>
                                      </p:to>
                                    </p:set>
                                    <p:anim calcmode="lin" valueType="num">
                                      <p:cBhvr additive="base">
                                        <p:cTn id="11" dur="500" fill="hold"/>
                                        <p:tgtEl>
                                          <p:spTgt spid="379907">
                                            <p:txEl>
                                              <p:charRg st="12" end="83"/>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79907">
                                            <p:txEl>
                                              <p:charRg st="12" end="83"/>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379907">
                                            <p:txEl>
                                              <p:charRg st="83" end="95"/>
                                            </p:txEl>
                                          </p:spTgt>
                                        </p:tgtEl>
                                        <p:attrNameLst>
                                          <p:attrName>style.visibility</p:attrName>
                                        </p:attrNameLst>
                                      </p:cBhvr>
                                      <p:to>
                                        <p:strVal val="visible"/>
                                      </p:to>
                                    </p:set>
                                    <p:anim calcmode="lin" valueType="num">
                                      <p:cBhvr additive="base">
                                        <p:cTn id="17" dur="500" fill="hold"/>
                                        <p:tgtEl>
                                          <p:spTgt spid="379907">
                                            <p:txEl>
                                              <p:charRg st="83" end="95"/>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79907">
                                            <p:txEl>
                                              <p:charRg st="83" end="95"/>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79907">
                                            <p:txEl>
                                              <p:charRg st="95" end="165"/>
                                            </p:txEl>
                                          </p:spTgt>
                                        </p:tgtEl>
                                        <p:attrNameLst>
                                          <p:attrName>style.visibility</p:attrName>
                                        </p:attrNameLst>
                                      </p:cBhvr>
                                      <p:to>
                                        <p:strVal val="visible"/>
                                      </p:to>
                                    </p:set>
                                    <p:anim calcmode="lin" valueType="num">
                                      <p:cBhvr additive="base">
                                        <p:cTn id="21" dur="500" fill="hold"/>
                                        <p:tgtEl>
                                          <p:spTgt spid="379907">
                                            <p:txEl>
                                              <p:charRg st="95" end="165"/>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79907">
                                            <p:txEl>
                                              <p:charRg st="95" end="165"/>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379907">
                                            <p:txEl>
                                              <p:charRg st="165" end="182"/>
                                            </p:txEl>
                                          </p:spTgt>
                                        </p:tgtEl>
                                        <p:attrNameLst>
                                          <p:attrName>style.visibility</p:attrName>
                                        </p:attrNameLst>
                                      </p:cBhvr>
                                      <p:to>
                                        <p:strVal val="visible"/>
                                      </p:to>
                                    </p:set>
                                    <p:anim calcmode="lin" valueType="num">
                                      <p:cBhvr additive="base">
                                        <p:cTn id="27" dur="500" fill="hold"/>
                                        <p:tgtEl>
                                          <p:spTgt spid="379907">
                                            <p:txEl>
                                              <p:charRg st="165" end="182"/>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79907">
                                            <p:txEl>
                                              <p:charRg st="165" end="182"/>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79907">
                                            <p:txEl>
                                              <p:charRg st="182" end="256"/>
                                            </p:txEl>
                                          </p:spTgt>
                                        </p:tgtEl>
                                        <p:attrNameLst>
                                          <p:attrName>style.visibility</p:attrName>
                                        </p:attrNameLst>
                                      </p:cBhvr>
                                      <p:to>
                                        <p:strVal val="visible"/>
                                      </p:to>
                                    </p:set>
                                    <p:anim calcmode="lin" valueType="num">
                                      <p:cBhvr additive="base">
                                        <p:cTn id="31" dur="500" fill="hold"/>
                                        <p:tgtEl>
                                          <p:spTgt spid="379907">
                                            <p:txEl>
                                              <p:charRg st="182" end="25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79907">
                                            <p:txEl>
                                              <p:charRg st="182" end="25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907"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370"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Times New Roman" panose="02020603050405020304" pitchFamily="18" charset="0"/>
              </a:rPr>
              <a:t>实型数据</a:t>
            </a:r>
            <a:r>
              <a:rPr lang="en-US" altLang="zh-CN" b="1" dirty="0">
                <a:latin typeface="Times New Roman" panose="02020603050405020304" pitchFamily="18" charset="0"/>
              </a:rPr>
              <a:t>(</a:t>
            </a:r>
            <a:r>
              <a:rPr lang="zh-CN" altLang="en-US" b="1" dirty="0">
                <a:latin typeface="Times New Roman" panose="02020603050405020304" pitchFamily="18" charset="0"/>
              </a:rPr>
              <a:t>续</a:t>
            </a:r>
            <a:r>
              <a:rPr lang="en-US" altLang="zh-CN" b="1" dirty="0">
                <a:latin typeface="Times New Roman" panose="02020603050405020304" pitchFamily="18" charset="0"/>
              </a:rPr>
              <a:t>)</a:t>
            </a:r>
            <a:endParaRPr lang="en-US" altLang="zh-CN" b="1" dirty="0">
              <a:latin typeface="Times New Roman" panose="02020603050405020304" pitchFamily="18" charset="0"/>
            </a:endParaRPr>
          </a:p>
        </p:txBody>
      </p:sp>
      <p:sp>
        <p:nvSpPr>
          <p:cNvPr id="378883" name="Rectangle 3"/>
          <p:cNvSpPr>
            <a:spLocks noGrp="1"/>
          </p:cNvSpPr>
          <p:nvPr>
            <p:ph idx="1"/>
          </p:nvPr>
        </p:nvSpPr>
        <p:spPr>
          <a:xfrm>
            <a:off x="304800" y="1978025"/>
            <a:ext cx="8534400" cy="4114800"/>
          </a:xfrm>
          <a:ln/>
        </p:spPr>
        <p:txBody>
          <a:bodyPr vert="horz" wrap="square" lIns="91440" tIns="45720" rIns="91440" bIns="45720" anchor="t" anchorCtr="0"/>
          <a:p>
            <a:pPr algn="just" eaLnBrk="1" hangingPunct="1">
              <a:lnSpc>
                <a:spcPct val="90000"/>
              </a:lnSpc>
            </a:pPr>
            <a:r>
              <a:rPr lang="zh-CN" altLang="en-US" sz="2400" b="1" dirty="0">
                <a:solidFill>
                  <a:srgbClr val="0000FF"/>
                </a:solidFill>
                <a:latin typeface="Comic Sans MS" panose="030F0702030302020204" pitchFamily="66" charset="0"/>
              </a:rPr>
              <a:t>实型常量的一般书写格式</a:t>
            </a:r>
            <a:endParaRPr lang="zh-CN" altLang="en-US" sz="2400" b="1" dirty="0">
              <a:solidFill>
                <a:srgbClr val="0000FF"/>
              </a:solidFill>
              <a:latin typeface="Comic Sans MS" panose="030F0702030302020204" pitchFamily="66" charset="0"/>
            </a:endParaRPr>
          </a:p>
          <a:p>
            <a:pPr lvl="1" algn="just" eaLnBrk="1" hangingPunct="1">
              <a:lnSpc>
                <a:spcPct val="90000"/>
              </a:lnSpc>
            </a:pPr>
            <a:r>
              <a:rPr lang="zh-CN" altLang="en-US" sz="2000" b="1" dirty="0">
                <a:solidFill>
                  <a:srgbClr val="FF0000"/>
                </a:solidFill>
                <a:latin typeface="Comic Sans MS" panose="030F0702030302020204" pitchFamily="66" charset="0"/>
              </a:rPr>
              <a:t>正负号  整数部分 </a:t>
            </a:r>
            <a:r>
              <a:rPr lang="en-US" altLang="zh-CN" sz="2000" b="1" dirty="0">
                <a:solidFill>
                  <a:srgbClr val="FF0000"/>
                </a:solidFill>
                <a:latin typeface="Comic Sans MS" panose="030F0702030302020204" pitchFamily="66" charset="0"/>
              </a:rPr>
              <a:t>. </a:t>
            </a:r>
            <a:r>
              <a:rPr lang="zh-CN" altLang="en-US" sz="2000" b="1" dirty="0">
                <a:solidFill>
                  <a:srgbClr val="FF0000"/>
                </a:solidFill>
                <a:latin typeface="Comic Sans MS" panose="030F0702030302020204" pitchFamily="66" charset="0"/>
              </a:rPr>
              <a:t>小数部分 指数部分</a:t>
            </a:r>
            <a:endParaRPr lang="zh-CN" altLang="en-US" sz="2000" b="1" dirty="0">
              <a:solidFill>
                <a:srgbClr val="FF0000"/>
              </a:solidFill>
              <a:latin typeface="Comic Sans MS" panose="030F0702030302020204" pitchFamily="66" charset="0"/>
            </a:endParaRPr>
          </a:p>
          <a:p>
            <a:pPr lvl="1" algn="just" eaLnBrk="1" hangingPunct="1">
              <a:lnSpc>
                <a:spcPct val="90000"/>
              </a:lnSpc>
            </a:pPr>
            <a:r>
              <a:rPr lang="zh-CN" altLang="en-US" sz="2000" b="1" dirty="0">
                <a:latin typeface="Comic Sans MS" panose="030F0702030302020204" pitchFamily="66" charset="0"/>
              </a:rPr>
              <a:t>其中，正负号可有可无，无正负号即为正实数；整数部分和小数部分都是十进数字符序列；指数部分是 </a:t>
            </a:r>
            <a:r>
              <a:rPr lang="en-US" altLang="zh-CN" sz="2000" b="1" dirty="0">
                <a:latin typeface="Comic Sans MS" panose="030F0702030302020204" pitchFamily="66" charset="0"/>
              </a:rPr>
              <a:t>e(</a:t>
            </a:r>
            <a:r>
              <a:rPr lang="zh-CN" altLang="en-US" sz="2000" b="1" dirty="0">
                <a:latin typeface="Comic Sans MS" panose="030F0702030302020204" pitchFamily="66" charset="0"/>
              </a:rPr>
              <a:t>或</a:t>
            </a:r>
            <a:r>
              <a:rPr lang="en-US" altLang="zh-CN" sz="2000" b="1" dirty="0">
                <a:latin typeface="Comic Sans MS" panose="030F0702030302020204" pitchFamily="66" charset="0"/>
              </a:rPr>
              <a:t>E)</a:t>
            </a:r>
            <a:r>
              <a:rPr lang="zh-CN" altLang="en-US" sz="2000" b="1" dirty="0">
                <a:latin typeface="Comic Sans MS" panose="030F0702030302020204" pitchFamily="66" charset="0"/>
              </a:rPr>
              <a:t>，接上正负号和十进数字符序列</a:t>
            </a:r>
            <a:endParaRPr lang="zh-CN" altLang="en-US" sz="2000" b="1" dirty="0">
              <a:latin typeface="Comic Sans MS" panose="030F0702030302020204" pitchFamily="66" charset="0"/>
            </a:endParaRPr>
          </a:p>
          <a:p>
            <a:pPr algn="just" eaLnBrk="1" hangingPunct="1">
              <a:lnSpc>
                <a:spcPct val="90000"/>
              </a:lnSpc>
            </a:pPr>
            <a:r>
              <a:rPr lang="zh-CN" altLang="en-US" sz="2400" b="1" dirty="0">
                <a:solidFill>
                  <a:srgbClr val="FF0000"/>
                </a:solidFill>
                <a:latin typeface="Comic Sans MS" panose="030F0702030302020204" pitchFamily="66" charset="0"/>
              </a:rPr>
              <a:t>三条限制</a:t>
            </a:r>
            <a:endParaRPr lang="zh-CN" altLang="en-US" sz="2400" b="1" dirty="0">
              <a:solidFill>
                <a:srgbClr val="FF0000"/>
              </a:solidFill>
              <a:latin typeface="Comic Sans MS" panose="030F0702030302020204" pitchFamily="66" charset="0"/>
            </a:endParaRPr>
          </a:p>
          <a:p>
            <a:pPr lvl="1" algn="just" eaLnBrk="1" hangingPunct="1">
              <a:lnSpc>
                <a:spcPct val="90000"/>
              </a:lnSpc>
            </a:pPr>
            <a:r>
              <a:rPr lang="zh-CN" altLang="en-US" sz="2000" b="1" dirty="0">
                <a:solidFill>
                  <a:srgbClr val="0000FF"/>
                </a:solidFill>
                <a:latin typeface="Comic Sans MS" panose="030F0702030302020204" pitchFamily="66" charset="0"/>
              </a:rPr>
              <a:t>整数部分和小数部分可以任选，但不可同时都没有</a:t>
            </a:r>
            <a:endParaRPr lang="zh-CN" altLang="en-US" sz="2000" b="1" dirty="0">
              <a:solidFill>
                <a:srgbClr val="0000FF"/>
              </a:solidFill>
              <a:latin typeface="Comic Sans MS" panose="030F0702030302020204" pitchFamily="66" charset="0"/>
            </a:endParaRPr>
          </a:p>
          <a:p>
            <a:pPr lvl="1" algn="just" eaLnBrk="1" hangingPunct="1">
              <a:lnSpc>
                <a:spcPct val="90000"/>
              </a:lnSpc>
            </a:pPr>
            <a:r>
              <a:rPr lang="zh-CN" altLang="en-US" sz="2000" b="1" dirty="0">
                <a:solidFill>
                  <a:srgbClr val="0000FF"/>
                </a:solidFill>
                <a:latin typeface="Comic Sans MS" panose="030F0702030302020204" pitchFamily="66" charset="0"/>
              </a:rPr>
              <a:t>小数点和指数部分不可以同时都没有</a:t>
            </a:r>
            <a:endParaRPr lang="en-US" altLang="zh-CN" sz="2000" b="1" dirty="0">
              <a:solidFill>
                <a:srgbClr val="0000FF"/>
              </a:solidFill>
              <a:latin typeface="Comic Sans MS" panose="030F0702030302020204" pitchFamily="66" charset="0"/>
            </a:endParaRPr>
          </a:p>
          <a:p>
            <a:pPr lvl="1" algn="just" eaLnBrk="1" hangingPunct="1">
              <a:lnSpc>
                <a:spcPct val="90000"/>
              </a:lnSpc>
            </a:pPr>
            <a:r>
              <a:rPr lang="zh-CN" altLang="en-US" sz="2000" b="1" dirty="0">
                <a:solidFill>
                  <a:srgbClr val="0000FF"/>
                </a:solidFill>
                <a:latin typeface="Comic Sans MS" panose="030F0702030302020204" pitchFamily="66" charset="0"/>
              </a:rPr>
              <a:t>指数部分以</a:t>
            </a:r>
            <a:r>
              <a:rPr lang="en-US" altLang="zh-CN" sz="2000" b="1" dirty="0">
                <a:solidFill>
                  <a:srgbClr val="0000FF"/>
                </a:solidFill>
                <a:latin typeface="Comic Sans MS" panose="030F0702030302020204" pitchFamily="66" charset="0"/>
              </a:rPr>
              <a:t>1</a:t>
            </a:r>
            <a:r>
              <a:rPr lang="zh-CN" altLang="en-US" sz="2000" b="1" dirty="0">
                <a:solidFill>
                  <a:srgbClr val="0000FF"/>
                </a:solidFill>
                <a:latin typeface="Comic Sans MS" panose="030F0702030302020204" pitchFamily="66" charset="0"/>
              </a:rPr>
              <a:t>个</a:t>
            </a:r>
            <a:r>
              <a:rPr lang="en-US" altLang="zh-CN" sz="2000" b="1" dirty="0">
                <a:solidFill>
                  <a:srgbClr val="0000FF"/>
                </a:solidFill>
                <a:latin typeface="Comic Sans MS" panose="030F0702030302020204" pitchFamily="66" charset="0"/>
              </a:rPr>
              <a:t>e</a:t>
            </a:r>
            <a:r>
              <a:rPr lang="zh-CN" altLang="en-US" sz="2000" b="1" dirty="0">
                <a:solidFill>
                  <a:srgbClr val="0000FF"/>
                </a:solidFill>
                <a:latin typeface="Comic Sans MS" panose="030F0702030302020204" pitchFamily="66" charset="0"/>
              </a:rPr>
              <a:t>或者</a:t>
            </a:r>
            <a:r>
              <a:rPr lang="en-US" altLang="zh-CN" sz="2000" b="1" dirty="0">
                <a:solidFill>
                  <a:srgbClr val="0000FF"/>
                </a:solidFill>
                <a:latin typeface="Comic Sans MS" panose="030F0702030302020204" pitchFamily="66" charset="0"/>
              </a:rPr>
              <a:t>E</a:t>
            </a:r>
            <a:r>
              <a:rPr lang="zh-CN" altLang="en-US" sz="2000" b="1" dirty="0">
                <a:solidFill>
                  <a:srgbClr val="0000FF"/>
                </a:solidFill>
                <a:latin typeface="Comic Sans MS" panose="030F0702030302020204" pitchFamily="66" charset="0"/>
              </a:rPr>
              <a:t>开头，后跟一个整数</a:t>
            </a:r>
            <a:endParaRPr lang="zh-CN" altLang="en-US" sz="2000" b="1" dirty="0">
              <a:solidFill>
                <a:srgbClr val="0000FF"/>
              </a:solidFill>
              <a:latin typeface="Comic Sans MS" panose="030F0702030302020204" pitchFamily="66" charset="0"/>
            </a:endParaRPr>
          </a:p>
          <a:p>
            <a:pPr lvl="2" algn="just" eaLnBrk="1" hangingPunct="1">
              <a:lnSpc>
                <a:spcPct val="90000"/>
              </a:lnSpc>
            </a:pPr>
            <a:r>
              <a:rPr lang="zh-CN" altLang="en-US" sz="1600" b="1" dirty="0">
                <a:latin typeface="Comic Sans MS" panose="030F0702030302020204" pitchFamily="66" charset="0"/>
              </a:rPr>
              <a:t>合法的实型常数：</a:t>
            </a:r>
            <a:r>
              <a:rPr lang="en-US" altLang="zh-CN" sz="1600" b="1" dirty="0">
                <a:latin typeface="Comic Sans MS" panose="030F0702030302020204" pitchFamily="66" charset="0"/>
              </a:rPr>
              <a:t>7.</a:t>
            </a:r>
            <a:r>
              <a:rPr lang="zh-CN" altLang="en-US" sz="1600" b="1" dirty="0">
                <a:latin typeface="Comic Sans MS" panose="030F0702030302020204" pitchFamily="66" charset="0"/>
              </a:rPr>
              <a:t>、</a:t>
            </a:r>
            <a:r>
              <a:rPr lang="en-US" altLang="zh-CN" sz="1600" b="1" dirty="0">
                <a:latin typeface="Comic Sans MS" panose="030F0702030302020204" pitchFamily="66" charset="0"/>
              </a:rPr>
              <a:t>.457</a:t>
            </a:r>
            <a:r>
              <a:rPr lang="zh-CN" altLang="en-US" sz="1600" b="1" dirty="0">
                <a:latin typeface="Comic Sans MS" panose="030F0702030302020204" pitchFamily="66" charset="0"/>
              </a:rPr>
              <a:t>、</a:t>
            </a:r>
            <a:r>
              <a:rPr lang="en-US" altLang="zh-CN" sz="1600" b="1" dirty="0">
                <a:latin typeface="Comic Sans MS" panose="030F0702030302020204" pitchFamily="66" charset="0"/>
              </a:rPr>
              <a:t>1E5</a:t>
            </a:r>
            <a:r>
              <a:rPr lang="zh-CN" altLang="en-US" sz="1600" b="1" dirty="0">
                <a:latin typeface="Comic Sans MS" panose="030F0702030302020204" pitchFamily="66" charset="0"/>
              </a:rPr>
              <a:t>、</a:t>
            </a:r>
            <a:r>
              <a:rPr lang="en-US" altLang="zh-CN" sz="1600" b="1" dirty="0">
                <a:latin typeface="Comic Sans MS" panose="030F0702030302020204" pitchFamily="66" charset="0"/>
              </a:rPr>
              <a:t>1.5e-6 </a:t>
            </a:r>
            <a:endParaRPr lang="en-US" altLang="zh-CN" sz="1600" b="1" dirty="0">
              <a:latin typeface="Comic Sans MS" panose="030F0702030302020204" pitchFamily="66" charset="0"/>
            </a:endParaRPr>
          </a:p>
          <a:p>
            <a:pPr lvl="2" algn="just" eaLnBrk="1" hangingPunct="1">
              <a:lnSpc>
                <a:spcPct val="90000"/>
              </a:lnSpc>
            </a:pPr>
            <a:r>
              <a:rPr lang="zh-CN" altLang="en-US" sz="1600" b="1" dirty="0">
                <a:latin typeface="Comic Sans MS" panose="030F0702030302020204" pitchFamily="66" charset="0"/>
              </a:rPr>
              <a:t>不正确的实型常数： </a:t>
            </a:r>
            <a:r>
              <a:rPr lang="en-US" altLang="zh-CN" sz="1600" b="1" dirty="0">
                <a:latin typeface="Comic Sans MS" panose="030F0702030302020204" pitchFamily="66" charset="0"/>
              </a:rPr>
              <a:t>E4</a:t>
            </a:r>
            <a:r>
              <a:rPr lang="zh-CN" altLang="en-US" sz="1600" b="1" dirty="0">
                <a:latin typeface="Comic Sans MS" panose="030F0702030302020204" pitchFamily="66" charset="0"/>
              </a:rPr>
              <a:t>、</a:t>
            </a:r>
            <a:r>
              <a:rPr lang="en-US" altLang="zh-CN" sz="1600" b="1" dirty="0">
                <a:latin typeface="Comic Sans MS" panose="030F0702030302020204" pitchFamily="66" charset="0"/>
              </a:rPr>
              <a:t>.E5</a:t>
            </a:r>
            <a:r>
              <a:rPr lang="zh-CN" altLang="en-US" sz="1600" b="1" dirty="0">
                <a:latin typeface="Comic Sans MS" panose="030F0702030302020204" pitchFamily="66" charset="0"/>
              </a:rPr>
              <a:t>、</a:t>
            </a:r>
            <a:r>
              <a:rPr lang="en-US" altLang="zh-CN" sz="1600" b="1" dirty="0">
                <a:latin typeface="Comic Sans MS" panose="030F0702030302020204" pitchFamily="66" charset="0"/>
              </a:rPr>
              <a:t>4.0E</a:t>
            </a:r>
            <a:r>
              <a:rPr lang="en-US" altLang="zh-CN" sz="2000" b="1" dirty="0">
                <a:latin typeface="Comic Sans MS" panose="030F0702030302020204" pitchFamily="66" charset="0"/>
              </a:rPr>
              <a:t> </a:t>
            </a:r>
            <a:endParaRPr lang="en-US" altLang="zh-CN" sz="2000" b="1" dirty="0">
              <a:latin typeface="Comic Sans MS" panose="030F0702030302020204" pitchFamily="66" charset="0"/>
            </a:endParaRPr>
          </a:p>
          <a:p>
            <a:pPr algn="just" eaLnBrk="1" hangingPunct="1">
              <a:lnSpc>
                <a:spcPct val="90000"/>
              </a:lnSpc>
            </a:pPr>
            <a:r>
              <a:rPr lang="zh-CN" altLang="en-US" sz="2400" b="1" dirty="0">
                <a:latin typeface="Comic Sans MS" panose="030F0702030302020204" pitchFamily="66" charset="0"/>
              </a:rPr>
              <a:t>用 </a:t>
            </a:r>
            <a:r>
              <a:rPr lang="en-US" altLang="zh-CN" sz="2400" b="1" dirty="0">
                <a:solidFill>
                  <a:srgbClr val="CC0066"/>
                </a:solidFill>
                <a:latin typeface="Comic Sans MS" panose="030F0702030302020204" pitchFamily="66" charset="0"/>
              </a:rPr>
              <a:t>f</a:t>
            </a:r>
            <a:r>
              <a:rPr lang="en-US" altLang="zh-CN" sz="2400" b="1" dirty="0">
                <a:latin typeface="Comic Sans MS" panose="030F0702030302020204" pitchFamily="66" charset="0"/>
              </a:rPr>
              <a:t> </a:t>
            </a:r>
            <a:r>
              <a:rPr lang="zh-CN" altLang="en-US" sz="2400" b="1" dirty="0">
                <a:latin typeface="Comic Sans MS" panose="030F0702030302020204" pitchFamily="66" charset="0"/>
              </a:rPr>
              <a:t>标识 </a:t>
            </a:r>
            <a:r>
              <a:rPr lang="en-US" altLang="zh-CN" sz="2400" b="1" dirty="0">
                <a:solidFill>
                  <a:srgbClr val="CC0066"/>
                </a:solidFill>
                <a:latin typeface="Comic Sans MS" panose="030F0702030302020204" pitchFamily="66" charset="0"/>
              </a:rPr>
              <a:t>float</a:t>
            </a:r>
            <a:r>
              <a:rPr lang="en-US" altLang="zh-CN" sz="2400" b="1" dirty="0">
                <a:latin typeface="Comic Sans MS" panose="030F0702030302020204" pitchFamily="66" charset="0"/>
              </a:rPr>
              <a:t> </a:t>
            </a:r>
            <a:r>
              <a:rPr lang="zh-CN" altLang="en-US" sz="2400" b="1" dirty="0">
                <a:latin typeface="Comic Sans MS" panose="030F0702030302020204" pitchFamily="66" charset="0"/>
              </a:rPr>
              <a:t>型常数；用</a:t>
            </a:r>
            <a:r>
              <a:rPr lang="en-US" altLang="zh-CN" sz="2400" b="1" dirty="0">
                <a:solidFill>
                  <a:srgbClr val="CC0066"/>
                </a:solidFill>
                <a:latin typeface="Comic Sans MS" panose="030F0702030302020204" pitchFamily="66" charset="0"/>
              </a:rPr>
              <a:t>l(</a:t>
            </a:r>
            <a:r>
              <a:rPr lang="zh-CN" altLang="en-US" sz="2400" b="1" dirty="0">
                <a:solidFill>
                  <a:srgbClr val="CC0066"/>
                </a:solidFill>
                <a:latin typeface="Comic Sans MS" panose="030F0702030302020204" pitchFamily="66" charset="0"/>
              </a:rPr>
              <a:t>或 </a:t>
            </a:r>
            <a:r>
              <a:rPr lang="en-US" altLang="zh-CN" sz="2400" b="1" dirty="0">
                <a:solidFill>
                  <a:srgbClr val="CC0066"/>
                </a:solidFill>
                <a:latin typeface="Comic Sans MS" panose="030F0702030302020204" pitchFamily="66" charset="0"/>
              </a:rPr>
              <a:t>L)</a:t>
            </a:r>
            <a:r>
              <a:rPr lang="zh-CN" altLang="en-US" sz="2400" b="1" dirty="0">
                <a:latin typeface="Comic Sans MS" panose="030F0702030302020204" pitchFamily="66" charset="0"/>
              </a:rPr>
              <a:t>标识 </a:t>
            </a:r>
            <a:r>
              <a:rPr lang="en-US" altLang="zh-CN" sz="2400" b="1" dirty="0">
                <a:solidFill>
                  <a:srgbClr val="CC0066"/>
                </a:solidFill>
                <a:latin typeface="Comic Sans MS" panose="030F0702030302020204" pitchFamily="66" charset="0"/>
              </a:rPr>
              <a:t>long double</a:t>
            </a:r>
            <a:r>
              <a:rPr lang="en-US" altLang="zh-CN" sz="2400" b="1" dirty="0">
                <a:latin typeface="Comic Sans MS" panose="030F0702030302020204" pitchFamily="66" charset="0"/>
              </a:rPr>
              <a:t> </a:t>
            </a:r>
            <a:r>
              <a:rPr lang="zh-CN" altLang="en-US" sz="2400" b="1" dirty="0">
                <a:latin typeface="Comic Sans MS" panose="030F0702030302020204" pitchFamily="66" charset="0"/>
              </a:rPr>
              <a:t>型常数，而无后缀符的实型常数被认为是 </a:t>
            </a:r>
            <a:r>
              <a:rPr lang="en-US" altLang="zh-CN" sz="2400" b="1" dirty="0">
                <a:solidFill>
                  <a:srgbClr val="CC0066"/>
                </a:solidFill>
                <a:latin typeface="Comic Sans MS" panose="030F0702030302020204" pitchFamily="66" charset="0"/>
              </a:rPr>
              <a:t>double</a:t>
            </a:r>
            <a:r>
              <a:rPr lang="en-US" altLang="zh-CN" sz="2400" b="1" dirty="0">
                <a:latin typeface="Comic Sans MS" panose="030F0702030302020204" pitchFamily="66" charset="0"/>
              </a:rPr>
              <a:t> </a:t>
            </a:r>
            <a:r>
              <a:rPr lang="zh-CN" altLang="en-US" sz="2400" b="1" dirty="0">
                <a:latin typeface="Comic Sans MS" panose="030F0702030302020204" pitchFamily="66" charset="0"/>
              </a:rPr>
              <a:t>型常数</a:t>
            </a:r>
            <a:endParaRPr lang="zh-CN" altLang="en-US" sz="2400" b="1" dirty="0">
              <a:latin typeface="Comic Sans MS" panose="030F0702030302020204" pitchFamily="66" charset="0"/>
            </a:endParaRPr>
          </a:p>
        </p:txBody>
      </p:sp>
      <p:sp>
        <p:nvSpPr>
          <p:cNvPr id="58372"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58373"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58374"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8883">
                                            <p:txEl>
                                              <p:charRg st="0" end="12"/>
                                            </p:txEl>
                                          </p:spTgt>
                                        </p:tgtEl>
                                        <p:attrNameLst>
                                          <p:attrName>style.visibility</p:attrName>
                                        </p:attrNameLst>
                                      </p:cBhvr>
                                      <p:to>
                                        <p:strVal val="visible"/>
                                      </p:to>
                                    </p:set>
                                    <p:anim calcmode="lin" valueType="num">
                                      <p:cBhvr additive="base">
                                        <p:cTn id="7" dur="500" fill="hold"/>
                                        <p:tgtEl>
                                          <p:spTgt spid="378883">
                                            <p:txEl>
                                              <p:charRg st="0" end="1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78883">
                                            <p:txEl>
                                              <p:charRg st="0" end="12"/>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78883">
                                            <p:txEl>
                                              <p:charRg st="12" end="34"/>
                                            </p:txEl>
                                          </p:spTgt>
                                        </p:tgtEl>
                                        <p:attrNameLst>
                                          <p:attrName>style.visibility</p:attrName>
                                        </p:attrNameLst>
                                      </p:cBhvr>
                                      <p:to>
                                        <p:strVal val="visible"/>
                                      </p:to>
                                    </p:set>
                                    <p:anim calcmode="lin" valueType="num">
                                      <p:cBhvr additive="base">
                                        <p:cTn id="11" dur="500" fill="hold"/>
                                        <p:tgtEl>
                                          <p:spTgt spid="378883">
                                            <p:txEl>
                                              <p:charRg st="12" end="34"/>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78883">
                                            <p:txEl>
                                              <p:charRg st="12" end="34"/>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78883">
                                            <p:txEl>
                                              <p:charRg st="34" end="100"/>
                                            </p:txEl>
                                          </p:spTgt>
                                        </p:tgtEl>
                                        <p:attrNameLst>
                                          <p:attrName>style.visibility</p:attrName>
                                        </p:attrNameLst>
                                      </p:cBhvr>
                                      <p:to>
                                        <p:strVal val="visible"/>
                                      </p:to>
                                    </p:set>
                                    <p:anim calcmode="lin" valueType="num">
                                      <p:cBhvr additive="base">
                                        <p:cTn id="15" dur="500" fill="hold"/>
                                        <p:tgtEl>
                                          <p:spTgt spid="378883">
                                            <p:txEl>
                                              <p:charRg st="34" end="100"/>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378883">
                                            <p:txEl>
                                              <p:charRg st="34" end="10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378883">
                                            <p:txEl>
                                              <p:charRg st="100" end="105"/>
                                            </p:txEl>
                                          </p:spTgt>
                                        </p:tgtEl>
                                        <p:attrNameLst>
                                          <p:attrName>style.visibility</p:attrName>
                                        </p:attrNameLst>
                                      </p:cBhvr>
                                      <p:to>
                                        <p:strVal val="visible"/>
                                      </p:to>
                                    </p:set>
                                    <p:anim calcmode="lin" valueType="num">
                                      <p:cBhvr additive="base">
                                        <p:cTn id="21" dur="500" fill="hold"/>
                                        <p:tgtEl>
                                          <p:spTgt spid="378883">
                                            <p:txEl>
                                              <p:charRg st="100" end="105"/>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78883">
                                            <p:txEl>
                                              <p:charRg st="100" end="105"/>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378883">
                                            <p:txEl>
                                              <p:charRg st="105" end="128"/>
                                            </p:txEl>
                                          </p:spTgt>
                                        </p:tgtEl>
                                        <p:attrNameLst>
                                          <p:attrName>style.visibility</p:attrName>
                                        </p:attrNameLst>
                                      </p:cBhvr>
                                      <p:to>
                                        <p:strVal val="visible"/>
                                      </p:to>
                                    </p:set>
                                    <p:anim calcmode="lin" valueType="num">
                                      <p:cBhvr additive="base">
                                        <p:cTn id="25" dur="500" fill="hold"/>
                                        <p:tgtEl>
                                          <p:spTgt spid="378883">
                                            <p:txEl>
                                              <p:charRg st="105" end="128"/>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78883">
                                            <p:txEl>
                                              <p:charRg st="105" end="128"/>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378883">
                                            <p:txEl>
                                              <p:charRg st="128" end="145"/>
                                            </p:txEl>
                                          </p:spTgt>
                                        </p:tgtEl>
                                        <p:attrNameLst>
                                          <p:attrName>style.visibility</p:attrName>
                                        </p:attrNameLst>
                                      </p:cBhvr>
                                      <p:to>
                                        <p:strVal val="visible"/>
                                      </p:to>
                                    </p:set>
                                    <p:anim calcmode="lin" valueType="num">
                                      <p:cBhvr additive="base">
                                        <p:cTn id="29" dur="500" fill="hold"/>
                                        <p:tgtEl>
                                          <p:spTgt spid="378883">
                                            <p:txEl>
                                              <p:charRg st="128" end="14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378883">
                                            <p:txEl>
                                              <p:charRg st="128" end="145"/>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378883">
                                            <p:txEl>
                                              <p:charRg st="145" end="166"/>
                                            </p:txEl>
                                          </p:spTgt>
                                        </p:tgtEl>
                                        <p:attrNameLst>
                                          <p:attrName>style.visibility</p:attrName>
                                        </p:attrNameLst>
                                      </p:cBhvr>
                                      <p:to>
                                        <p:strVal val="visible"/>
                                      </p:to>
                                    </p:set>
                                    <p:anim calcmode="lin" valueType="num">
                                      <p:cBhvr additive="base">
                                        <p:cTn id="33" dur="500" fill="hold"/>
                                        <p:tgtEl>
                                          <p:spTgt spid="378883">
                                            <p:txEl>
                                              <p:charRg st="145" end="166"/>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378883">
                                            <p:txEl>
                                              <p:charRg st="145" end="166"/>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378883">
                                            <p:txEl>
                                              <p:charRg st="166" end="194"/>
                                            </p:txEl>
                                          </p:spTgt>
                                        </p:tgtEl>
                                        <p:attrNameLst>
                                          <p:attrName>style.visibility</p:attrName>
                                        </p:attrNameLst>
                                      </p:cBhvr>
                                      <p:to>
                                        <p:strVal val="visible"/>
                                      </p:to>
                                    </p:set>
                                    <p:anim calcmode="lin" valueType="num">
                                      <p:cBhvr additive="base">
                                        <p:cTn id="37" dur="500" fill="hold"/>
                                        <p:tgtEl>
                                          <p:spTgt spid="378883">
                                            <p:txEl>
                                              <p:charRg st="166" end="19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78883">
                                            <p:txEl>
                                              <p:charRg st="166" end="194"/>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378883">
                                            <p:txEl>
                                              <p:charRg st="194" end="217"/>
                                            </p:txEl>
                                          </p:spTgt>
                                        </p:tgtEl>
                                        <p:attrNameLst>
                                          <p:attrName>style.visibility</p:attrName>
                                        </p:attrNameLst>
                                      </p:cBhvr>
                                      <p:to>
                                        <p:strVal val="visible"/>
                                      </p:to>
                                    </p:set>
                                    <p:anim calcmode="lin" valueType="num">
                                      <p:cBhvr additive="base">
                                        <p:cTn id="41" dur="500" fill="hold"/>
                                        <p:tgtEl>
                                          <p:spTgt spid="378883">
                                            <p:txEl>
                                              <p:charRg st="194" end="217"/>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378883">
                                            <p:txEl>
                                              <p:charRg st="194" end="217"/>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378883">
                                            <p:txEl>
                                              <p:charRg st="217" end="286"/>
                                            </p:txEl>
                                          </p:spTgt>
                                        </p:tgtEl>
                                        <p:attrNameLst>
                                          <p:attrName>style.visibility</p:attrName>
                                        </p:attrNameLst>
                                      </p:cBhvr>
                                      <p:to>
                                        <p:strVal val="visible"/>
                                      </p:to>
                                    </p:set>
                                    <p:anim calcmode="lin" valueType="num">
                                      <p:cBhvr additive="base">
                                        <p:cTn id="47" dur="500" fill="hold"/>
                                        <p:tgtEl>
                                          <p:spTgt spid="378883">
                                            <p:txEl>
                                              <p:charRg st="217" end="286"/>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378883">
                                            <p:txEl>
                                              <p:charRg st="217" end="28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88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9394"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Times New Roman" panose="02020603050405020304" pitchFamily="18" charset="0"/>
              </a:rPr>
              <a:t>实型数据</a:t>
            </a:r>
            <a:r>
              <a:rPr lang="en-US" altLang="zh-CN" b="1" dirty="0">
                <a:latin typeface="Times New Roman" panose="02020603050405020304" pitchFamily="18" charset="0"/>
              </a:rPr>
              <a:t>(</a:t>
            </a:r>
            <a:r>
              <a:rPr lang="zh-CN" altLang="en-US" b="1" dirty="0">
                <a:latin typeface="Times New Roman" panose="02020603050405020304" pitchFamily="18" charset="0"/>
              </a:rPr>
              <a:t>续</a:t>
            </a:r>
            <a:r>
              <a:rPr lang="en-US" altLang="zh-CN" b="1" dirty="0">
                <a:latin typeface="Times New Roman" panose="02020603050405020304" pitchFamily="18" charset="0"/>
              </a:rPr>
              <a:t>)</a:t>
            </a:r>
            <a:endParaRPr lang="en-US" altLang="zh-CN" b="1" dirty="0">
              <a:latin typeface="Times New Roman" panose="02020603050405020304" pitchFamily="18" charset="0"/>
            </a:endParaRPr>
          </a:p>
        </p:txBody>
      </p:sp>
      <p:sp>
        <p:nvSpPr>
          <p:cNvPr id="380931" name="Rectangle 3"/>
          <p:cNvSpPr>
            <a:spLocks noGrp="1"/>
          </p:cNvSpPr>
          <p:nvPr>
            <p:ph idx="1"/>
          </p:nvPr>
        </p:nvSpPr>
        <p:spPr>
          <a:xfrm>
            <a:off x="457200" y="2017713"/>
            <a:ext cx="8497888" cy="4114800"/>
          </a:xfrm>
          <a:ln/>
        </p:spPr>
        <p:txBody>
          <a:bodyPr vert="horz" wrap="square" lIns="91440" tIns="45720" rIns="91440" bIns="45720" anchor="t" anchorCtr="0"/>
          <a:p>
            <a:pPr eaLnBrk="1" hangingPunct="1">
              <a:lnSpc>
                <a:spcPct val="90000"/>
              </a:lnSpc>
            </a:pPr>
            <a:r>
              <a:rPr lang="zh-CN" altLang="en-US" sz="2800" b="1" dirty="0">
                <a:solidFill>
                  <a:srgbClr val="FF0000"/>
                </a:solidFill>
                <a:latin typeface="Comic Sans MS" panose="030F0702030302020204" pitchFamily="66" charset="0"/>
              </a:rPr>
              <a:t>计算机接受的实型值与书写的实数会有一定的误差</a:t>
            </a:r>
            <a:endParaRPr lang="zh-CN" altLang="en-US" sz="2800" b="1" dirty="0">
              <a:solidFill>
                <a:srgbClr val="FF0000"/>
              </a:solidFill>
              <a:latin typeface="Comic Sans MS" panose="030F0702030302020204" pitchFamily="66" charset="0"/>
            </a:endParaRPr>
          </a:p>
          <a:p>
            <a:pPr eaLnBrk="1" hangingPunct="1">
              <a:lnSpc>
                <a:spcPct val="90000"/>
              </a:lnSpc>
            </a:pPr>
            <a:endParaRPr lang="en-US" altLang="zh-CN" sz="2800" b="1" dirty="0">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例如：</a:t>
            </a:r>
            <a:r>
              <a:rPr lang="en-US" altLang="zh-CN" sz="2800" b="1" dirty="0">
                <a:latin typeface="Comic Sans MS" panose="030F0702030302020204" pitchFamily="66" charset="0"/>
              </a:rPr>
              <a:t>float x = 111111.111</a:t>
            </a:r>
            <a:r>
              <a:rPr lang="zh-CN" altLang="en-US" sz="2800" b="1" dirty="0">
                <a:latin typeface="Comic Sans MS" panose="030F0702030302020204" pitchFamily="66" charset="0"/>
              </a:rPr>
              <a:t>，因</a:t>
            </a:r>
            <a:r>
              <a:rPr lang="en-US" altLang="zh-CN" sz="2800" b="1" dirty="0">
                <a:latin typeface="Comic Sans MS" panose="030F0702030302020204" pitchFamily="66" charset="0"/>
              </a:rPr>
              <a:t>x</a:t>
            </a:r>
            <a:r>
              <a:rPr lang="zh-CN" altLang="en-US" sz="2800" b="1" dirty="0">
                <a:latin typeface="Comic Sans MS" panose="030F0702030302020204" pitchFamily="66" charset="0"/>
              </a:rPr>
              <a:t>只有约</a:t>
            </a:r>
            <a:r>
              <a:rPr lang="en-US" altLang="zh-CN" sz="2800" b="1" dirty="0">
                <a:latin typeface="Comic Sans MS" panose="030F0702030302020204" pitchFamily="66" charset="0"/>
              </a:rPr>
              <a:t>7</a:t>
            </a:r>
            <a:r>
              <a:rPr lang="zh-CN" altLang="en-US" sz="2800" b="1" dirty="0">
                <a:latin typeface="Comic Sans MS" panose="030F0702030302020204" pitchFamily="66" charset="0"/>
              </a:rPr>
              <a:t>位有效数字，实数</a:t>
            </a:r>
            <a:r>
              <a:rPr lang="en-US" altLang="zh-CN" sz="2800" b="1" dirty="0">
                <a:latin typeface="Comic Sans MS" panose="030F0702030302020204" pitchFamily="66" charset="0"/>
              </a:rPr>
              <a:t>111111.111</a:t>
            </a:r>
            <a:r>
              <a:rPr lang="zh-CN" altLang="en-US" sz="2800" b="1" dirty="0">
                <a:latin typeface="Comic Sans MS" panose="030F0702030302020204" pitchFamily="66" charset="0"/>
              </a:rPr>
              <a:t>所对应的二进制形式中，超出存储位数的那些位就不会被存储</a:t>
            </a:r>
            <a:endParaRPr lang="zh-CN" altLang="en-US" sz="2800" b="1" dirty="0">
              <a:latin typeface="Comic Sans MS" panose="030F0702030302020204" pitchFamily="66" charset="0"/>
            </a:endParaRPr>
          </a:p>
          <a:p>
            <a:pPr eaLnBrk="1" hangingPunct="1">
              <a:lnSpc>
                <a:spcPct val="90000"/>
              </a:lnSpc>
            </a:pPr>
            <a:endParaRPr lang="en-US" altLang="zh-CN" sz="2800" b="1" dirty="0">
              <a:solidFill>
                <a:srgbClr val="FF0000"/>
              </a:solidFill>
              <a:latin typeface="Comic Sans MS" panose="030F0702030302020204" pitchFamily="66" charset="0"/>
            </a:endParaRPr>
          </a:p>
          <a:p>
            <a:pPr eaLnBrk="1" hangingPunct="1">
              <a:lnSpc>
                <a:spcPct val="90000"/>
              </a:lnSpc>
            </a:pPr>
            <a:r>
              <a:rPr lang="zh-CN" altLang="en-US" sz="2800" b="1" dirty="0">
                <a:solidFill>
                  <a:srgbClr val="FF0000"/>
                </a:solidFill>
                <a:latin typeface="Comic Sans MS" panose="030F0702030302020204" pitchFamily="66" charset="0"/>
              </a:rPr>
              <a:t>常用判别两实数非常相近的表达式</a:t>
            </a:r>
            <a:endParaRPr lang="zh-CN" altLang="en-US" sz="2800" b="1" dirty="0">
              <a:solidFill>
                <a:srgbClr val="FF0000"/>
              </a:solidFill>
              <a:latin typeface="Comic Sans MS" panose="030F0702030302020204" pitchFamily="66" charset="0"/>
            </a:endParaRPr>
          </a:p>
          <a:p>
            <a:pPr lvl="1" eaLnBrk="1" hangingPunct="1">
              <a:lnSpc>
                <a:spcPct val="90000"/>
              </a:lnSpc>
            </a:pPr>
            <a:r>
              <a:rPr lang="zh-CN" altLang="en-US" sz="2400" b="1" dirty="0">
                <a:solidFill>
                  <a:srgbClr val="0000FF"/>
                </a:solidFill>
                <a:latin typeface="Comic Sans MS" panose="030F0702030302020204" pitchFamily="66" charset="0"/>
              </a:rPr>
              <a:t>绝对误差  </a:t>
            </a:r>
            <a:r>
              <a:rPr lang="en-US" altLang="zh-CN" sz="2400" b="1" dirty="0">
                <a:solidFill>
                  <a:srgbClr val="0000FF"/>
                </a:solidFill>
                <a:latin typeface="Comic Sans MS" panose="030F0702030302020204" pitchFamily="66" charset="0"/>
              </a:rPr>
              <a:t>fabs(x-y) &lt; 1e-6</a:t>
            </a:r>
            <a:endParaRPr lang="en-US" altLang="zh-CN" sz="2400" b="1" dirty="0">
              <a:solidFill>
                <a:srgbClr val="0000FF"/>
              </a:solidFill>
              <a:latin typeface="Comic Sans MS" panose="030F0702030302020204" pitchFamily="66" charset="0"/>
            </a:endParaRPr>
          </a:p>
          <a:p>
            <a:pPr lvl="1" eaLnBrk="1" hangingPunct="1">
              <a:lnSpc>
                <a:spcPct val="90000"/>
              </a:lnSpc>
            </a:pPr>
            <a:r>
              <a:rPr lang="zh-CN" altLang="en-US" sz="2400" b="1" dirty="0">
                <a:solidFill>
                  <a:srgbClr val="0000FF"/>
                </a:solidFill>
                <a:latin typeface="Comic Sans MS" panose="030F0702030302020204" pitchFamily="66" charset="0"/>
              </a:rPr>
              <a:t>相对精度  </a:t>
            </a:r>
            <a:r>
              <a:rPr lang="en-US" altLang="zh-CN" sz="2400" b="1" dirty="0">
                <a:solidFill>
                  <a:srgbClr val="0000FF"/>
                </a:solidFill>
                <a:latin typeface="Comic Sans MS" panose="030F0702030302020204" pitchFamily="66" charset="0"/>
              </a:rPr>
              <a:t>fabs(x-y) &lt;= fabs(x*1e-6)</a:t>
            </a:r>
            <a:endParaRPr lang="en-US" altLang="zh-CN" sz="2400" b="1" dirty="0">
              <a:solidFill>
                <a:srgbClr val="0000FF"/>
              </a:solidFill>
              <a:latin typeface="Comic Sans MS" panose="030F0702030302020204" pitchFamily="66" charset="0"/>
            </a:endParaRPr>
          </a:p>
          <a:p>
            <a:pPr algn="just" eaLnBrk="1" hangingPunct="1">
              <a:lnSpc>
                <a:spcPct val="90000"/>
              </a:lnSpc>
              <a:buNone/>
            </a:pPr>
            <a:endParaRPr lang="en-US" altLang="zh-CN" sz="2800" b="1" dirty="0">
              <a:latin typeface="Comic Sans MS" panose="030F0702030302020204" pitchFamily="66" charset="0"/>
            </a:endParaRPr>
          </a:p>
        </p:txBody>
      </p:sp>
      <p:sp>
        <p:nvSpPr>
          <p:cNvPr id="59396"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59397"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59398"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0931">
                                            <p:txEl>
                                              <p:charRg st="0" end="23"/>
                                            </p:txEl>
                                          </p:spTgt>
                                        </p:tgtEl>
                                        <p:attrNameLst>
                                          <p:attrName>style.visibility</p:attrName>
                                        </p:attrNameLst>
                                      </p:cBhvr>
                                      <p:to>
                                        <p:strVal val="visible"/>
                                      </p:to>
                                    </p:set>
                                    <p:anim calcmode="lin" valueType="num">
                                      <p:cBhvr additive="base">
                                        <p:cTn id="7" dur="500" fill="hold"/>
                                        <p:tgtEl>
                                          <p:spTgt spid="380931">
                                            <p:txEl>
                                              <p:charRg st="0" end="23"/>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80931">
                                            <p:txEl>
                                              <p:charRg st="0" end="23"/>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80931">
                                            <p:txEl>
                                              <p:charRg st="24" end="100"/>
                                            </p:txEl>
                                          </p:spTgt>
                                        </p:tgtEl>
                                        <p:attrNameLst>
                                          <p:attrName>style.visibility</p:attrName>
                                        </p:attrNameLst>
                                      </p:cBhvr>
                                      <p:to>
                                        <p:strVal val="visible"/>
                                      </p:to>
                                    </p:set>
                                    <p:anim calcmode="lin" valueType="num">
                                      <p:cBhvr additive="base">
                                        <p:cTn id="13" dur="500" fill="hold"/>
                                        <p:tgtEl>
                                          <p:spTgt spid="380931">
                                            <p:txEl>
                                              <p:charRg st="24" end="10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80931">
                                            <p:txEl>
                                              <p:charRg st="24" end="10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80931">
                                            <p:txEl>
                                              <p:charRg st="101" end="117"/>
                                            </p:txEl>
                                          </p:spTgt>
                                        </p:tgtEl>
                                        <p:attrNameLst>
                                          <p:attrName>style.visibility</p:attrName>
                                        </p:attrNameLst>
                                      </p:cBhvr>
                                      <p:to>
                                        <p:strVal val="visible"/>
                                      </p:to>
                                    </p:set>
                                    <p:anim calcmode="lin" valueType="num">
                                      <p:cBhvr additive="base">
                                        <p:cTn id="19" dur="500" fill="hold"/>
                                        <p:tgtEl>
                                          <p:spTgt spid="380931">
                                            <p:txEl>
                                              <p:charRg st="101" end="117"/>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80931">
                                            <p:txEl>
                                              <p:charRg st="101" end="117"/>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80931">
                                            <p:txEl>
                                              <p:charRg st="117" end="140"/>
                                            </p:txEl>
                                          </p:spTgt>
                                        </p:tgtEl>
                                        <p:attrNameLst>
                                          <p:attrName>style.visibility</p:attrName>
                                        </p:attrNameLst>
                                      </p:cBhvr>
                                      <p:to>
                                        <p:strVal val="visible"/>
                                      </p:to>
                                    </p:set>
                                    <p:anim calcmode="lin" valueType="num">
                                      <p:cBhvr additive="base">
                                        <p:cTn id="23" dur="500" fill="hold"/>
                                        <p:tgtEl>
                                          <p:spTgt spid="380931">
                                            <p:txEl>
                                              <p:charRg st="117" end="14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80931">
                                            <p:txEl>
                                              <p:charRg st="117" end="140"/>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80931">
                                            <p:txEl>
                                              <p:charRg st="140" end="172"/>
                                            </p:txEl>
                                          </p:spTgt>
                                        </p:tgtEl>
                                        <p:attrNameLst>
                                          <p:attrName>style.visibility</p:attrName>
                                        </p:attrNameLst>
                                      </p:cBhvr>
                                      <p:to>
                                        <p:strVal val="visible"/>
                                      </p:to>
                                    </p:set>
                                    <p:anim calcmode="lin" valueType="num">
                                      <p:cBhvr additive="base">
                                        <p:cTn id="27" dur="500" fill="hold"/>
                                        <p:tgtEl>
                                          <p:spTgt spid="380931">
                                            <p:txEl>
                                              <p:charRg st="140" end="172"/>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80931">
                                            <p:txEl>
                                              <p:charRg st="140" end="17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0931"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0418"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Comic Sans MS" panose="030F0702030302020204" pitchFamily="66" charset="0"/>
              </a:rPr>
              <a:t>实例</a:t>
            </a:r>
            <a:endParaRPr lang="zh-CN" altLang="en-US" b="1" dirty="0">
              <a:latin typeface="Comic Sans MS" panose="030F0702030302020204" pitchFamily="66" charset="0"/>
            </a:endParaRPr>
          </a:p>
        </p:txBody>
      </p:sp>
      <p:sp>
        <p:nvSpPr>
          <p:cNvPr id="384004" name="Rectangle 4"/>
          <p:cNvSpPr/>
          <p:nvPr/>
        </p:nvSpPr>
        <p:spPr>
          <a:xfrm>
            <a:off x="1066800" y="1905000"/>
            <a:ext cx="7086600" cy="3230563"/>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50000"/>
              </a:spcBef>
              <a:buClrTx/>
              <a:buSzTx/>
              <a:buFontTx/>
              <a:buNone/>
            </a:pPr>
            <a:r>
              <a:rPr lang="en-US" altLang="zh-CN" sz="2400" b="1" dirty="0">
                <a:latin typeface="Comic Sans MS" panose="030F0702030302020204" pitchFamily="66" charset="0"/>
              </a:rPr>
              <a:t>int main() {  </a:t>
            </a:r>
            <a:endParaRPr lang="en-US" altLang="zh-CN" sz="2400" b="1" dirty="0">
              <a:latin typeface="Comic Sans MS" panose="030F0702030302020204" pitchFamily="66" charset="0"/>
            </a:endParaRPr>
          </a:p>
          <a:p>
            <a:pPr marL="0" lvl="0" indent="0" eaLnBrk="1" hangingPunct="1">
              <a:spcBef>
                <a:spcPct val="50000"/>
              </a:spcBef>
              <a:buClrTx/>
              <a:buSzTx/>
              <a:buFontTx/>
              <a:buNone/>
            </a:pPr>
            <a:r>
              <a:rPr lang="en-US" altLang="zh-CN" sz="2400" b="1" dirty="0">
                <a:latin typeface="Comic Sans MS" panose="030F0702030302020204" pitchFamily="66" charset="0"/>
              </a:rPr>
              <a:t>   float a</a:t>
            </a:r>
            <a:r>
              <a:rPr lang="zh-CN" altLang="en-US" sz="2400" b="1" dirty="0">
                <a:latin typeface="Comic Sans MS" panose="030F0702030302020204" pitchFamily="66" charset="0"/>
              </a:rPr>
              <a:t>，</a:t>
            </a:r>
            <a:r>
              <a:rPr lang="en-US" altLang="zh-CN" sz="2400" b="1" dirty="0">
                <a:latin typeface="Comic Sans MS" panose="030F0702030302020204" pitchFamily="66" charset="0"/>
              </a:rPr>
              <a:t>b;</a:t>
            </a:r>
            <a:endParaRPr lang="en-US" altLang="zh-CN" sz="2400" b="1" dirty="0">
              <a:latin typeface="Comic Sans MS" panose="030F0702030302020204" pitchFamily="66" charset="0"/>
            </a:endParaRPr>
          </a:p>
          <a:p>
            <a:pPr marL="0" lvl="0" indent="0" eaLnBrk="1" hangingPunct="1">
              <a:spcBef>
                <a:spcPct val="50000"/>
              </a:spcBef>
              <a:buClrTx/>
              <a:buSzTx/>
              <a:buFontTx/>
              <a:buNone/>
            </a:pPr>
            <a:r>
              <a:rPr lang="zh-CN" altLang="en-US" sz="2400" b="1" dirty="0">
                <a:latin typeface="Comic Sans MS" panose="030F0702030302020204" pitchFamily="66" charset="0"/>
              </a:rPr>
              <a:t>　 </a:t>
            </a:r>
            <a:r>
              <a:rPr lang="en-US" altLang="zh-CN" sz="2400" b="1" dirty="0">
                <a:latin typeface="Comic Sans MS" panose="030F0702030302020204" pitchFamily="66" charset="0"/>
              </a:rPr>
              <a:t>a = 123456.789e5;</a:t>
            </a:r>
            <a:endParaRPr lang="en-US" altLang="zh-CN" sz="2400" b="1" dirty="0">
              <a:latin typeface="Comic Sans MS" panose="030F0702030302020204" pitchFamily="66" charset="0"/>
            </a:endParaRPr>
          </a:p>
          <a:p>
            <a:pPr marL="0" lvl="0" indent="0" eaLnBrk="1" hangingPunct="1">
              <a:spcBef>
                <a:spcPct val="50000"/>
              </a:spcBef>
              <a:buClrTx/>
              <a:buSzTx/>
              <a:buFontTx/>
              <a:buNone/>
            </a:pPr>
            <a:r>
              <a:rPr lang="en-US" altLang="zh-CN" sz="2400" b="1" dirty="0">
                <a:latin typeface="Comic Sans MS" panose="030F0702030302020204" pitchFamily="66" charset="0"/>
              </a:rPr>
              <a:t> </a:t>
            </a:r>
            <a:r>
              <a:rPr lang="zh-CN" altLang="en-US" sz="2400" b="1" dirty="0">
                <a:latin typeface="Comic Sans MS" panose="030F0702030302020204" pitchFamily="66" charset="0"/>
              </a:rPr>
              <a:t>　</a:t>
            </a:r>
            <a:r>
              <a:rPr lang="en-US" altLang="zh-CN" sz="2400" b="1" dirty="0">
                <a:latin typeface="Comic Sans MS" panose="030F0702030302020204" pitchFamily="66" charset="0"/>
              </a:rPr>
              <a:t>b = a + 20 ;</a:t>
            </a:r>
            <a:endParaRPr lang="en-US" altLang="zh-CN" sz="2400" b="1" dirty="0">
              <a:latin typeface="Comic Sans MS" panose="030F0702030302020204" pitchFamily="66" charset="0"/>
            </a:endParaRPr>
          </a:p>
          <a:p>
            <a:pPr marL="0" lvl="0" indent="0" eaLnBrk="1" hangingPunct="1">
              <a:spcBef>
                <a:spcPct val="50000"/>
              </a:spcBef>
              <a:buClrTx/>
              <a:buSzTx/>
              <a:buFontTx/>
              <a:buNone/>
            </a:pPr>
            <a:r>
              <a:rPr lang="en-US" altLang="zh-CN" sz="2400" b="1" dirty="0">
                <a:latin typeface="Comic Sans MS" panose="030F0702030302020204" pitchFamily="66" charset="0"/>
              </a:rPr>
              <a:t> </a:t>
            </a:r>
            <a:r>
              <a:rPr lang="zh-CN" altLang="en-US" sz="2400" b="1" dirty="0">
                <a:latin typeface="Comic Sans MS" panose="030F0702030302020204" pitchFamily="66" charset="0"/>
              </a:rPr>
              <a:t>　</a:t>
            </a:r>
            <a:r>
              <a:rPr lang="en-US" altLang="zh-CN" sz="2400" b="1" dirty="0">
                <a:latin typeface="Comic Sans MS" panose="030F0702030302020204" pitchFamily="66" charset="0"/>
              </a:rPr>
              <a:t>printf("%f"</a:t>
            </a:r>
            <a:r>
              <a:rPr lang="zh-CN" altLang="en-US" sz="2400" b="1" dirty="0">
                <a:latin typeface="Comic Sans MS" panose="030F0702030302020204" pitchFamily="66" charset="0"/>
              </a:rPr>
              <a:t>，</a:t>
            </a:r>
            <a:r>
              <a:rPr lang="en-US" altLang="zh-CN" sz="2400" b="1" dirty="0">
                <a:latin typeface="Comic Sans MS" panose="030F0702030302020204" pitchFamily="66" charset="0"/>
              </a:rPr>
              <a:t>b);</a:t>
            </a:r>
            <a:endParaRPr lang="en-US" altLang="zh-CN" sz="2400" b="1" dirty="0">
              <a:latin typeface="Comic Sans MS" panose="030F0702030302020204" pitchFamily="66" charset="0"/>
            </a:endParaRPr>
          </a:p>
          <a:p>
            <a:pPr marL="0" lvl="0" indent="0" eaLnBrk="1" hangingPunct="1">
              <a:spcBef>
                <a:spcPct val="50000"/>
              </a:spcBef>
              <a:buClrTx/>
              <a:buSzTx/>
              <a:buFontTx/>
              <a:buNone/>
            </a:pPr>
            <a:r>
              <a:rPr lang="en-US" altLang="zh-CN" sz="2400" b="1" dirty="0">
                <a:latin typeface="Comic Sans MS" panose="030F0702030302020204" pitchFamily="66" charset="0"/>
              </a:rPr>
              <a:t>}</a:t>
            </a:r>
            <a:endParaRPr lang="en-US" altLang="zh-CN" sz="2400" b="1" dirty="0">
              <a:latin typeface="Comic Sans MS" panose="030F0702030302020204" pitchFamily="66" charset="0"/>
            </a:endParaRPr>
          </a:p>
        </p:txBody>
      </p:sp>
      <p:sp>
        <p:nvSpPr>
          <p:cNvPr id="384005" name="Text Box 5"/>
          <p:cNvSpPr txBox="1"/>
          <p:nvPr/>
        </p:nvSpPr>
        <p:spPr>
          <a:xfrm>
            <a:off x="1066800" y="5334000"/>
            <a:ext cx="7086600" cy="893763"/>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SzTx/>
              <a:buFont typeface="Wingdings" panose="05000000000000000000" pitchFamily="2" charset="2"/>
              <a:buChar char="§"/>
            </a:pPr>
            <a:r>
              <a:rPr lang="en-US" altLang="zh-CN" sz="2800" dirty="0">
                <a:latin typeface="Comic Sans MS" panose="030F0702030302020204" pitchFamily="66" charset="0"/>
              </a:rPr>
              <a:t> </a:t>
            </a:r>
            <a:r>
              <a:rPr lang="zh-CN" altLang="en-US" sz="2400" b="1" dirty="0">
                <a:latin typeface="Comic Sans MS" panose="030F0702030302020204" pitchFamily="66" charset="0"/>
              </a:rPr>
              <a:t>准确应该是：</a:t>
            </a:r>
            <a:r>
              <a:rPr lang="en-US" altLang="zh-CN" sz="2400" b="1" dirty="0">
                <a:latin typeface="Comic Sans MS" panose="030F0702030302020204" pitchFamily="66" charset="0"/>
              </a:rPr>
              <a:t>12345678920</a:t>
            </a:r>
            <a:endParaRPr lang="en-US" altLang="zh-CN" sz="2400" b="1" dirty="0">
              <a:latin typeface="Comic Sans MS" panose="030F0702030302020204" pitchFamily="66" charset="0"/>
            </a:endParaRPr>
          </a:p>
          <a:p>
            <a:pPr marL="0" lvl="0" indent="0" eaLnBrk="1" hangingPunct="1">
              <a:spcBef>
                <a:spcPct val="0"/>
              </a:spcBef>
              <a:buSzTx/>
              <a:buFont typeface="Wingdings" panose="05000000000000000000" pitchFamily="2" charset="2"/>
              <a:buChar char="§"/>
            </a:pPr>
            <a:r>
              <a:rPr lang="en-US" altLang="zh-CN" sz="2400" b="1" dirty="0">
                <a:latin typeface="Comic Sans MS" panose="030F0702030302020204" pitchFamily="66" charset="0"/>
              </a:rPr>
              <a:t> </a:t>
            </a:r>
            <a:r>
              <a:rPr lang="zh-CN" altLang="en-US" sz="2400" b="1" dirty="0">
                <a:latin typeface="Comic Sans MS" panose="030F0702030302020204" pitchFamily="66" charset="0"/>
              </a:rPr>
              <a:t>运行结果可能是：</a:t>
            </a:r>
            <a:r>
              <a:rPr lang="en-US" altLang="zh-CN" sz="2400" b="1" dirty="0">
                <a:latin typeface="Comic Sans MS" panose="030F0702030302020204" pitchFamily="66" charset="0"/>
              </a:rPr>
              <a:t>a=b= 12345678848.000000</a:t>
            </a:r>
            <a:endParaRPr lang="en-US" altLang="zh-CN" sz="2400" b="1" dirty="0">
              <a:latin typeface="Comic Sans MS" panose="030F0702030302020204" pitchFamily="66" charset="0"/>
            </a:endParaRPr>
          </a:p>
        </p:txBody>
      </p:sp>
      <p:sp>
        <p:nvSpPr>
          <p:cNvPr id="384006" name="AutoShape 6"/>
          <p:cNvSpPr/>
          <p:nvPr/>
        </p:nvSpPr>
        <p:spPr>
          <a:xfrm>
            <a:off x="5257800" y="2209800"/>
            <a:ext cx="2286000" cy="609600"/>
          </a:xfrm>
          <a:prstGeom prst="wedgeRectCallout">
            <a:avLst>
              <a:gd name="adj1" fmla="val -109167"/>
              <a:gd name="adj2" fmla="val 91926"/>
            </a:avLst>
          </a:prstGeom>
          <a:solidFill>
            <a:schemeClr val="accent1"/>
          </a:solid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lgn="ctr" eaLnBrk="1" hangingPunct="1">
              <a:spcBef>
                <a:spcPct val="0"/>
              </a:spcBef>
              <a:buClrTx/>
              <a:buSzTx/>
              <a:buFontTx/>
              <a:buNone/>
            </a:pPr>
            <a:endParaRPr lang="zh-CN" altLang="zh-CN" sz="2400" dirty="0">
              <a:latin typeface="Comic Sans MS" panose="030F0702030302020204" pitchFamily="66" charset="0"/>
            </a:endParaRPr>
          </a:p>
        </p:txBody>
      </p:sp>
      <p:sp>
        <p:nvSpPr>
          <p:cNvPr id="384007" name="Text Box 7"/>
          <p:cNvSpPr txBox="1"/>
          <p:nvPr/>
        </p:nvSpPr>
        <p:spPr>
          <a:xfrm>
            <a:off x="5334000" y="2286000"/>
            <a:ext cx="217805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12345678900</a:t>
            </a:r>
            <a:endParaRPr lang="en-US" altLang="zh-CN" sz="2400" dirty="0">
              <a:latin typeface="Comic Sans MS" panose="030F0702030302020204" pitchFamily="66" charset="0"/>
            </a:endParaRPr>
          </a:p>
        </p:txBody>
      </p:sp>
      <p:sp>
        <p:nvSpPr>
          <p:cNvPr id="384008" name="AutoShape 8"/>
          <p:cNvSpPr/>
          <p:nvPr/>
        </p:nvSpPr>
        <p:spPr>
          <a:xfrm>
            <a:off x="4724400" y="3276600"/>
            <a:ext cx="2286000" cy="609600"/>
          </a:xfrm>
          <a:prstGeom prst="wedgeRectCallout">
            <a:avLst>
              <a:gd name="adj1" fmla="val -109167"/>
              <a:gd name="adj2" fmla="val 41926"/>
            </a:avLst>
          </a:prstGeom>
          <a:solidFill>
            <a:schemeClr val="accent1"/>
          </a:solid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lgn="ctr" eaLnBrk="1" hangingPunct="1">
              <a:spcBef>
                <a:spcPct val="0"/>
              </a:spcBef>
              <a:buClrTx/>
              <a:buSzTx/>
              <a:buFontTx/>
              <a:buNone/>
            </a:pPr>
            <a:endParaRPr lang="zh-CN" altLang="zh-CN" sz="2400" dirty="0">
              <a:latin typeface="Comic Sans MS" panose="030F0702030302020204" pitchFamily="66" charset="0"/>
            </a:endParaRPr>
          </a:p>
        </p:txBody>
      </p:sp>
      <p:sp>
        <p:nvSpPr>
          <p:cNvPr id="384009" name="Text Box 9"/>
          <p:cNvSpPr txBox="1"/>
          <p:nvPr/>
        </p:nvSpPr>
        <p:spPr>
          <a:xfrm>
            <a:off x="4840288" y="3352800"/>
            <a:ext cx="217805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12345678920</a:t>
            </a:r>
            <a:endParaRPr lang="en-US" altLang="zh-CN" sz="2400" dirty="0">
              <a:latin typeface="Comic Sans MS" panose="030F0702030302020204" pitchFamily="66" charset="0"/>
            </a:endParaRPr>
          </a:p>
        </p:txBody>
      </p:sp>
      <p:sp>
        <p:nvSpPr>
          <p:cNvPr id="60425"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60426"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60427"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4004"/>
                                        </p:tgtEl>
                                        <p:attrNameLst>
                                          <p:attrName>style.visibility</p:attrName>
                                        </p:attrNameLst>
                                      </p:cBhvr>
                                      <p:to>
                                        <p:strVal val="visible"/>
                                      </p:to>
                                    </p:set>
                                    <p:anim calcmode="lin" valueType="num">
                                      <p:cBhvr additive="base">
                                        <p:cTn id="7" dur="500" fill="hold"/>
                                        <p:tgtEl>
                                          <p:spTgt spid="384004"/>
                                        </p:tgtEl>
                                        <p:attrNameLst>
                                          <p:attrName>ppt_x</p:attrName>
                                        </p:attrNameLst>
                                      </p:cBhvr>
                                      <p:tavLst>
                                        <p:tav tm="0">
                                          <p:val>
                                            <p:strVal val="0-#ppt_w/2"/>
                                          </p:val>
                                        </p:tav>
                                        <p:tav tm="100000">
                                          <p:val>
                                            <p:strVal val="#ppt_x"/>
                                          </p:val>
                                        </p:tav>
                                      </p:tavLst>
                                    </p:anim>
                                    <p:anim calcmode="lin" valueType="num">
                                      <p:cBhvr additive="base">
                                        <p:cTn id="8" dur="500" fill="hold"/>
                                        <p:tgtEl>
                                          <p:spTgt spid="38400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84006"/>
                                        </p:tgtEl>
                                        <p:attrNameLst>
                                          <p:attrName>style.visibility</p:attrName>
                                        </p:attrNameLst>
                                      </p:cBhvr>
                                      <p:to>
                                        <p:strVal val="visible"/>
                                      </p:to>
                                    </p:set>
                                    <p:anim calcmode="lin" valueType="num">
                                      <p:cBhvr additive="base">
                                        <p:cTn id="13" dur="500" fill="hold"/>
                                        <p:tgtEl>
                                          <p:spTgt spid="384006"/>
                                        </p:tgtEl>
                                        <p:attrNameLst>
                                          <p:attrName>ppt_x</p:attrName>
                                        </p:attrNameLst>
                                      </p:cBhvr>
                                      <p:tavLst>
                                        <p:tav tm="0">
                                          <p:val>
                                            <p:strVal val="0-#ppt_w/2"/>
                                          </p:val>
                                        </p:tav>
                                        <p:tav tm="100000">
                                          <p:val>
                                            <p:strVal val="#ppt_x"/>
                                          </p:val>
                                        </p:tav>
                                      </p:tavLst>
                                    </p:anim>
                                    <p:anim calcmode="lin" valueType="num">
                                      <p:cBhvr additive="base">
                                        <p:cTn id="14" dur="500" fill="hold"/>
                                        <p:tgtEl>
                                          <p:spTgt spid="38400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84007"/>
                                        </p:tgtEl>
                                        <p:attrNameLst>
                                          <p:attrName>style.visibility</p:attrName>
                                        </p:attrNameLst>
                                      </p:cBhvr>
                                      <p:to>
                                        <p:strVal val="visible"/>
                                      </p:to>
                                    </p:set>
                                    <p:anim calcmode="lin" valueType="num">
                                      <p:cBhvr additive="base">
                                        <p:cTn id="19" dur="500" fill="hold"/>
                                        <p:tgtEl>
                                          <p:spTgt spid="384007"/>
                                        </p:tgtEl>
                                        <p:attrNameLst>
                                          <p:attrName>ppt_x</p:attrName>
                                        </p:attrNameLst>
                                      </p:cBhvr>
                                      <p:tavLst>
                                        <p:tav tm="0">
                                          <p:val>
                                            <p:strVal val="0-#ppt_w/2"/>
                                          </p:val>
                                        </p:tav>
                                        <p:tav tm="100000">
                                          <p:val>
                                            <p:strVal val="#ppt_x"/>
                                          </p:val>
                                        </p:tav>
                                      </p:tavLst>
                                    </p:anim>
                                    <p:anim calcmode="lin" valueType="num">
                                      <p:cBhvr additive="base">
                                        <p:cTn id="20" dur="500" fill="hold"/>
                                        <p:tgtEl>
                                          <p:spTgt spid="38400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84008"/>
                                        </p:tgtEl>
                                        <p:attrNameLst>
                                          <p:attrName>style.visibility</p:attrName>
                                        </p:attrNameLst>
                                      </p:cBhvr>
                                      <p:to>
                                        <p:strVal val="visible"/>
                                      </p:to>
                                    </p:set>
                                    <p:anim calcmode="lin" valueType="num">
                                      <p:cBhvr additive="base">
                                        <p:cTn id="25" dur="500" fill="hold"/>
                                        <p:tgtEl>
                                          <p:spTgt spid="384008"/>
                                        </p:tgtEl>
                                        <p:attrNameLst>
                                          <p:attrName>ppt_x</p:attrName>
                                        </p:attrNameLst>
                                      </p:cBhvr>
                                      <p:tavLst>
                                        <p:tav tm="0">
                                          <p:val>
                                            <p:strVal val="0-#ppt_w/2"/>
                                          </p:val>
                                        </p:tav>
                                        <p:tav tm="100000">
                                          <p:val>
                                            <p:strVal val="#ppt_x"/>
                                          </p:val>
                                        </p:tav>
                                      </p:tavLst>
                                    </p:anim>
                                    <p:anim calcmode="lin" valueType="num">
                                      <p:cBhvr additive="base">
                                        <p:cTn id="26" dur="500" fill="hold"/>
                                        <p:tgtEl>
                                          <p:spTgt spid="38400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84009"/>
                                        </p:tgtEl>
                                        <p:attrNameLst>
                                          <p:attrName>style.visibility</p:attrName>
                                        </p:attrNameLst>
                                      </p:cBhvr>
                                      <p:to>
                                        <p:strVal val="visible"/>
                                      </p:to>
                                    </p:set>
                                    <p:anim calcmode="lin" valueType="num">
                                      <p:cBhvr additive="base">
                                        <p:cTn id="31" dur="500" fill="hold"/>
                                        <p:tgtEl>
                                          <p:spTgt spid="384009"/>
                                        </p:tgtEl>
                                        <p:attrNameLst>
                                          <p:attrName>ppt_x</p:attrName>
                                        </p:attrNameLst>
                                      </p:cBhvr>
                                      <p:tavLst>
                                        <p:tav tm="0">
                                          <p:val>
                                            <p:strVal val="0-#ppt_w/2"/>
                                          </p:val>
                                        </p:tav>
                                        <p:tav tm="100000">
                                          <p:val>
                                            <p:strVal val="#ppt_x"/>
                                          </p:val>
                                        </p:tav>
                                      </p:tavLst>
                                    </p:anim>
                                    <p:anim calcmode="lin" valueType="num">
                                      <p:cBhvr additive="base">
                                        <p:cTn id="32" dur="500" fill="hold"/>
                                        <p:tgtEl>
                                          <p:spTgt spid="38400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84005"/>
                                        </p:tgtEl>
                                        <p:attrNameLst>
                                          <p:attrName>style.visibility</p:attrName>
                                        </p:attrNameLst>
                                      </p:cBhvr>
                                      <p:to>
                                        <p:strVal val="visible"/>
                                      </p:to>
                                    </p:set>
                                    <p:anim calcmode="lin" valueType="num">
                                      <p:cBhvr additive="base">
                                        <p:cTn id="37" dur="500" fill="hold"/>
                                        <p:tgtEl>
                                          <p:spTgt spid="384005"/>
                                        </p:tgtEl>
                                        <p:attrNameLst>
                                          <p:attrName>ppt_x</p:attrName>
                                        </p:attrNameLst>
                                      </p:cBhvr>
                                      <p:tavLst>
                                        <p:tav tm="0">
                                          <p:val>
                                            <p:strVal val="0-#ppt_w/2"/>
                                          </p:val>
                                        </p:tav>
                                        <p:tav tm="100000">
                                          <p:val>
                                            <p:strVal val="#ppt_x"/>
                                          </p:val>
                                        </p:tav>
                                      </p:tavLst>
                                    </p:anim>
                                    <p:anim calcmode="lin" valueType="num">
                                      <p:cBhvr additive="base">
                                        <p:cTn id="38" dur="500" fill="hold"/>
                                        <p:tgtEl>
                                          <p:spTgt spid="3840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4004" grpId="0" bldLvl="0" animBg="1"/>
      <p:bldP spid="384005" grpId="0" animBg="1"/>
      <p:bldP spid="384006" grpId="0" animBg="1"/>
      <p:bldP spid="384007" grpId="0"/>
      <p:bldP spid="384008" grpId="0" animBg="1"/>
      <p:bldP spid="384009"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42" name="Rectangle 2"/>
          <p:cNvSpPr>
            <a:spLocks noGrp="1"/>
          </p:cNvSpPr>
          <p:nvPr>
            <p:ph type="title"/>
          </p:nvPr>
        </p:nvSpPr>
        <p:spPr>
          <a:ln/>
        </p:spPr>
        <p:txBody>
          <a:bodyPr vert="horz" wrap="square" lIns="91440" tIns="45720" rIns="91440" bIns="45720" anchor="b" anchorCtr="0"/>
          <a:p>
            <a:pPr eaLnBrk="1" hangingPunct="1"/>
            <a:r>
              <a:rPr lang="zh-CN" altLang="en-US" b="1" dirty="0"/>
              <a:t>提要</a:t>
            </a:r>
            <a:endParaRPr lang="zh-CN" altLang="en-US" b="1" dirty="0"/>
          </a:p>
        </p:txBody>
      </p:sp>
      <p:sp>
        <p:nvSpPr>
          <p:cNvPr id="61443" name="Rectangle 3"/>
          <p:cNvSpPr>
            <a:spLocks noGrp="1"/>
          </p:cNvSpPr>
          <p:nvPr>
            <p:ph idx="1"/>
          </p:nvPr>
        </p:nvSpPr>
        <p:spPr>
          <a:ln/>
        </p:spPr>
        <p:txBody>
          <a:bodyPr vert="horz" wrap="square" lIns="91440" tIns="45720" rIns="91440" bIns="45720" anchor="t" anchorCtr="0"/>
          <a:p>
            <a:pPr eaLnBrk="1" hangingPunct="1"/>
            <a:r>
              <a:rPr lang="en-US" altLang="zh-CN" sz="2800" b="1" dirty="0">
                <a:latin typeface="Comic Sans MS" panose="030F0702030302020204" pitchFamily="66" charset="0"/>
              </a:rPr>
              <a:t>C</a:t>
            </a:r>
            <a:r>
              <a:rPr lang="zh-CN" altLang="en-US" sz="2800" b="1" dirty="0">
                <a:latin typeface="Comic Sans MS" panose="030F0702030302020204" pitchFamily="66" charset="0"/>
              </a:rPr>
              <a:t>语言中的数据类型</a:t>
            </a:r>
            <a:endParaRPr lang="zh-CN" altLang="en-US" sz="2800" b="1" dirty="0">
              <a:latin typeface="Comic Sans MS" panose="030F0702030302020204" pitchFamily="66" charset="0"/>
            </a:endParaRPr>
          </a:p>
          <a:p>
            <a:pPr eaLnBrk="1" hangingPunct="1"/>
            <a:r>
              <a:rPr lang="zh-CN" altLang="en-US" sz="2800" b="1" dirty="0">
                <a:latin typeface="Comic Sans MS" panose="030F0702030302020204" pitchFamily="66" charset="0"/>
              </a:rPr>
              <a:t>常量与变量</a:t>
            </a:r>
            <a:endParaRPr lang="zh-CN" altLang="en-US" sz="2800" b="1" dirty="0">
              <a:latin typeface="Times New Roman" panose="02020603050405020304" pitchFamily="18" charset="0"/>
            </a:endParaRPr>
          </a:p>
          <a:p>
            <a:pPr eaLnBrk="1" hangingPunct="1"/>
            <a:r>
              <a:rPr lang="zh-CN" altLang="en-US" sz="2800" b="1" dirty="0">
                <a:latin typeface="Times New Roman" panose="02020603050405020304" pitchFamily="18" charset="0"/>
              </a:rPr>
              <a:t>整型数据</a:t>
            </a:r>
            <a:endParaRPr lang="zh-CN" altLang="en-US" sz="2800" b="1" dirty="0">
              <a:latin typeface="Times New Roman" panose="02020603050405020304" pitchFamily="18" charset="0"/>
            </a:endParaRPr>
          </a:p>
          <a:p>
            <a:pPr eaLnBrk="1" hangingPunct="1"/>
            <a:r>
              <a:rPr lang="zh-CN" altLang="en-US" sz="2800" b="1" dirty="0">
                <a:latin typeface="Times New Roman" panose="02020603050405020304" pitchFamily="18" charset="0"/>
              </a:rPr>
              <a:t>字符型数据</a:t>
            </a:r>
            <a:endParaRPr lang="zh-CN" altLang="en-US" sz="2800" b="1" dirty="0">
              <a:latin typeface="Times New Roman" panose="02020603050405020304" pitchFamily="18" charset="0"/>
            </a:endParaRPr>
          </a:p>
          <a:p>
            <a:pPr eaLnBrk="1" hangingPunct="1"/>
            <a:r>
              <a:rPr lang="zh-CN" altLang="en-US" sz="2800" b="1" dirty="0">
                <a:latin typeface="Times New Roman" panose="02020603050405020304" pitchFamily="18" charset="0"/>
              </a:rPr>
              <a:t>实型数据</a:t>
            </a:r>
            <a:endParaRPr lang="zh-CN" altLang="en-US" sz="2800" b="1" dirty="0">
              <a:latin typeface="Times New Roman" panose="02020603050405020304" pitchFamily="18" charset="0"/>
            </a:endParaRPr>
          </a:p>
          <a:p>
            <a:pPr eaLnBrk="1" hangingPunct="1">
              <a:buClr>
                <a:schemeClr val="hlink"/>
              </a:buClr>
            </a:pPr>
            <a:r>
              <a:rPr lang="zh-CN" altLang="en-US" sz="2800" b="1" dirty="0">
                <a:solidFill>
                  <a:srgbClr val="FF3300"/>
                </a:solidFill>
                <a:latin typeface="Times New Roman" panose="02020603050405020304" pitchFamily="18" charset="0"/>
              </a:rPr>
              <a:t>基本数据类型混合运算和类型转换</a:t>
            </a:r>
            <a:endParaRPr lang="zh-CN" altLang="en-US" sz="2800" b="1" dirty="0">
              <a:solidFill>
                <a:srgbClr val="FF3300"/>
              </a:solidFill>
              <a:latin typeface="Times New Roman" panose="02020603050405020304" pitchFamily="18" charset="0"/>
            </a:endParaRPr>
          </a:p>
          <a:p>
            <a:pPr eaLnBrk="1" hangingPunct="1"/>
            <a:r>
              <a:rPr lang="zh-CN" altLang="en-US" sz="2800" b="1" dirty="0">
                <a:latin typeface="Times New Roman" panose="02020603050405020304" pitchFamily="18" charset="0"/>
              </a:rPr>
              <a:t>数据运算</a:t>
            </a:r>
            <a:endParaRPr lang="zh-CN" altLang="en-US" sz="2800" b="1" dirty="0">
              <a:latin typeface="Times New Roman" panose="02020603050405020304" pitchFamily="18" charset="0"/>
            </a:endParaRPr>
          </a:p>
          <a:p>
            <a:pPr eaLnBrk="1" hangingPunct="1"/>
            <a:r>
              <a:rPr lang="zh-CN" altLang="en-US" sz="2800" b="1" dirty="0">
                <a:latin typeface="Times New Roman" panose="02020603050405020304" pitchFamily="18" charset="0"/>
              </a:rPr>
              <a:t>表达式和表达式语句</a:t>
            </a:r>
            <a:endParaRPr lang="zh-CN" altLang="en-US" sz="2800" b="1" dirty="0">
              <a:latin typeface="Times New Roman" panose="02020603050405020304" pitchFamily="18" charset="0"/>
            </a:endParaRPr>
          </a:p>
        </p:txBody>
      </p:sp>
      <p:sp>
        <p:nvSpPr>
          <p:cNvPr id="61444"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61445"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61446"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2466" name="Rectangle 2"/>
          <p:cNvSpPr>
            <a:spLocks noGrp="1"/>
          </p:cNvSpPr>
          <p:nvPr>
            <p:ph type="title"/>
          </p:nvPr>
        </p:nvSpPr>
        <p:spPr>
          <a:ln/>
        </p:spPr>
        <p:txBody>
          <a:bodyPr vert="horz" wrap="square" lIns="91440" tIns="45720" rIns="91440" bIns="45720" anchor="b" anchorCtr="0"/>
          <a:p>
            <a:pPr eaLnBrk="1" hangingPunct="1"/>
            <a:r>
              <a:rPr lang="zh-CN" altLang="en-US" b="1" dirty="0"/>
              <a:t>混合运算与类型转换</a:t>
            </a:r>
            <a:endParaRPr lang="zh-CN" altLang="en-US" b="1" dirty="0"/>
          </a:p>
        </p:txBody>
      </p:sp>
      <p:sp>
        <p:nvSpPr>
          <p:cNvPr id="351235" name="Rectangle 3"/>
          <p:cNvSpPr>
            <a:spLocks noGrp="1"/>
          </p:cNvSpPr>
          <p:nvPr>
            <p:ph idx="1"/>
          </p:nvPr>
        </p:nvSpPr>
        <p:spPr>
          <a:ln/>
        </p:spPr>
        <p:txBody>
          <a:bodyPr vert="horz" wrap="square" lIns="91440" tIns="45720" rIns="91440" bIns="45720" anchor="t" anchorCtr="0"/>
          <a:p>
            <a:pPr eaLnBrk="1" hangingPunct="1"/>
            <a:r>
              <a:rPr lang="zh-CN" altLang="en-US" sz="3600" b="1" dirty="0">
                <a:latin typeface="宋体" panose="02010600030101010101" pitchFamily="2" charset="-122"/>
              </a:rPr>
              <a:t>基本数据类型可以混合运算，这时需要进行数据类型转换</a:t>
            </a:r>
            <a:endParaRPr lang="zh-CN" altLang="en-US" sz="3600" b="1" dirty="0">
              <a:latin typeface="宋体" panose="02010600030101010101" pitchFamily="2" charset="-122"/>
            </a:endParaRPr>
          </a:p>
          <a:p>
            <a:pPr eaLnBrk="1" hangingPunct="1"/>
            <a:r>
              <a:rPr lang="zh-CN" altLang="en-US" sz="3600" b="1" dirty="0">
                <a:latin typeface="宋体" panose="02010600030101010101" pitchFamily="2" charset="-122"/>
              </a:rPr>
              <a:t>数据类型转换有两种</a:t>
            </a:r>
            <a:endParaRPr lang="zh-CN" altLang="en-US" sz="3600" b="1" dirty="0">
              <a:latin typeface="宋体" panose="02010600030101010101" pitchFamily="2" charset="-122"/>
            </a:endParaRPr>
          </a:p>
          <a:p>
            <a:pPr lvl="1" eaLnBrk="1" hangingPunct="1"/>
            <a:r>
              <a:rPr lang="zh-CN" altLang="en-US" sz="3200" b="1" dirty="0">
                <a:latin typeface="Comic Sans MS" panose="030F0702030302020204" pitchFamily="66" charset="0"/>
              </a:rPr>
              <a:t>隐式类型转换</a:t>
            </a:r>
            <a:r>
              <a:rPr lang="en-US" altLang="zh-CN" sz="3200" b="1" dirty="0">
                <a:latin typeface="Comic Sans MS" panose="030F0702030302020204" pitchFamily="66" charset="0"/>
              </a:rPr>
              <a:t>(Implicit transformation)</a:t>
            </a:r>
            <a:endParaRPr lang="en-US" altLang="zh-CN" sz="3200" b="1" dirty="0">
              <a:latin typeface="Comic Sans MS" panose="030F0702030302020204" pitchFamily="66" charset="0"/>
            </a:endParaRPr>
          </a:p>
          <a:p>
            <a:pPr lvl="1" eaLnBrk="1" hangingPunct="1"/>
            <a:r>
              <a:rPr lang="zh-CN" altLang="en-US" sz="3200" b="1" dirty="0">
                <a:latin typeface="Comic Sans MS" panose="030F0702030302020204" pitchFamily="66" charset="0"/>
              </a:rPr>
              <a:t>显式类型转换</a:t>
            </a:r>
            <a:r>
              <a:rPr lang="en-US" altLang="zh-CN" sz="3200" b="1" dirty="0">
                <a:latin typeface="Comic Sans MS" panose="030F0702030302020204" pitchFamily="66" charset="0"/>
              </a:rPr>
              <a:t>(Explicit transformation)</a:t>
            </a:r>
            <a:endParaRPr lang="en-US" altLang="zh-CN" sz="3200" b="1" dirty="0">
              <a:solidFill>
                <a:srgbClr val="0000FF"/>
              </a:solidFill>
              <a:latin typeface="Comic Sans MS" panose="030F0702030302020204" pitchFamily="66" charset="0"/>
            </a:endParaRPr>
          </a:p>
        </p:txBody>
      </p:sp>
      <p:sp>
        <p:nvSpPr>
          <p:cNvPr id="62468"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62469"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62470"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1235">
                                            <p:txEl>
                                              <p:charRg st="0" end="26"/>
                                            </p:txEl>
                                          </p:spTgt>
                                        </p:tgtEl>
                                        <p:attrNameLst>
                                          <p:attrName>style.visibility</p:attrName>
                                        </p:attrNameLst>
                                      </p:cBhvr>
                                      <p:to>
                                        <p:strVal val="visible"/>
                                      </p:to>
                                    </p:set>
                                    <p:anim calcmode="lin" valueType="num">
                                      <p:cBhvr additive="base">
                                        <p:cTn id="7" dur="500" fill="hold"/>
                                        <p:tgtEl>
                                          <p:spTgt spid="351235">
                                            <p:txEl>
                                              <p:charRg st="0" end="26"/>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51235">
                                            <p:txEl>
                                              <p:charRg st="0" end="26"/>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51235">
                                            <p:txEl>
                                              <p:charRg st="26" end="36"/>
                                            </p:txEl>
                                          </p:spTgt>
                                        </p:tgtEl>
                                        <p:attrNameLst>
                                          <p:attrName>style.visibility</p:attrName>
                                        </p:attrNameLst>
                                      </p:cBhvr>
                                      <p:to>
                                        <p:strVal val="visible"/>
                                      </p:to>
                                    </p:set>
                                    <p:anim calcmode="lin" valueType="num">
                                      <p:cBhvr additive="base">
                                        <p:cTn id="13" dur="500" fill="hold"/>
                                        <p:tgtEl>
                                          <p:spTgt spid="351235">
                                            <p:txEl>
                                              <p:charRg st="26" end="36"/>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51235">
                                            <p:txEl>
                                              <p:charRg st="26" end="36"/>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51235">
                                            <p:txEl>
                                              <p:charRg st="36" end="68"/>
                                            </p:txEl>
                                          </p:spTgt>
                                        </p:tgtEl>
                                        <p:attrNameLst>
                                          <p:attrName>style.visibility</p:attrName>
                                        </p:attrNameLst>
                                      </p:cBhvr>
                                      <p:to>
                                        <p:strVal val="visible"/>
                                      </p:to>
                                    </p:set>
                                    <p:anim calcmode="lin" valueType="num">
                                      <p:cBhvr additive="base">
                                        <p:cTn id="17" dur="500" fill="hold"/>
                                        <p:tgtEl>
                                          <p:spTgt spid="351235">
                                            <p:txEl>
                                              <p:charRg st="36" end="68"/>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51235">
                                            <p:txEl>
                                              <p:charRg st="36" end="68"/>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51235">
                                            <p:txEl>
                                              <p:charRg st="68" end="100"/>
                                            </p:txEl>
                                          </p:spTgt>
                                        </p:tgtEl>
                                        <p:attrNameLst>
                                          <p:attrName>style.visibility</p:attrName>
                                        </p:attrNameLst>
                                      </p:cBhvr>
                                      <p:to>
                                        <p:strVal val="visible"/>
                                      </p:to>
                                    </p:set>
                                    <p:anim calcmode="lin" valueType="num">
                                      <p:cBhvr additive="base">
                                        <p:cTn id="21" dur="500" fill="hold"/>
                                        <p:tgtEl>
                                          <p:spTgt spid="351235">
                                            <p:txEl>
                                              <p:charRg st="68" end="100"/>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51235">
                                            <p:txEl>
                                              <p:charRg st="68" end="10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35"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3490"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Times New Roman" panose="02020603050405020304" pitchFamily="18" charset="0"/>
              </a:rPr>
              <a:t>隐式类型转换</a:t>
            </a:r>
            <a:endParaRPr lang="zh-CN" altLang="en-US" b="1" dirty="0">
              <a:latin typeface="Times New Roman" panose="02020603050405020304" pitchFamily="18" charset="0"/>
            </a:endParaRPr>
          </a:p>
        </p:txBody>
      </p:sp>
      <p:sp>
        <p:nvSpPr>
          <p:cNvPr id="395267" name="Rectangle 3"/>
          <p:cNvSpPr>
            <a:spLocks noGrp="1"/>
          </p:cNvSpPr>
          <p:nvPr>
            <p:ph idx="1"/>
          </p:nvPr>
        </p:nvSpPr>
        <p:spPr>
          <a:xfrm>
            <a:off x="1143000" y="2017713"/>
            <a:ext cx="7772400" cy="4114800"/>
          </a:xfrm>
          <a:ln/>
        </p:spPr>
        <p:txBody>
          <a:bodyPr vert="horz" wrap="square" lIns="91440" tIns="45720" rIns="91440" bIns="45720" anchor="t" anchorCtr="0"/>
          <a:p>
            <a:pPr eaLnBrk="1" hangingPunct="1"/>
            <a:r>
              <a:rPr lang="zh-CN" altLang="en-US" sz="3600" b="1" dirty="0">
                <a:latin typeface="宋体" panose="02010600030101010101" pitchFamily="2" charset="-122"/>
              </a:rPr>
              <a:t>数据类型不同，数据所占内存字节数和其内部表示形式也会不相同</a:t>
            </a:r>
            <a:endParaRPr lang="zh-CN" altLang="en-US" sz="3600" b="1" dirty="0">
              <a:latin typeface="宋体" panose="02010600030101010101" pitchFamily="2" charset="-122"/>
            </a:endParaRPr>
          </a:p>
          <a:p>
            <a:pPr eaLnBrk="1" hangingPunct="1"/>
            <a:r>
              <a:rPr lang="zh-CN" altLang="en-US" sz="3600" b="1" dirty="0">
                <a:solidFill>
                  <a:srgbClr val="0000FF"/>
                </a:solidFill>
                <a:latin typeface="宋体" panose="02010600030101010101" pitchFamily="2" charset="-122"/>
              </a:rPr>
              <a:t>在算术运算中（其它运算例外），一个运算的两个运算分量，能根椐运算分量类型的不同情况，自动将其中一个运算分量的值从一种类型转换成另一种类型</a:t>
            </a:r>
            <a:endParaRPr lang="zh-CN" altLang="en-US" sz="3600" b="1" dirty="0">
              <a:solidFill>
                <a:srgbClr val="0000FF"/>
              </a:solidFill>
              <a:latin typeface="宋体" panose="02010600030101010101" pitchFamily="2" charset="-122"/>
            </a:endParaRPr>
          </a:p>
        </p:txBody>
      </p:sp>
      <p:sp>
        <p:nvSpPr>
          <p:cNvPr id="63492"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63493"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63494"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5267">
                                            <p:txEl>
                                              <p:charRg st="0" end="30"/>
                                            </p:txEl>
                                          </p:spTgt>
                                        </p:tgtEl>
                                        <p:attrNameLst>
                                          <p:attrName>style.visibility</p:attrName>
                                        </p:attrNameLst>
                                      </p:cBhvr>
                                      <p:to>
                                        <p:strVal val="visible"/>
                                      </p:to>
                                    </p:set>
                                    <p:anim calcmode="lin" valueType="num">
                                      <p:cBhvr additive="base">
                                        <p:cTn id="7" dur="500" fill="hold"/>
                                        <p:tgtEl>
                                          <p:spTgt spid="395267">
                                            <p:txEl>
                                              <p:charRg st="0" end="3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95267">
                                            <p:txEl>
                                              <p:charRg st="0" end="3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95267">
                                            <p:txEl>
                                              <p:charRg st="30" end="99"/>
                                            </p:txEl>
                                          </p:spTgt>
                                        </p:tgtEl>
                                        <p:attrNameLst>
                                          <p:attrName>style.visibility</p:attrName>
                                        </p:attrNameLst>
                                      </p:cBhvr>
                                      <p:to>
                                        <p:strVal val="visible"/>
                                      </p:to>
                                    </p:set>
                                    <p:anim calcmode="lin" valueType="num">
                                      <p:cBhvr additive="base">
                                        <p:cTn id="13" dur="500" fill="hold"/>
                                        <p:tgtEl>
                                          <p:spTgt spid="395267">
                                            <p:txEl>
                                              <p:charRg st="30" end="99"/>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95267">
                                            <p:txEl>
                                              <p:charRg st="30" end="9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267"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4"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Times New Roman" panose="02020603050405020304" pitchFamily="18" charset="0"/>
              </a:rPr>
              <a:t>隐式类型转换规则</a:t>
            </a:r>
            <a:endParaRPr lang="zh-CN" altLang="en-US" b="1" dirty="0">
              <a:latin typeface="Times New Roman" panose="02020603050405020304" pitchFamily="18" charset="0"/>
            </a:endParaRPr>
          </a:p>
        </p:txBody>
      </p:sp>
      <p:sp>
        <p:nvSpPr>
          <p:cNvPr id="64515" name="Rectangle 3"/>
          <p:cNvSpPr>
            <a:spLocks noGrp="1"/>
          </p:cNvSpPr>
          <p:nvPr>
            <p:ph idx="1"/>
          </p:nvPr>
        </p:nvSpPr>
        <p:spPr>
          <a:xfrm>
            <a:off x="228600" y="2017713"/>
            <a:ext cx="8686800" cy="4114800"/>
          </a:xfrm>
          <a:ln/>
        </p:spPr>
        <p:txBody>
          <a:bodyPr vert="horz" wrap="square" lIns="91440" tIns="45720" rIns="91440" bIns="45720" anchor="t" anchorCtr="0"/>
          <a:p>
            <a:pPr eaLnBrk="1" hangingPunct="1">
              <a:lnSpc>
                <a:spcPct val="90000"/>
              </a:lnSpc>
            </a:pPr>
            <a:r>
              <a:rPr lang="zh-CN" altLang="en-US" sz="2800" b="1" dirty="0">
                <a:solidFill>
                  <a:schemeClr val="bg2"/>
                </a:solidFill>
                <a:latin typeface="Comic Sans MS" panose="030F0702030302020204" pitchFamily="66" charset="0"/>
              </a:rPr>
              <a:t>按所列优先顺序实行</a:t>
            </a:r>
            <a:endParaRPr lang="zh-CN" altLang="en-US" sz="2800" b="1" dirty="0">
              <a:solidFill>
                <a:schemeClr val="bg2"/>
              </a:solidFill>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如有</a:t>
            </a:r>
            <a:r>
              <a:rPr lang="en-US" altLang="zh-CN" sz="2400" b="1" dirty="0">
                <a:solidFill>
                  <a:srgbClr val="CC0066"/>
                </a:solidFill>
                <a:latin typeface="Comic Sans MS" panose="030F0702030302020204" pitchFamily="66" charset="0"/>
              </a:rPr>
              <a:t>long double</a:t>
            </a:r>
            <a:r>
              <a:rPr lang="zh-CN" altLang="en-US" sz="2400" b="1" dirty="0">
                <a:latin typeface="Comic Sans MS" panose="030F0702030302020204" pitchFamily="66" charset="0"/>
              </a:rPr>
              <a:t>型，则其余运算分量也转换成</a:t>
            </a:r>
            <a:r>
              <a:rPr lang="en-US" altLang="zh-CN" sz="2400" b="1" dirty="0">
                <a:solidFill>
                  <a:srgbClr val="CC0066"/>
                </a:solidFill>
                <a:latin typeface="Comic Sans MS" panose="030F0702030302020204" pitchFamily="66" charset="0"/>
              </a:rPr>
              <a:t>long double</a:t>
            </a:r>
            <a:r>
              <a:rPr lang="en-US" altLang="zh-CN" sz="2400" b="1" dirty="0">
                <a:latin typeface="Comic Sans MS" panose="030F0702030302020204" pitchFamily="66" charset="0"/>
              </a:rPr>
              <a:t> </a:t>
            </a:r>
            <a:r>
              <a:rPr lang="zh-CN" altLang="en-US" sz="2400" b="1" dirty="0">
                <a:latin typeface="Comic Sans MS" panose="030F0702030302020204" pitchFamily="66" charset="0"/>
              </a:rPr>
              <a:t>型</a:t>
            </a:r>
            <a:endParaRPr lang="zh-CN" altLang="en-US" sz="24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如有</a:t>
            </a:r>
            <a:r>
              <a:rPr lang="en-US" altLang="zh-CN" sz="2400" b="1" dirty="0">
                <a:solidFill>
                  <a:srgbClr val="CC0066"/>
                </a:solidFill>
                <a:latin typeface="Comic Sans MS" panose="030F0702030302020204" pitchFamily="66" charset="0"/>
              </a:rPr>
              <a:t>double</a:t>
            </a:r>
            <a:r>
              <a:rPr lang="zh-CN" altLang="en-US" sz="2400" b="1" dirty="0">
                <a:latin typeface="Comic Sans MS" panose="030F0702030302020204" pitchFamily="66" charset="0"/>
              </a:rPr>
              <a:t>型，则其余运算分量也转换成 </a:t>
            </a:r>
            <a:r>
              <a:rPr lang="en-US" altLang="zh-CN" sz="2400" b="1" dirty="0">
                <a:solidFill>
                  <a:srgbClr val="CC0066"/>
                </a:solidFill>
                <a:latin typeface="Comic Sans MS" panose="030F0702030302020204" pitchFamily="66" charset="0"/>
              </a:rPr>
              <a:t>double</a:t>
            </a:r>
            <a:r>
              <a:rPr lang="en-US" altLang="zh-CN" sz="2400" b="1" dirty="0">
                <a:latin typeface="Comic Sans MS" panose="030F0702030302020204" pitchFamily="66" charset="0"/>
              </a:rPr>
              <a:t> </a:t>
            </a:r>
            <a:r>
              <a:rPr lang="zh-CN" altLang="en-US" sz="2400" b="1" dirty="0">
                <a:latin typeface="Comic Sans MS" panose="030F0702030302020204" pitchFamily="66" charset="0"/>
              </a:rPr>
              <a:t>型</a:t>
            </a:r>
            <a:endParaRPr lang="zh-CN" altLang="en-US" sz="24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如有</a:t>
            </a:r>
            <a:r>
              <a:rPr lang="en-US" altLang="zh-CN" sz="2400" b="1" dirty="0">
                <a:solidFill>
                  <a:srgbClr val="CC0066"/>
                </a:solidFill>
                <a:latin typeface="Comic Sans MS" panose="030F0702030302020204" pitchFamily="66" charset="0"/>
              </a:rPr>
              <a:t>float</a:t>
            </a:r>
            <a:r>
              <a:rPr lang="zh-CN" altLang="en-US" sz="2400" b="1" dirty="0">
                <a:latin typeface="Comic Sans MS" panose="030F0702030302020204" pitchFamily="66" charset="0"/>
              </a:rPr>
              <a:t>型，则其余运算分量也转换成 </a:t>
            </a:r>
            <a:r>
              <a:rPr lang="en-US" altLang="zh-CN" sz="2400" b="1" dirty="0">
                <a:solidFill>
                  <a:srgbClr val="CC0066"/>
                </a:solidFill>
                <a:latin typeface="Comic Sans MS" panose="030F0702030302020204" pitchFamily="66" charset="0"/>
              </a:rPr>
              <a:t>float</a:t>
            </a:r>
            <a:r>
              <a:rPr lang="en-US" altLang="zh-CN" sz="2400" b="1" dirty="0">
                <a:latin typeface="Comic Sans MS" panose="030F0702030302020204" pitchFamily="66" charset="0"/>
              </a:rPr>
              <a:t> </a:t>
            </a:r>
            <a:r>
              <a:rPr lang="zh-CN" altLang="en-US" sz="2400" b="1" dirty="0">
                <a:latin typeface="Comic Sans MS" panose="030F0702030302020204" pitchFamily="66" charset="0"/>
              </a:rPr>
              <a:t>型。</a:t>
            </a:r>
            <a:endParaRPr lang="zh-CN" altLang="en-US" sz="24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如有</a:t>
            </a:r>
            <a:r>
              <a:rPr lang="en-US" altLang="zh-CN" sz="2400" b="1" dirty="0">
                <a:solidFill>
                  <a:srgbClr val="CC0066"/>
                </a:solidFill>
                <a:latin typeface="Comic Sans MS" panose="030F0702030302020204" pitchFamily="66" charset="0"/>
              </a:rPr>
              <a:t>unsigned long</a:t>
            </a:r>
            <a:r>
              <a:rPr lang="zh-CN" altLang="en-US" sz="2400" b="1" dirty="0">
                <a:latin typeface="Comic Sans MS" panose="030F0702030302020204" pitchFamily="66" charset="0"/>
              </a:rPr>
              <a:t>型，则其余运算分量也转换成 </a:t>
            </a:r>
            <a:r>
              <a:rPr lang="en-US" altLang="zh-CN" sz="2400" b="1" dirty="0">
                <a:solidFill>
                  <a:srgbClr val="CC0066"/>
                </a:solidFill>
                <a:latin typeface="Comic Sans MS" panose="030F0702030302020204" pitchFamily="66" charset="0"/>
              </a:rPr>
              <a:t>unsigned long</a:t>
            </a:r>
            <a:r>
              <a:rPr lang="zh-CN" altLang="en-US" sz="2400" b="1" dirty="0">
                <a:latin typeface="Comic Sans MS" panose="030F0702030302020204" pitchFamily="66" charset="0"/>
              </a:rPr>
              <a:t>型</a:t>
            </a:r>
            <a:endParaRPr lang="zh-CN" altLang="en-US" sz="24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如有</a:t>
            </a:r>
            <a:r>
              <a:rPr lang="en-US" altLang="zh-CN" sz="2400" b="1" dirty="0">
                <a:solidFill>
                  <a:srgbClr val="CC0066"/>
                </a:solidFill>
                <a:latin typeface="Comic Sans MS" panose="030F0702030302020204" pitchFamily="66" charset="0"/>
              </a:rPr>
              <a:t>long</a:t>
            </a:r>
            <a:r>
              <a:rPr lang="zh-CN" altLang="en-US" sz="2400" b="1" dirty="0">
                <a:latin typeface="Comic Sans MS" panose="030F0702030302020204" pitchFamily="66" charset="0"/>
              </a:rPr>
              <a:t>型，则其余运算分量也转换成 </a:t>
            </a:r>
            <a:r>
              <a:rPr lang="en-US" altLang="zh-CN" sz="2400" b="1" dirty="0">
                <a:solidFill>
                  <a:srgbClr val="CC0066"/>
                </a:solidFill>
                <a:latin typeface="Comic Sans MS" panose="030F0702030302020204" pitchFamily="66" charset="0"/>
              </a:rPr>
              <a:t>long</a:t>
            </a:r>
            <a:r>
              <a:rPr lang="zh-CN" altLang="en-US" sz="2400" b="1" dirty="0">
                <a:latin typeface="Comic Sans MS" panose="030F0702030302020204" pitchFamily="66" charset="0"/>
              </a:rPr>
              <a:t>型</a:t>
            </a:r>
            <a:endParaRPr lang="zh-CN" altLang="en-US" sz="24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如有</a:t>
            </a:r>
            <a:r>
              <a:rPr lang="en-US" altLang="zh-CN" sz="2400" b="1" dirty="0">
                <a:solidFill>
                  <a:srgbClr val="CC0066"/>
                </a:solidFill>
                <a:latin typeface="Comic Sans MS" panose="030F0702030302020204" pitchFamily="66" charset="0"/>
              </a:rPr>
              <a:t>unsigned</a:t>
            </a:r>
            <a:r>
              <a:rPr lang="zh-CN" altLang="en-US" sz="2400" b="1" dirty="0">
                <a:latin typeface="Comic Sans MS" panose="030F0702030302020204" pitchFamily="66" charset="0"/>
              </a:rPr>
              <a:t>型，则其余运算分量都转换成 </a:t>
            </a:r>
            <a:r>
              <a:rPr lang="en-US" altLang="zh-CN" sz="2400" b="1" dirty="0">
                <a:solidFill>
                  <a:srgbClr val="CC0066"/>
                </a:solidFill>
                <a:latin typeface="Comic Sans MS" panose="030F0702030302020204" pitchFamily="66" charset="0"/>
              </a:rPr>
              <a:t>unsigned</a:t>
            </a:r>
            <a:r>
              <a:rPr lang="zh-CN" altLang="en-US" sz="2400" b="1" dirty="0">
                <a:latin typeface="Comic Sans MS" panose="030F0702030302020204" pitchFamily="66" charset="0"/>
              </a:rPr>
              <a:t>型</a:t>
            </a:r>
            <a:endParaRPr lang="zh-CN" altLang="en-US" sz="24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最后，运算分量和结果都是</a:t>
            </a:r>
            <a:r>
              <a:rPr lang="zh-CN" altLang="en-US" sz="2400" b="1" dirty="0">
                <a:solidFill>
                  <a:srgbClr val="CC0066"/>
                </a:solidFill>
                <a:latin typeface="Comic Sans MS" panose="030F0702030302020204" pitchFamily="66" charset="0"/>
              </a:rPr>
              <a:t> </a:t>
            </a:r>
            <a:r>
              <a:rPr lang="en-US" altLang="zh-CN" sz="2400" b="1" dirty="0">
                <a:solidFill>
                  <a:srgbClr val="CC0066"/>
                </a:solidFill>
                <a:latin typeface="Comic Sans MS" panose="030F0702030302020204" pitchFamily="66" charset="0"/>
              </a:rPr>
              <a:t>int</a:t>
            </a:r>
            <a:r>
              <a:rPr lang="en-US" altLang="zh-CN" sz="2400" b="1" dirty="0">
                <a:latin typeface="Comic Sans MS" panose="030F0702030302020204" pitchFamily="66" charset="0"/>
              </a:rPr>
              <a:t> </a:t>
            </a:r>
            <a:r>
              <a:rPr lang="zh-CN" altLang="en-US" sz="2400" b="1" dirty="0">
                <a:latin typeface="Comic Sans MS" panose="030F0702030302020204" pitchFamily="66" charset="0"/>
              </a:rPr>
              <a:t>型</a:t>
            </a:r>
            <a:endParaRPr lang="zh-CN" altLang="en-US" sz="2400" b="1" dirty="0">
              <a:latin typeface="Comic Sans MS" panose="030F0702030302020204" pitchFamily="66" charset="0"/>
            </a:endParaRPr>
          </a:p>
        </p:txBody>
      </p:sp>
      <p:sp>
        <p:nvSpPr>
          <p:cNvPr id="64516"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64517"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64518"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5538" name="Rectangle 2"/>
          <p:cNvSpPr>
            <a:spLocks noGrp="1"/>
          </p:cNvSpPr>
          <p:nvPr>
            <p:ph type="title"/>
          </p:nvPr>
        </p:nvSpPr>
        <p:spPr>
          <a:ln/>
        </p:spPr>
        <p:txBody>
          <a:bodyPr vert="horz" wrap="square" lIns="91440" tIns="45720" rIns="91440" bIns="45720" anchor="b" anchorCtr="0"/>
          <a:p>
            <a:pPr eaLnBrk="1" hangingPunct="1"/>
            <a:r>
              <a:rPr lang="zh-CN" altLang="en-US" b="1" dirty="0"/>
              <a:t>类型转换</a:t>
            </a:r>
            <a:endParaRPr lang="zh-CN" altLang="en-US" b="1" dirty="0"/>
          </a:p>
        </p:txBody>
      </p:sp>
      <p:pic>
        <p:nvPicPr>
          <p:cNvPr id="65539" name="Picture 4" descr="2"/>
          <p:cNvPicPr>
            <a:picLocks noChangeAspect="1"/>
          </p:cNvPicPr>
          <p:nvPr/>
        </p:nvPicPr>
        <p:blipFill>
          <a:blip r:embed="rId1"/>
          <a:stretch>
            <a:fillRect/>
          </a:stretch>
        </p:blipFill>
        <p:spPr>
          <a:xfrm>
            <a:off x="2847975" y="2286000"/>
            <a:ext cx="3248025" cy="3108325"/>
          </a:xfrm>
          <a:prstGeom prst="rect">
            <a:avLst/>
          </a:prstGeom>
          <a:noFill/>
          <a:ln w="9525">
            <a:noFill/>
          </a:ln>
        </p:spPr>
      </p:pic>
      <p:sp>
        <p:nvSpPr>
          <p:cNvPr id="65540" name="Text Box 5"/>
          <p:cNvSpPr txBox="1"/>
          <p:nvPr/>
        </p:nvSpPr>
        <p:spPr>
          <a:xfrm>
            <a:off x="3397250" y="5562600"/>
            <a:ext cx="231775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zh-CN" altLang="en-US" sz="2400" b="1" dirty="0"/>
              <a:t>类型转换优先级</a:t>
            </a:r>
            <a:endParaRPr lang="zh-CN" altLang="en-US" sz="2400" b="1" dirty="0"/>
          </a:p>
        </p:txBody>
      </p:sp>
      <p:sp>
        <p:nvSpPr>
          <p:cNvPr id="65541"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65542"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65543"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6562" name="Rectangle 2"/>
          <p:cNvSpPr>
            <a:spLocks noGrp="1"/>
          </p:cNvSpPr>
          <p:nvPr>
            <p:ph type="title"/>
          </p:nvPr>
        </p:nvSpPr>
        <p:spPr>
          <a:ln/>
        </p:spPr>
        <p:txBody>
          <a:bodyPr vert="horz" wrap="square" lIns="91440" tIns="45720" rIns="91440" bIns="45720" anchor="b" anchorCtr="0"/>
          <a:p>
            <a:pPr eaLnBrk="1" hangingPunct="1"/>
            <a:r>
              <a:rPr lang="zh-CN" altLang="en-US" b="1" dirty="0"/>
              <a:t>显式类型转换</a:t>
            </a:r>
            <a:endParaRPr lang="zh-CN" altLang="en-US" b="1" dirty="0"/>
          </a:p>
        </p:txBody>
      </p:sp>
      <p:sp>
        <p:nvSpPr>
          <p:cNvPr id="396291" name="Rectangle 3"/>
          <p:cNvSpPr>
            <a:spLocks noGrp="1"/>
          </p:cNvSpPr>
          <p:nvPr>
            <p:ph idx="1"/>
          </p:nvPr>
        </p:nvSpPr>
        <p:spPr>
          <a:xfrm>
            <a:off x="304800" y="2057400"/>
            <a:ext cx="8534400" cy="4114800"/>
          </a:xfrm>
          <a:ln/>
        </p:spPr>
        <p:txBody>
          <a:bodyPr vert="horz" wrap="square" lIns="91440" tIns="45720" rIns="91440" bIns="45720" anchor="t" anchorCtr="0"/>
          <a:p>
            <a:pPr eaLnBrk="1" hangingPunct="1">
              <a:lnSpc>
                <a:spcPct val="90000"/>
              </a:lnSpc>
            </a:pPr>
            <a:r>
              <a:rPr lang="zh-CN" altLang="en-US" sz="2800" b="1" dirty="0">
                <a:solidFill>
                  <a:schemeClr val="bg2"/>
                </a:solidFill>
                <a:latin typeface="Comic Sans MS" panose="030F0702030302020204" pitchFamily="66" charset="0"/>
              </a:rPr>
              <a:t>显式地将一种类型表达式的值强制转换成另一类型</a:t>
            </a:r>
            <a:endParaRPr lang="zh-CN" altLang="en-US" sz="2800" b="1" dirty="0">
              <a:solidFill>
                <a:srgbClr val="FF0000"/>
              </a:solidFill>
              <a:latin typeface="Comic Sans MS" panose="030F0702030302020204" pitchFamily="66" charset="0"/>
            </a:endParaRPr>
          </a:p>
          <a:p>
            <a:pPr algn="just" eaLnBrk="1" hangingPunct="1">
              <a:lnSpc>
                <a:spcPct val="90000"/>
              </a:lnSpc>
            </a:pPr>
            <a:r>
              <a:rPr lang="zh-CN" altLang="en-US" sz="2800" b="1" dirty="0">
                <a:latin typeface="Comic Sans MS" panose="030F0702030302020204" pitchFamily="66" charset="0"/>
              </a:rPr>
              <a:t>显式类型转换的书写形式</a:t>
            </a:r>
            <a:r>
              <a:rPr lang="en-US" altLang="zh-CN" sz="2800" b="1" dirty="0">
                <a:latin typeface="Comic Sans MS" panose="030F0702030302020204" pitchFamily="66" charset="0"/>
              </a:rPr>
              <a:t>: </a:t>
            </a:r>
            <a:r>
              <a:rPr lang="zh-CN" altLang="en-US" sz="2800" b="1" dirty="0">
                <a:solidFill>
                  <a:schemeClr val="hlink"/>
                </a:solidFill>
                <a:latin typeface="Comic Sans MS" panose="030F0702030302020204" pitchFamily="66" charset="0"/>
              </a:rPr>
              <a:t>（</a:t>
            </a:r>
            <a:r>
              <a:rPr lang="zh-CN" altLang="en-US" sz="2800" b="1" dirty="0">
                <a:solidFill>
                  <a:srgbClr val="FF0000"/>
                </a:solidFill>
                <a:latin typeface="Comic Sans MS" panose="030F0702030302020204" pitchFamily="66" charset="0"/>
              </a:rPr>
              <a:t>类型名）表达式</a:t>
            </a:r>
            <a:endParaRPr lang="zh-CN" altLang="en-US" sz="2800" b="1" dirty="0">
              <a:solidFill>
                <a:srgbClr val="FF0000"/>
              </a:solidFill>
              <a:latin typeface="Comic Sans MS" panose="030F0702030302020204" pitchFamily="66" charset="0"/>
            </a:endParaRPr>
          </a:p>
          <a:p>
            <a:pPr lvl="1" algn="just" eaLnBrk="1" hangingPunct="1">
              <a:lnSpc>
                <a:spcPct val="90000"/>
              </a:lnSpc>
            </a:pPr>
            <a:r>
              <a:rPr lang="zh-CN" altLang="en-US" sz="2400" b="1" dirty="0">
                <a:latin typeface="Comic Sans MS" panose="030F0702030302020204" pitchFamily="66" charset="0"/>
              </a:rPr>
              <a:t>其中（类型名）是对其后的表达式作强制类型转换，它将表达式的值强制地转换成类型名所指明的类型</a:t>
            </a:r>
            <a:endParaRPr lang="zh-CN" altLang="en-US" sz="2400" b="1" dirty="0">
              <a:latin typeface="Comic Sans MS" panose="030F0702030302020204" pitchFamily="66" charset="0"/>
            </a:endParaRPr>
          </a:p>
          <a:p>
            <a:pPr lvl="1" algn="just" eaLnBrk="1" hangingPunct="1">
              <a:lnSpc>
                <a:spcPct val="90000"/>
              </a:lnSpc>
            </a:pPr>
            <a:r>
              <a:rPr lang="zh-CN" altLang="en-US" sz="2400" b="1" dirty="0">
                <a:solidFill>
                  <a:schemeClr val="bg2"/>
                </a:solidFill>
                <a:latin typeface="Comic Sans MS" panose="030F0702030302020204" pitchFamily="66" charset="0"/>
              </a:rPr>
              <a:t>例如，库函数 </a:t>
            </a:r>
            <a:r>
              <a:rPr lang="en-US" altLang="zh-CN" sz="2400" b="1" dirty="0">
                <a:solidFill>
                  <a:schemeClr val="bg2"/>
                </a:solidFill>
                <a:latin typeface="Comic Sans MS" panose="030F0702030302020204" pitchFamily="66" charset="0"/>
              </a:rPr>
              <a:t>sqrt()</a:t>
            </a:r>
            <a:r>
              <a:rPr lang="zh-CN" altLang="en-US" sz="2400" b="1" dirty="0">
                <a:solidFill>
                  <a:schemeClr val="bg2"/>
                </a:solidFill>
                <a:latin typeface="Comic Sans MS" panose="030F0702030302020204" pitchFamily="66" charset="0"/>
              </a:rPr>
              <a:t>是求一个</a:t>
            </a:r>
            <a:r>
              <a:rPr lang="en-US" altLang="zh-CN" sz="2400" b="1" dirty="0">
                <a:solidFill>
                  <a:schemeClr val="bg2"/>
                </a:solidFill>
                <a:latin typeface="Comic Sans MS" panose="030F0702030302020204" pitchFamily="66" charset="0"/>
              </a:rPr>
              <a:t>double</a:t>
            </a:r>
            <a:r>
              <a:rPr lang="zh-CN" altLang="en-US" sz="2400" b="1" dirty="0">
                <a:solidFill>
                  <a:schemeClr val="bg2"/>
                </a:solidFill>
                <a:latin typeface="Comic Sans MS" panose="030F0702030302020204" pitchFamily="66" charset="0"/>
              </a:rPr>
              <a:t>型值的平方根。为求整型变量</a:t>
            </a:r>
            <a:r>
              <a:rPr lang="en-US" altLang="zh-CN" sz="2400" b="1" dirty="0">
                <a:solidFill>
                  <a:schemeClr val="bg2"/>
                </a:solidFill>
                <a:latin typeface="Comic Sans MS" panose="030F0702030302020204" pitchFamily="66" charset="0"/>
              </a:rPr>
              <a:t>m</a:t>
            </a:r>
            <a:r>
              <a:rPr lang="zh-CN" altLang="en-US" sz="2400" b="1" dirty="0">
                <a:solidFill>
                  <a:schemeClr val="bg2"/>
                </a:solidFill>
                <a:latin typeface="Comic Sans MS" panose="030F0702030302020204" pitchFamily="66" charset="0"/>
              </a:rPr>
              <a:t>的平方根，正确的写法是</a:t>
            </a:r>
            <a:r>
              <a:rPr lang="en-US" altLang="zh-CN" sz="2400" b="1" dirty="0">
                <a:solidFill>
                  <a:schemeClr val="bg2"/>
                </a:solidFill>
                <a:latin typeface="Comic Sans MS" panose="030F0702030302020204" pitchFamily="66" charset="0"/>
              </a:rPr>
              <a:t>:</a:t>
            </a:r>
            <a:endParaRPr lang="en-US" altLang="zh-CN" sz="2400" b="1" dirty="0">
              <a:solidFill>
                <a:schemeClr val="bg2"/>
              </a:solidFill>
              <a:latin typeface="Comic Sans MS" panose="030F0702030302020204" pitchFamily="66" charset="0"/>
            </a:endParaRPr>
          </a:p>
          <a:p>
            <a:pPr lvl="2" algn="just" eaLnBrk="1" hangingPunct="1">
              <a:lnSpc>
                <a:spcPct val="90000"/>
              </a:lnSpc>
            </a:pPr>
            <a:r>
              <a:rPr lang="en-US" altLang="zh-CN" sz="2000" b="1" dirty="0">
                <a:solidFill>
                  <a:srgbClr val="0000FF"/>
                </a:solidFill>
                <a:latin typeface="Comic Sans MS" panose="030F0702030302020204" pitchFamily="66" charset="0"/>
              </a:rPr>
              <a:t>rm = (int) sqrt((double)m)</a:t>
            </a:r>
            <a:endParaRPr lang="en-US" altLang="zh-CN" sz="2000" b="1" dirty="0">
              <a:solidFill>
                <a:srgbClr val="0000FF"/>
              </a:solidFill>
              <a:latin typeface="Comic Sans MS" panose="030F0702030302020204" pitchFamily="66" charset="0"/>
            </a:endParaRPr>
          </a:p>
          <a:p>
            <a:pPr lvl="2" algn="just" eaLnBrk="1" hangingPunct="1">
              <a:lnSpc>
                <a:spcPct val="90000"/>
              </a:lnSpc>
            </a:pPr>
            <a:r>
              <a:rPr lang="zh-CN" altLang="en-US" sz="2000" b="1" dirty="0">
                <a:latin typeface="Comic Sans MS" panose="030F0702030302020204" pitchFamily="66" charset="0"/>
              </a:rPr>
              <a:t>在求</a:t>
            </a:r>
            <a:r>
              <a:rPr lang="en-US" altLang="zh-CN" sz="2000" b="1" dirty="0">
                <a:latin typeface="Comic Sans MS" panose="030F0702030302020204" pitchFamily="66" charset="0"/>
              </a:rPr>
              <a:t>m</a:t>
            </a:r>
            <a:r>
              <a:rPr lang="zh-CN" altLang="en-US" sz="2000" b="1" dirty="0">
                <a:latin typeface="Comic Sans MS" panose="030F0702030302020204" pitchFamily="66" charset="0"/>
              </a:rPr>
              <a:t>的平方根之前，先将</a:t>
            </a:r>
            <a:r>
              <a:rPr lang="en-US" altLang="zh-CN" sz="2000" b="1" dirty="0">
                <a:latin typeface="Comic Sans MS" panose="030F0702030302020204" pitchFamily="66" charset="0"/>
              </a:rPr>
              <a:t>m</a:t>
            </a:r>
            <a:r>
              <a:rPr lang="zh-CN" altLang="en-US" sz="2000" b="1" dirty="0">
                <a:latin typeface="Comic Sans MS" panose="030F0702030302020204" pitchFamily="66" charset="0"/>
              </a:rPr>
              <a:t>的值转换成</a:t>
            </a:r>
            <a:r>
              <a:rPr lang="en-US" altLang="zh-CN" sz="2000" b="1" dirty="0">
                <a:latin typeface="Comic Sans MS" panose="030F0702030302020204" pitchFamily="66" charset="0"/>
              </a:rPr>
              <a:t>double</a:t>
            </a:r>
            <a:r>
              <a:rPr lang="zh-CN" altLang="en-US" sz="2000" b="1" dirty="0">
                <a:latin typeface="Comic Sans MS" panose="030F0702030302020204" pitchFamily="66" charset="0"/>
              </a:rPr>
              <a:t>型，然后去调用函数</a:t>
            </a:r>
            <a:r>
              <a:rPr lang="en-US" altLang="zh-CN" sz="2000" b="1" dirty="0">
                <a:latin typeface="Comic Sans MS" panose="030F0702030302020204" pitchFamily="66" charset="0"/>
              </a:rPr>
              <a:t>sqrt()</a:t>
            </a:r>
            <a:r>
              <a:rPr lang="zh-CN" altLang="en-US" sz="2000" b="1" dirty="0">
                <a:latin typeface="Comic Sans MS" panose="030F0702030302020204" pitchFamily="66" charset="0"/>
              </a:rPr>
              <a:t>，并将结果转换成</a:t>
            </a:r>
            <a:r>
              <a:rPr lang="en-US" altLang="zh-CN" sz="2000" b="1" dirty="0">
                <a:latin typeface="Comic Sans MS" panose="030F0702030302020204" pitchFamily="66" charset="0"/>
              </a:rPr>
              <a:t>int</a:t>
            </a:r>
            <a:r>
              <a:rPr lang="zh-CN" altLang="en-US" sz="2000" b="1" dirty="0">
                <a:latin typeface="Comic Sans MS" panose="030F0702030302020204" pitchFamily="66" charset="0"/>
              </a:rPr>
              <a:t>型。</a:t>
            </a:r>
            <a:endParaRPr lang="zh-CN" altLang="en-US" sz="2000" b="1" dirty="0">
              <a:latin typeface="Comic Sans MS" panose="030F0702030302020204" pitchFamily="66" charset="0"/>
            </a:endParaRPr>
          </a:p>
          <a:p>
            <a:pPr algn="just" eaLnBrk="1" hangingPunct="1">
              <a:lnSpc>
                <a:spcPct val="90000"/>
              </a:lnSpc>
            </a:pPr>
            <a:r>
              <a:rPr lang="zh-CN" altLang="en-US" sz="2800" b="1" dirty="0">
                <a:solidFill>
                  <a:schemeClr val="hlink"/>
                </a:solidFill>
                <a:latin typeface="Comic Sans MS" panose="030F0702030302020204" pitchFamily="66" charset="0"/>
              </a:rPr>
              <a:t>类型转换不只改变表达式值的类型，也可能会因两种表示形式上的差异，值的大小会有一些误差</a:t>
            </a:r>
            <a:endParaRPr lang="zh-CN" altLang="en-US" sz="2800" b="1" dirty="0">
              <a:solidFill>
                <a:schemeClr val="hlink"/>
              </a:solidFill>
              <a:latin typeface="Comic Sans MS" panose="030F0702030302020204" pitchFamily="66" charset="0"/>
            </a:endParaRPr>
          </a:p>
        </p:txBody>
      </p:sp>
      <p:sp>
        <p:nvSpPr>
          <p:cNvPr id="66564"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66565"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66566"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6291">
                                            <p:txEl>
                                              <p:charRg st="0" end="23"/>
                                            </p:txEl>
                                          </p:spTgt>
                                        </p:tgtEl>
                                        <p:attrNameLst>
                                          <p:attrName>style.visibility</p:attrName>
                                        </p:attrNameLst>
                                      </p:cBhvr>
                                      <p:to>
                                        <p:strVal val="visible"/>
                                      </p:to>
                                    </p:set>
                                    <p:anim calcmode="lin" valueType="num">
                                      <p:cBhvr additive="base">
                                        <p:cTn id="7" dur="500" fill="hold"/>
                                        <p:tgtEl>
                                          <p:spTgt spid="396291">
                                            <p:txEl>
                                              <p:charRg st="0" end="23"/>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96291">
                                            <p:txEl>
                                              <p:charRg st="0" end="23"/>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96291">
                                            <p:txEl>
                                              <p:charRg st="23" end="45"/>
                                            </p:txEl>
                                          </p:spTgt>
                                        </p:tgtEl>
                                        <p:attrNameLst>
                                          <p:attrName>style.visibility</p:attrName>
                                        </p:attrNameLst>
                                      </p:cBhvr>
                                      <p:to>
                                        <p:strVal val="visible"/>
                                      </p:to>
                                    </p:set>
                                    <p:anim calcmode="lin" valueType="num">
                                      <p:cBhvr additive="base">
                                        <p:cTn id="13" dur="500" fill="hold"/>
                                        <p:tgtEl>
                                          <p:spTgt spid="396291">
                                            <p:txEl>
                                              <p:charRg st="23" end="45"/>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96291">
                                            <p:txEl>
                                              <p:charRg st="23" end="45"/>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96291">
                                            <p:txEl>
                                              <p:charRg st="45" end="91"/>
                                            </p:txEl>
                                          </p:spTgt>
                                        </p:tgtEl>
                                        <p:attrNameLst>
                                          <p:attrName>style.visibility</p:attrName>
                                        </p:attrNameLst>
                                      </p:cBhvr>
                                      <p:to>
                                        <p:strVal val="visible"/>
                                      </p:to>
                                    </p:set>
                                    <p:anim calcmode="lin" valueType="num">
                                      <p:cBhvr additive="base">
                                        <p:cTn id="17" dur="500" fill="hold"/>
                                        <p:tgtEl>
                                          <p:spTgt spid="396291">
                                            <p:txEl>
                                              <p:charRg st="45" end="9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96291">
                                            <p:txEl>
                                              <p:charRg st="45" end="91"/>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96291">
                                            <p:txEl>
                                              <p:charRg st="91" end="141"/>
                                            </p:txEl>
                                          </p:spTgt>
                                        </p:tgtEl>
                                        <p:attrNameLst>
                                          <p:attrName>style.visibility</p:attrName>
                                        </p:attrNameLst>
                                      </p:cBhvr>
                                      <p:to>
                                        <p:strVal val="visible"/>
                                      </p:to>
                                    </p:set>
                                    <p:anim calcmode="lin" valueType="num">
                                      <p:cBhvr additive="base">
                                        <p:cTn id="21" dur="500" fill="hold"/>
                                        <p:tgtEl>
                                          <p:spTgt spid="396291">
                                            <p:txEl>
                                              <p:charRg st="91" end="141"/>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96291">
                                            <p:txEl>
                                              <p:charRg st="91" end="141"/>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396291">
                                            <p:txEl>
                                              <p:charRg st="141" end="168"/>
                                            </p:txEl>
                                          </p:spTgt>
                                        </p:tgtEl>
                                        <p:attrNameLst>
                                          <p:attrName>style.visibility</p:attrName>
                                        </p:attrNameLst>
                                      </p:cBhvr>
                                      <p:to>
                                        <p:strVal val="visible"/>
                                      </p:to>
                                    </p:set>
                                    <p:anim calcmode="lin" valueType="num">
                                      <p:cBhvr additive="base">
                                        <p:cTn id="25" dur="500" fill="hold"/>
                                        <p:tgtEl>
                                          <p:spTgt spid="396291">
                                            <p:txEl>
                                              <p:charRg st="141" end="168"/>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96291">
                                            <p:txEl>
                                              <p:charRg st="141" end="168"/>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396291">
                                            <p:txEl>
                                              <p:charRg st="168" end="221"/>
                                            </p:txEl>
                                          </p:spTgt>
                                        </p:tgtEl>
                                        <p:attrNameLst>
                                          <p:attrName>style.visibility</p:attrName>
                                        </p:attrNameLst>
                                      </p:cBhvr>
                                      <p:to>
                                        <p:strVal val="visible"/>
                                      </p:to>
                                    </p:set>
                                    <p:anim calcmode="lin" valueType="num">
                                      <p:cBhvr additive="base">
                                        <p:cTn id="29" dur="500" fill="hold"/>
                                        <p:tgtEl>
                                          <p:spTgt spid="396291">
                                            <p:txEl>
                                              <p:charRg st="168" end="221"/>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396291">
                                            <p:txEl>
                                              <p:charRg st="168" end="221"/>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396291">
                                            <p:txEl>
                                              <p:charRg st="221" end="264"/>
                                            </p:txEl>
                                          </p:spTgt>
                                        </p:tgtEl>
                                        <p:attrNameLst>
                                          <p:attrName>style.visibility</p:attrName>
                                        </p:attrNameLst>
                                      </p:cBhvr>
                                      <p:to>
                                        <p:strVal val="visible"/>
                                      </p:to>
                                    </p:set>
                                    <p:anim calcmode="lin" valueType="num">
                                      <p:cBhvr additive="base">
                                        <p:cTn id="35" dur="500" fill="hold"/>
                                        <p:tgtEl>
                                          <p:spTgt spid="396291">
                                            <p:txEl>
                                              <p:charRg st="221" end="264"/>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96291">
                                            <p:txEl>
                                              <p:charRg st="221" end="26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6291"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7586" name="Rectangle 2"/>
          <p:cNvSpPr>
            <a:spLocks noGrp="1"/>
          </p:cNvSpPr>
          <p:nvPr>
            <p:ph type="title"/>
          </p:nvPr>
        </p:nvSpPr>
        <p:spPr>
          <a:ln/>
        </p:spPr>
        <p:txBody>
          <a:bodyPr vert="horz" wrap="square" lIns="91440" tIns="45720" rIns="91440" bIns="45720" anchor="b" anchorCtr="0"/>
          <a:p>
            <a:pPr eaLnBrk="1" hangingPunct="1"/>
            <a:r>
              <a:rPr lang="zh-CN" altLang="en-US" b="1" dirty="0"/>
              <a:t>显式类型转换</a:t>
            </a:r>
            <a:r>
              <a:rPr lang="en-US" altLang="zh-CN" b="1" dirty="0"/>
              <a:t>(</a:t>
            </a:r>
            <a:r>
              <a:rPr lang="zh-CN" altLang="en-US" b="1" dirty="0"/>
              <a:t>续</a:t>
            </a:r>
            <a:r>
              <a:rPr lang="en-US" altLang="zh-CN" b="1" dirty="0"/>
              <a:t>)</a:t>
            </a:r>
            <a:endParaRPr lang="en-US" altLang="zh-CN" b="1" dirty="0"/>
          </a:p>
        </p:txBody>
      </p:sp>
      <p:sp>
        <p:nvSpPr>
          <p:cNvPr id="67587" name="Rectangle 3"/>
          <p:cNvSpPr>
            <a:spLocks noGrp="1"/>
          </p:cNvSpPr>
          <p:nvPr>
            <p:ph idx="1"/>
          </p:nvPr>
        </p:nvSpPr>
        <p:spPr>
          <a:xfrm>
            <a:off x="609600" y="2017713"/>
            <a:ext cx="8345488" cy="4114800"/>
          </a:xfrm>
          <a:ln/>
        </p:spPr>
        <p:txBody>
          <a:bodyPr vert="horz" wrap="square" lIns="91440" tIns="45720" rIns="91440" bIns="45720" anchor="t" anchorCtr="0"/>
          <a:p>
            <a:pPr eaLnBrk="1" hangingPunct="1">
              <a:lnSpc>
                <a:spcPct val="90000"/>
              </a:lnSpc>
            </a:pPr>
            <a:r>
              <a:rPr lang="en-US" altLang="zh-CN" sz="2800" b="1" dirty="0">
                <a:latin typeface="Comic Sans MS" panose="030F0702030302020204" pitchFamily="66" charset="0"/>
              </a:rPr>
              <a:t>(double) a  /*</a:t>
            </a:r>
            <a:r>
              <a:rPr lang="zh-CN" altLang="en-US" sz="2800" b="1" dirty="0">
                <a:latin typeface="Comic Sans MS" panose="030F0702030302020204" pitchFamily="66" charset="0"/>
              </a:rPr>
              <a:t>将</a:t>
            </a:r>
            <a:r>
              <a:rPr lang="en-US" altLang="zh-CN" sz="2800" b="1" dirty="0">
                <a:latin typeface="Comic Sans MS" panose="030F0702030302020204" pitchFamily="66" charset="0"/>
              </a:rPr>
              <a:t>a</a:t>
            </a:r>
            <a:r>
              <a:rPr lang="zh-CN" altLang="en-US" sz="2800" b="1" dirty="0">
                <a:latin typeface="Comic Sans MS" panose="030F0702030302020204" pitchFamily="66" charset="0"/>
              </a:rPr>
              <a:t>转换成</a:t>
            </a:r>
            <a:r>
              <a:rPr lang="en-US" altLang="zh-CN" sz="2800" b="1" dirty="0">
                <a:latin typeface="Comic Sans MS" panose="030F0702030302020204" pitchFamily="66" charset="0"/>
              </a:rPr>
              <a:t>double</a:t>
            </a:r>
            <a:r>
              <a:rPr lang="zh-CN" altLang="en-US" sz="2800" b="1" dirty="0">
                <a:latin typeface="Comic Sans MS" panose="030F0702030302020204" pitchFamily="66" charset="0"/>
              </a:rPr>
              <a:t>类型*</a:t>
            </a:r>
            <a:r>
              <a:rPr lang="en-US" altLang="zh-CN" sz="2800" b="1" dirty="0">
                <a:latin typeface="Comic Sans MS" panose="030F0702030302020204" pitchFamily="66" charset="0"/>
              </a:rPr>
              <a:t>/</a:t>
            </a:r>
            <a:endParaRPr lang="en-US" altLang="zh-CN" sz="2800" b="1" dirty="0">
              <a:latin typeface="Comic Sans MS" panose="030F0702030302020204" pitchFamily="66" charset="0"/>
            </a:endParaRPr>
          </a:p>
          <a:p>
            <a:pPr eaLnBrk="1" hangingPunct="1">
              <a:lnSpc>
                <a:spcPct val="90000"/>
              </a:lnSpc>
            </a:pPr>
            <a:r>
              <a:rPr lang="en-US" altLang="zh-CN" sz="2800" b="1" dirty="0">
                <a:latin typeface="Comic Sans MS" panose="030F0702030302020204" pitchFamily="66" charset="0"/>
              </a:rPr>
              <a:t>(int) (x+y) /*</a:t>
            </a:r>
            <a:r>
              <a:rPr lang="zh-CN" altLang="en-US" sz="2800" b="1" dirty="0">
                <a:latin typeface="Comic Sans MS" panose="030F0702030302020204" pitchFamily="66" charset="0"/>
              </a:rPr>
              <a:t>将</a:t>
            </a:r>
            <a:r>
              <a:rPr lang="en-US" altLang="zh-CN" sz="2800" b="1" dirty="0">
                <a:latin typeface="Comic Sans MS" panose="030F0702030302020204" pitchFamily="66" charset="0"/>
              </a:rPr>
              <a:t>x+y</a:t>
            </a:r>
            <a:r>
              <a:rPr lang="zh-CN" altLang="en-US" sz="2800" b="1" dirty="0">
                <a:latin typeface="Comic Sans MS" panose="030F0702030302020204" pitchFamily="66" charset="0"/>
              </a:rPr>
              <a:t>的值转换成整型*</a:t>
            </a:r>
            <a:r>
              <a:rPr lang="en-US" altLang="zh-CN" sz="2800" b="1" dirty="0">
                <a:latin typeface="Comic Sans MS" panose="030F0702030302020204" pitchFamily="66" charset="0"/>
              </a:rPr>
              <a:t>/</a:t>
            </a:r>
            <a:endParaRPr lang="en-US" altLang="zh-CN" sz="28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不同于</a:t>
            </a:r>
            <a:r>
              <a:rPr lang="en-US" altLang="zh-CN" sz="2400" b="1" dirty="0">
                <a:latin typeface="Comic Sans MS" panose="030F0702030302020204" pitchFamily="66" charset="0"/>
              </a:rPr>
              <a:t>(int) x+y</a:t>
            </a:r>
            <a:endParaRPr lang="en-US" altLang="zh-CN" sz="2400" b="1" dirty="0">
              <a:latin typeface="Comic Sans MS" panose="030F0702030302020204" pitchFamily="66" charset="0"/>
            </a:endParaRPr>
          </a:p>
          <a:p>
            <a:pPr eaLnBrk="1" hangingPunct="1">
              <a:lnSpc>
                <a:spcPct val="90000"/>
              </a:lnSpc>
            </a:pPr>
            <a:r>
              <a:rPr lang="en-US" altLang="zh-CN" sz="2800" b="1" dirty="0">
                <a:latin typeface="Comic Sans MS" panose="030F0702030302020204" pitchFamily="66" charset="0"/>
              </a:rPr>
              <a:t>(float) (5%3) /*</a:t>
            </a:r>
            <a:r>
              <a:rPr lang="zh-CN" altLang="en-US" sz="2800" b="1" dirty="0">
                <a:latin typeface="Comic Sans MS" panose="030F0702030302020204" pitchFamily="66" charset="0"/>
              </a:rPr>
              <a:t>将</a:t>
            </a:r>
            <a:r>
              <a:rPr lang="en-US" altLang="zh-CN" sz="2800" b="1" dirty="0">
                <a:latin typeface="Comic Sans MS" panose="030F0702030302020204" pitchFamily="66" charset="0"/>
              </a:rPr>
              <a:t>5%3</a:t>
            </a:r>
            <a:r>
              <a:rPr lang="zh-CN" altLang="en-US" sz="2800" b="1" dirty="0">
                <a:latin typeface="Comic Sans MS" panose="030F0702030302020204" pitchFamily="66" charset="0"/>
              </a:rPr>
              <a:t>的值转换成</a:t>
            </a:r>
            <a:r>
              <a:rPr lang="en-US" altLang="zh-CN" sz="2800" b="1" dirty="0">
                <a:latin typeface="Comic Sans MS" panose="030F0702030302020204" pitchFamily="66" charset="0"/>
              </a:rPr>
              <a:t>float</a:t>
            </a:r>
            <a:r>
              <a:rPr lang="zh-CN" altLang="en-US" sz="2800" b="1" dirty="0">
                <a:latin typeface="Comic Sans MS" panose="030F0702030302020204" pitchFamily="66" charset="0"/>
              </a:rPr>
              <a:t>型*</a:t>
            </a:r>
            <a:r>
              <a:rPr lang="en-US" altLang="zh-CN" sz="2800" b="1" dirty="0">
                <a:latin typeface="Comic Sans MS" panose="030F0702030302020204" pitchFamily="66" charset="0"/>
              </a:rPr>
              <a:t>/</a:t>
            </a:r>
            <a:endParaRPr lang="en-US" altLang="zh-CN" sz="2800" b="1" dirty="0">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在强制类型转换时，得到一个所需类型的中间变量，原来变量的类型未发生变化</a:t>
            </a:r>
            <a:endParaRPr lang="zh-CN" altLang="en-US" sz="28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例如：</a:t>
            </a:r>
            <a:r>
              <a:rPr lang="en-US" altLang="zh-CN" sz="2400" b="1" dirty="0">
                <a:latin typeface="Comic Sans MS" panose="030F0702030302020204" pitchFamily="66" charset="0"/>
              </a:rPr>
              <a:t>(int) x</a:t>
            </a:r>
            <a:r>
              <a:rPr lang="zh-CN" altLang="en-US" sz="2400" b="1" dirty="0">
                <a:latin typeface="Comic Sans MS" panose="030F0702030302020204" pitchFamily="66" charset="0"/>
              </a:rPr>
              <a:t>　</a:t>
            </a:r>
            <a:endParaRPr lang="zh-CN" altLang="en-US" sz="24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如果</a:t>
            </a:r>
            <a:r>
              <a:rPr lang="en-US" altLang="zh-CN" sz="2400" b="1" dirty="0">
                <a:latin typeface="Comic Sans MS" panose="030F0702030302020204" pitchFamily="66" charset="0"/>
              </a:rPr>
              <a:t>x</a:t>
            </a:r>
            <a:r>
              <a:rPr lang="zh-CN" altLang="en-US" sz="2400" b="1" dirty="0">
                <a:latin typeface="Comic Sans MS" panose="030F0702030302020204" pitchFamily="66" charset="0"/>
              </a:rPr>
              <a:t>原指定为</a:t>
            </a:r>
            <a:r>
              <a:rPr lang="en-US" altLang="zh-CN" sz="2400" b="1" dirty="0">
                <a:latin typeface="Comic Sans MS" panose="030F0702030302020204" pitchFamily="66" charset="0"/>
              </a:rPr>
              <a:t>float</a:t>
            </a:r>
            <a:r>
              <a:rPr lang="zh-CN" altLang="en-US" sz="2400" b="1" dirty="0">
                <a:latin typeface="Comic Sans MS" panose="030F0702030302020204" pitchFamily="66" charset="0"/>
              </a:rPr>
              <a:t>型，进行强制类型运算后得到一个</a:t>
            </a:r>
            <a:r>
              <a:rPr lang="en-US" altLang="zh-CN" sz="2400" b="1" dirty="0">
                <a:latin typeface="Comic Sans MS" panose="030F0702030302020204" pitchFamily="66" charset="0"/>
              </a:rPr>
              <a:t>int</a:t>
            </a:r>
            <a:r>
              <a:rPr lang="zh-CN" altLang="en-US" sz="2400" b="1" dirty="0">
                <a:latin typeface="Comic Sans MS" panose="030F0702030302020204" pitchFamily="66" charset="0"/>
              </a:rPr>
              <a:t>型的中间变量，它的值等于</a:t>
            </a:r>
            <a:r>
              <a:rPr lang="en-US" altLang="zh-CN" sz="2400" b="1" dirty="0">
                <a:latin typeface="Comic Sans MS" panose="030F0702030302020204" pitchFamily="66" charset="0"/>
              </a:rPr>
              <a:t>x</a:t>
            </a:r>
            <a:r>
              <a:rPr lang="zh-CN" altLang="en-US" sz="2400" b="1" dirty="0">
                <a:latin typeface="Comic Sans MS" panose="030F0702030302020204" pitchFamily="66" charset="0"/>
              </a:rPr>
              <a:t>的整数部分，而</a:t>
            </a:r>
            <a:r>
              <a:rPr lang="en-US" altLang="zh-CN" sz="2400" b="1" dirty="0">
                <a:latin typeface="Comic Sans MS" panose="030F0702030302020204" pitchFamily="66" charset="0"/>
              </a:rPr>
              <a:t>x</a:t>
            </a:r>
            <a:r>
              <a:rPr lang="zh-CN" altLang="en-US" sz="2400" b="1" dirty="0">
                <a:latin typeface="Comic Sans MS" panose="030F0702030302020204" pitchFamily="66" charset="0"/>
              </a:rPr>
              <a:t>的类型不变</a:t>
            </a:r>
            <a:r>
              <a:rPr lang="en-US" altLang="zh-CN" sz="2400" b="1" dirty="0">
                <a:latin typeface="Comic Sans MS" panose="030F0702030302020204" pitchFamily="66" charset="0"/>
              </a:rPr>
              <a:t>(</a:t>
            </a:r>
            <a:r>
              <a:rPr lang="zh-CN" altLang="en-US" sz="2400" b="1" dirty="0">
                <a:latin typeface="Comic Sans MS" panose="030F0702030302020204" pitchFamily="66" charset="0"/>
              </a:rPr>
              <a:t>仍为</a:t>
            </a:r>
            <a:r>
              <a:rPr lang="en-US" altLang="zh-CN" sz="2400" b="1" dirty="0">
                <a:latin typeface="Comic Sans MS" panose="030F0702030302020204" pitchFamily="66" charset="0"/>
              </a:rPr>
              <a:t>float</a:t>
            </a:r>
            <a:r>
              <a:rPr lang="zh-CN" altLang="en-US" sz="2400" b="1" dirty="0">
                <a:latin typeface="Comic Sans MS" panose="030F0702030302020204" pitchFamily="66" charset="0"/>
              </a:rPr>
              <a:t>型</a:t>
            </a:r>
            <a:r>
              <a:rPr lang="en-US" altLang="zh-CN" sz="2400" b="1" dirty="0">
                <a:latin typeface="Comic Sans MS" panose="030F0702030302020204" pitchFamily="66" charset="0"/>
              </a:rPr>
              <a:t>)</a:t>
            </a:r>
            <a:endParaRPr lang="en-US" altLang="zh-CN" sz="2400" b="1" dirty="0">
              <a:latin typeface="Comic Sans MS" panose="030F0702030302020204" pitchFamily="66" charset="0"/>
            </a:endParaRPr>
          </a:p>
        </p:txBody>
      </p:sp>
      <p:sp>
        <p:nvSpPr>
          <p:cNvPr id="67588"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67589"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67590"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8610" name="Rectangle 2"/>
          <p:cNvSpPr>
            <a:spLocks noGrp="1"/>
          </p:cNvSpPr>
          <p:nvPr>
            <p:ph type="title"/>
          </p:nvPr>
        </p:nvSpPr>
        <p:spPr>
          <a:ln/>
        </p:spPr>
        <p:txBody>
          <a:bodyPr vert="horz" wrap="square" lIns="91440" tIns="45720" rIns="91440" bIns="45720" anchor="b" anchorCtr="0"/>
          <a:p>
            <a:pPr eaLnBrk="1" hangingPunct="1"/>
            <a:r>
              <a:rPr lang="zh-CN" altLang="en-US" b="1" dirty="0"/>
              <a:t>显式类型转换</a:t>
            </a:r>
            <a:r>
              <a:rPr lang="en-US" altLang="zh-CN" b="1" dirty="0"/>
              <a:t>(</a:t>
            </a:r>
            <a:r>
              <a:rPr lang="zh-CN" altLang="en-US" b="1" dirty="0"/>
              <a:t>续</a:t>
            </a:r>
            <a:r>
              <a:rPr lang="en-US" altLang="zh-CN" b="1" dirty="0"/>
              <a:t>)</a:t>
            </a:r>
            <a:endParaRPr lang="en-US" altLang="zh-CN" b="1" dirty="0"/>
          </a:p>
        </p:txBody>
      </p:sp>
      <p:sp>
        <p:nvSpPr>
          <p:cNvPr id="68611" name="Rectangle 3"/>
          <p:cNvSpPr>
            <a:spLocks noGrp="1"/>
          </p:cNvSpPr>
          <p:nvPr>
            <p:ph idx="1"/>
          </p:nvPr>
        </p:nvSpPr>
        <p:spPr>
          <a:xfrm>
            <a:off x="762000" y="1981200"/>
            <a:ext cx="7772400" cy="4419600"/>
          </a:xfrm>
          <a:ln>
            <a:solidFill>
              <a:schemeClr val="hlink">
                <a:alpha val="100000"/>
              </a:schemeClr>
            </a:solidFill>
            <a:miter lim="800000"/>
          </a:ln>
        </p:spPr>
        <p:txBody>
          <a:bodyPr vert="horz" wrap="square" lIns="91440" tIns="45720" rIns="91440" bIns="45720" anchor="t" anchorCtr="0"/>
          <a:p>
            <a:pPr eaLnBrk="1" hangingPunct="1">
              <a:lnSpc>
                <a:spcPct val="90000"/>
              </a:lnSpc>
              <a:buNone/>
            </a:pPr>
            <a:r>
              <a:rPr lang="en-US" altLang="zh-CN" sz="2800" dirty="0">
                <a:latin typeface="Comic Sans MS" panose="030F0702030302020204" pitchFamily="66" charset="0"/>
              </a:rPr>
              <a:t>int main(){</a:t>
            </a:r>
            <a:endParaRPr lang="en-US" altLang="zh-CN" sz="2800" dirty="0">
              <a:latin typeface="Comic Sans MS" panose="030F0702030302020204" pitchFamily="66" charset="0"/>
            </a:endParaRPr>
          </a:p>
          <a:p>
            <a:pPr eaLnBrk="1" hangingPunct="1">
              <a:lnSpc>
                <a:spcPct val="90000"/>
              </a:lnSpc>
              <a:buNone/>
            </a:pPr>
            <a:r>
              <a:rPr lang="en-US" altLang="zh-CN" sz="2800" dirty="0">
                <a:latin typeface="Comic Sans MS" panose="030F0702030302020204" pitchFamily="66" charset="0"/>
              </a:rPr>
              <a:t>  float x</a:t>
            </a:r>
            <a:r>
              <a:rPr lang="zh-CN" altLang="en-US" sz="2800" dirty="0">
                <a:latin typeface="Comic Sans MS" panose="030F0702030302020204" pitchFamily="66" charset="0"/>
              </a:rPr>
              <a:t>；</a:t>
            </a:r>
            <a:endParaRPr lang="zh-CN" altLang="en-US" sz="2800" dirty="0">
              <a:latin typeface="Comic Sans MS" panose="030F0702030302020204" pitchFamily="66" charset="0"/>
            </a:endParaRPr>
          </a:p>
          <a:p>
            <a:pPr eaLnBrk="1" hangingPunct="1">
              <a:lnSpc>
                <a:spcPct val="90000"/>
              </a:lnSpc>
              <a:buNone/>
            </a:pPr>
            <a:r>
              <a:rPr lang="zh-CN" altLang="en-US" sz="2800" dirty="0">
                <a:latin typeface="Comic Sans MS" panose="030F0702030302020204" pitchFamily="66" charset="0"/>
              </a:rPr>
              <a:t>  </a:t>
            </a:r>
            <a:r>
              <a:rPr lang="en-US" altLang="zh-CN" sz="2800" dirty="0">
                <a:latin typeface="Comic Sans MS" panose="030F0702030302020204" pitchFamily="66" charset="0"/>
              </a:rPr>
              <a:t>int i</a:t>
            </a:r>
            <a:r>
              <a:rPr lang="zh-CN" altLang="en-US" sz="2800" dirty="0">
                <a:latin typeface="Comic Sans MS" panose="030F0702030302020204" pitchFamily="66" charset="0"/>
              </a:rPr>
              <a:t>；</a:t>
            </a:r>
            <a:r>
              <a:rPr lang="en-US" altLang="zh-CN" sz="2800" dirty="0">
                <a:latin typeface="Comic Sans MS" panose="030F0702030302020204" pitchFamily="66" charset="0"/>
              </a:rPr>
              <a:t>x=3.6</a:t>
            </a:r>
            <a:r>
              <a:rPr lang="zh-CN" altLang="en-US" sz="2800" dirty="0">
                <a:latin typeface="Comic Sans MS" panose="030F0702030302020204" pitchFamily="66" charset="0"/>
              </a:rPr>
              <a:t>；</a:t>
            </a:r>
            <a:endParaRPr lang="zh-CN" altLang="en-US" sz="2800" dirty="0">
              <a:latin typeface="Comic Sans MS" panose="030F0702030302020204" pitchFamily="66" charset="0"/>
            </a:endParaRPr>
          </a:p>
          <a:p>
            <a:pPr eaLnBrk="1" hangingPunct="1">
              <a:lnSpc>
                <a:spcPct val="90000"/>
              </a:lnSpc>
              <a:buNone/>
            </a:pPr>
            <a:r>
              <a:rPr lang="zh-CN" altLang="en-US" sz="2800" dirty="0">
                <a:latin typeface="Comic Sans MS" panose="030F0702030302020204" pitchFamily="66" charset="0"/>
              </a:rPr>
              <a:t>  </a:t>
            </a:r>
            <a:r>
              <a:rPr lang="en-US" altLang="zh-CN" sz="2800" dirty="0">
                <a:latin typeface="Comic Sans MS" panose="030F0702030302020204" pitchFamily="66" charset="0"/>
              </a:rPr>
              <a:t>i=(int) x</a:t>
            </a:r>
            <a:r>
              <a:rPr lang="zh-CN" altLang="en-US" sz="2800" dirty="0">
                <a:latin typeface="Comic Sans MS" panose="030F0702030302020204" pitchFamily="66" charset="0"/>
              </a:rPr>
              <a:t>；</a:t>
            </a:r>
            <a:endParaRPr lang="zh-CN" altLang="en-US" sz="2800" dirty="0">
              <a:latin typeface="Comic Sans MS" panose="030F0702030302020204" pitchFamily="66" charset="0"/>
            </a:endParaRPr>
          </a:p>
          <a:p>
            <a:pPr eaLnBrk="1" hangingPunct="1">
              <a:lnSpc>
                <a:spcPct val="90000"/>
              </a:lnSpc>
              <a:buNone/>
            </a:pPr>
            <a:r>
              <a:rPr lang="zh-CN" altLang="en-US" sz="2800" dirty="0">
                <a:latin typeface="Comic Sans MS" panose="030F0702030302020204" pitchFamily="66" charset="0"/>
              </a:rPr>
              <a:t>  </a:t>
            </a:r>
            <a:r>
              <a:rPr lang="en-US" altLang="zh-CN" sz="2800" dirty="0">
                <a:latin typeface="Comic Sans MS" panose="030F0702030302020204" pitchFamily="66" charset="0"/>
              </a:rPr>
              <a:t>printf("x=%f</a:t>
            </a:r>
            <a:r>
              <a:rPr lang="zh-CN" altLang="en-US" sz="2800" dirty="0">
                <a:latin typeface="Comic Sans MS" panose="030F0702030302020204" pitchFamily="66" charset="0"/>
              </a:rPr>
              <a:t>， </a:t>
            </a:r>
            <a:r>
              <a:rPr lang="en-US" altLang="zh-CN" sz="2800" dirty="0">
                <a:latin typeface="Comic Sans MS" panose="030F0702030302020204" pitchFamily="66" charset="0"/>
              </a:rPr>
              <a:t>i=%d"</a:t>
            </a:r>
            <a:r>
              <a:rPr lang="zh-CN" altLang="en-US" sz="2800" dirty="0">
                <a:latin typeface="Comic Sans MS" panose="030F0702030302020204" pitchFamily="66" charset="0"/>
              </a:rPr>
              <a:t>，</a:t>
            </a:r>
            <a:r>
              <a:rPr lang="en-US" altLang="zh-CN" sz="2800" dirty="0">
                <a:latin typeface="Comic Sans MS" panose="030F0702030302020204" pitchFamily="66" charset="0"/>
              </a:rPr>
              <a:t>x</a:t>
            </a:r>
            <a:r>
              <a:rPr lang="zh-CN" altLang="en-US" sz="2800" dirty="0">
                <a:latin typeface="Comic Sans MS" panose="030F0702030302020204" pitchFamily="66" charset="0"/>
              </a:rPr>
              <a:t>，</a:t>
            </a:r>
            <a:r>
              <a:rPr lang="en-US" altLang="zh-CN" sz="2800" dirty="0">
                <a:latin typeface="Comic Sans MS" panose="030F0702030302020204" pitchFamily="66" charset="0"/>
              </a:rPr>
              <a:t>i);</a:t>
            </a:r>
            <a:endParaRPr lang="en-US" altLang="zh-CN" sz="2800" dirty="0">
              <a:latin typeface="Comic Sans MS" panose="030F0702030302020204" pitchFamily="66" charset="0"/>
            </a:endParaRPr>
          </a:p>
          <a:p>
            <a:pPr eaLnBrk="1" hangingPunct="1">
              <a:lnSpc>
                <a:spcPct val="90000"/>
              </a:lnSpc>
              <a:buNone/>
            </a:pPr>
            <a:r>
              <a:rPr lang="zh-CN" altLang="en-US" sz="2800" dirty="0">
                <a:latin typeface="Comic Sans MS" panose="030F0702030302020204" pitchFamily="66" charset="0"/>
              </a:rPr>
              <a:t>｝</a:t>
            </a:r>
            <a:endParaRPr lang="zh-CN" altLang="en-US" sz="2800" dirty="0">
              <a:latin typeface="Comic Sans MS" panose="030F0702030302020204" pitchFamily="66" charset="0"/>
            </a:endParaRPr>
          </a:p>
          <a:p>
            <a:pPr eaLnBrk="1" hangingPunct="1">
              <a:lnSpc>
                <a:spcPct val="90000"/>
              </a:lnSpc>
              <a:buNone/>
            </a:pPr>
            <a:r>
              <a:rPr lang="zh-CN" altLang="en-US" sz="2800" dirty="0">
                <a:latin typeface="Comic Sans MS" panose="030F0702030302020204" pitchFamily="66" charset="0"/>
              </a:rPr>
              <a:t>运行结果如下：</a:t>
            </a:r>
            <a:endParaRPr lang="zh-CN" altLang="en-US" sz="2800" dirty="0">
              <a:latin typeface="Comic Sans MS" panose="030F0702030302020204" pitchFamily="66" charset="0"/>
            </a:endParaRPr>
          </a:p>
          <a:p>
            <a:pPr eaLnBrk="1" hangingPunct="1">
              <a:lnSpc>
                <a:spcPct val="90000"/>
              </a:lnSpc>
              <a:buNone/>
            </a:pPr>
            <a:r>
              <a:rPr lang="zh-CN" altLang="en-US" sz="2800" dirty="0">
                <a:latin typeface="Comic Sans MS" panose="030F0702030302020204" pitchFamily="66" charset="0"/>
              </a:rPr>
              <a:t>　　</a:t>
            </a:r>
            <a:r>
              <a:rPr lang="en-US" altLang="zh-CN" sz="2800" dirty="0">
                <a:latin typeface="Comic Sans MS" panose="030F0702030302020204" pitchFamily="66" charset="0"/>
              </a:rPr>
              <a:t>x=3.600000</a:t>
            </a:r>
            <a:r>
              <a:rPr lang="zh-CN" altLang="en-US" sz="2800" dirty="0">
                <a:latin typeface="Comic Sans MS" panose="030F0702030302020204" pitchFamily="66" charset="0"/>
              </a:rPr>
              <a:t>， </a:t>
            </a:r>
            <a:r>
              <a:rPr lang="en-US" altLang="zh-CN" sz="2800" dirty="0">
                <a:latin typeface="Comic Sans MS" panose="030F0702030302020204" pitchFamily="66" charset="0"/>
              </a:rPr>
              <a:t>i=3</a:t>
            </a:r>
            <a:endParaRPr lang="en-US" altLang="zh-CN" sz="2800" dirty="0">
              <a:latin typeface="Comic Sans MS" panose="030F0702030302020204" pitchFamily="66" charset="0"/>
            </a:endParaRPr>
          </a:p>
          <a:p>
            <a:pPr eaLnBrk="1" hangingPunct="1">
              <a:lnSpc>
                <a:spcPct val="90000"/>
              </a:lnSpc>
              <a:buNone/>
            </a:pPr>
            <a:r>
              <a:rPr lang="zh-CN" altLang="en-US" sz="2800" dirty="0">
                <a:latin typeface="Comic Sans MS" panose="030F0702030302020204" pitchFamily="66" charset="0"/>
              </a:rPr>
              <a:t>　　</a:t>
            </a:r>
            <a:r>
              <a:rPr lang="en-US" altLang="zh-CN" sz="2800" dirty="0">
                <a:latin typeface="Comic Sans MS" panose="030F0702030302020204" pitchFamily="66" charset="0"/>
              </a:rPr>
              <a:t>x</a:t>
            </a:r>
            <a:r>
              <a:rPr lang="zh-CN" altLang="en-US" sz="2800" dirty="0">
                <a:latin typeface="Comic Sans MS" panose="030F0702030302020204" pitchFamily="66" charset="0"/>
              </a:rPr>
              <a:t>类型仍为</a:t>
            </a:r>
            <a:r>
              <a:rPr lang="en-US" altLang="zh-CN" sz="2800" dirty="0">
                <a:latin typeface="Comic Sans MS" panose="030F0702030302020204" pitchFamily="66" charset="0"/>
              </a:rPr>
              <a:t>float</a:t>
            </a:r>
            <a:r>
              <a:rPr lang="zh-CN" altLang="en-US" sz="2800" dirty="0">
                <a:latin typeface="Comic Sans MS" panose="030F0702030302020204" pitchFamily="66" charset="0"/>
              </a:rPr>
              <a:t>型，值仍等于</a:t>
            </a:r>
            <a:r>
              <a:rPr lang="en-US" altLang="zh-CN" sz="2800" dirty="0">
                <a:latin typeface="Comic Sans MS" panose="030F0702030302020204" pitchFamily="66" charset="0"/>
              </a:rPr>
              <a:t>3.6</a:t>
            </a:r>
            <a:endParaRPr lang="en-US" altLang="zh-CN" sz="2800" dirty="0">
              <a:latin typeface="Comic Sans MS" panose="030F0702030302020204" pitchFamily="66" charset="0"/>
            </a:endParaRPr>
          </a:p>
        </p:txBody>
      </p:sp>
      <p:sp>
        <p:nvSpPr>
          <p:cNvPr id="68612"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68613"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68614"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9634" name="Rectangle 2"/>
          <p:cNvSpPr>
            <a:spLocks noGrp="1"/>
          </p:cNvSpPr>
          <p:nvPr>
            <p:ph type="title"/>
          </p:nvPr>
        </p:nvSpPr>
        <p:spPr>
          <a:ln/>
        </p:spPr>
        <p:txBody>
          <a:bodyPr vert="horz" wrap="square" lIns="91440" tIns="45720" rIns="91440" bIns="45720" anchor="b" anchorCtr="0"/>
          <a:p>
            <a:pPr eaLnBrk="1" hangingPunct="1"/>
            <a:r>
              <a:rPr lang="zh-CN" altLang="en-US" b="1" dirty="0"/>
              <a:t>类型转换</a:t>
            </a:r>
            <a:r>
              <a:rPr lang="en-US" altLang="zh-CN" b="1" dirty="0">
                <a:latin typeface="Comic Sans MS" panose="030F0702030302020204" pitchFamily="66" charset="0"/>
              </a:rPr>
              <a:t>(Type Conversion)</a:t>
            </a:r>
            <a:endParaRPr lang="en-US" altLang="zh-CN" b="1" dirty="0">
              <a:latin typeface="Comic Sans MS" panose="030F0702030302020204" pitchFamily="66" charset="0"/>
            </a:endParaRPr>
          </a:p>
        </p:txBody>
      </p:sp>
      <p:sp>
        <p:nvSpPr>
          <p:cNvPr id="69635" name="Rectangle 3"/>
          <p:cNvSpPr>
            <a:spLocks noGrp="1"/>
          </p:cNvSpPr>
          <p:nvPr>
            <p:ph idx="1"/>
          </p:nvPr>
        </p:nvSpPr>
        <p:spPr>
          <a:xfrm>
            <a:off x="914400" y="2017713"/>
            <a:ext cx="7772400" cy="4114800"/>
          </a:xfrm>
          <a:ln/>
        </p:spPr>
        <p:txBody>
          <a:bodyPr vert="horz" wrap="square" lIns="91440" tIns="45720" rIns="91440" bIns="45720" anchor="t" anchorCtr="0"/>
          <a:p>
            <a:pPr eaLnBrk="1" hangingPunct="1">
              <a:lnSpc>
                <a:spcPct val="90000"/>
              </a:lnSpc>
            </a:pPr>
            <a:r>
              <a:rPr lang="zh-CN" altLang="en-US" sz="2800" b="1" dirty="0">
                <a:latin typeface="Comic Sans MS" panose="030F0702030302020204" pitchFamily="66" charset="0"/>
              </a:rPr>
              <a:t>将实型数据</a:t>
            </a:r>
            <a:r>
              <a:rPr lang="en-US" altLang="zh-CN" sz="2800" b="1" dirty="0">
                <a:latin typeface="Comic Sans MS" panose="030F0702030302020204" pitchFamily="66" charset="0"/>
              </a:rPr>
              <a:t>(</a:t>
            </a:r>
            <a:r>
              <a:rPr lang="zh-CN" altLang="en-US" sz="2800" b="1" dirty="0">
                <a:latin typeface="Comic Sans MS" panose="030F0702030302020204" pitchFamily="66" charset="0"/>
              </a:rPr>
              <a:t>包括单、双精度</a:t>
            </a:r>
            <a:r>
              <a:rPr lang="en-US" altLang="zh-CN" sz="2800" b="1" dirty="0">
                <a:latin typeface="Comic Sans MS" panose="030F0702030302020204" pitchFamily="66" charset="0"/>
              </a:rPr>
              <a:t>)</a:t>
            </a:r>
            <a:r>
              <a:rPr lang="zh-CN" altLang="en-US" sz="2800" b="1" dirty="0">
                <a:latin typeface="Comic Sans MS" panose="030F0702030302020204" pitchFamily="66" charset="0"/>
              </a:rPr>
              <a:t>赋给整型变量时，舍弃实数的小数部分</a:t>
            </a:r>
            <a:endParaRPr lang="zh-CN" altLang="en-US" sz="28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如</a:t>
            </a:r>
            <a:r>
              <a:rPr lang="en-US" altLang="zh-CN" sz="2400" b="1" dirty="0">
                <a:latin typeface="Comic Sans MS" panose="030F0702030302020204" pitchFamily="66" charset="0"/>
              </a:rPr>
              <a:t>i</a:t>
            </a:r>
            <a:r>
              <a:rPr lang="zh-CN" altLang="en-US" sz="2400" b="1" dirty="0">
                <a:latin typeface="Comic Sans MS" panose="030F0702030302020204" pitchFamily="66" charset="0"/>
              </a:rPr>
              <a:t>为整型变量，执行“</a:t>
            </a:r>
            <a:r>
              <a:rPr lang="en-US" altLang="zh-CN" sz="2400" b="1" dirty="0">
                <a:latin typeface="Comic Sans MS" panose="030F0702030302020204" pitchFamily="66" charset="0"/>
              </a:rPr>
              <a:t>i=3.56”</a:t>
            </a:r>
            <a:r>
              <a:rPr lang="zh-CN" altLang="en-US" sz="2400" b="1" dirty="0">
                <a:latin typeface="Comic Sans MS" panose="030F0702030302020204" pitchFamily="66" charset="0"/>
              </a:rPr>
              <a:t>的结果是使</a:t>
            </a:r>
            <a:r>
              <a:rPr lang="en-US" altLang="zh-CN" sz="2400" b="1" dirty="0">
                <a:latin typeface="Comic Sans MS" panose="030F0702030302020204" pitchFamily="66" charset="0"/>
              </a:rPr>
              <a:t>i</a:t>
            </a:r>
            <a:r>
              <a:rPr lang="zh-CN" altLang="en-US" sz="2400" b="1" dirty="0">
                <a:latin typeface="Comic Sans MS" panose="030F0702030302020204" pitchFamily="66" charset="0"/>
              </a:rPr>
              <a:t>的值为</a:t>
            </a:r>
            <a:r>
              <a:rPr lang="en-US" altLang="zh-CN" sz="2400" b="1" dirty="0">
                <a:latin typeface="Comic Sans MS" panose="030F0702030302020204" pitchFamily="66" charset="0"/>
              </a:rPr>
              <a:t>3</a:t>
            </a:r>
            <a:r>
              <a:rPr lang="zh-CN" altLang="en-US" sz="2400" b="1" dirty="0">
                <a:latin typeface="Comic Sans MS" panose="030F0702030302020204" pitchFamily="66" charset="0"/>
              </a:rPr>
              <a:t>， 在内存中以整数形式存储</a:t>
            </a:r>
            <a:endParaRPr lang="zh-CN" altLang="en-US" sz="2400" b="1" dirty="0">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将整型数据赋给单、双精度变量时，数值不变，但以浮点数形式存储到变量中</a:t>
            </a:r>
            <a:endParaRPr lang="zh-CN" altLang="en-US" sz="28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如将</a:t>
            </a:r>
            <a:r>
              <a:rPr lang="en-US" altLang="zh-CN" sz="2400" b="1" dirty="0">
                <a:latin typeface="Comic Sans MS" panose="030F0702030302020204" pitchFamily="66" charset="0"/>
              </a:rPr>
              <a:t>23</a:t>
            </a:r>
            <a:r>
              <a:rPr lang="zh-CN" altLang="en-US" sz="2400" b="1" dirty="0">
                <a:latin typeface="Comic Sans MS" panose="030F0702030302020204" pitchFamily="66" charset="0"/>
              </a:rPr>
              <a:t>赋给</a:t>
            </a:r>
            <a:r>
              <a:rPr lang="en-US" altLang="zh-CN" sz="2400" b="1" dirty="0">
                <a:latin typeface="Comic Sans MS" panose="030F0702030302020204" pitchFamily="66" charset="0"/>
              </a:rPr>
              <a:t>float</a:t>
            </a:r>
            <a:r>
              <a:rPr lang="zh-CN" altLang="en-US" sz="2400" b="1" dirty="0">
                <a:latin typeface="Comic Sans MS" panose="030F0702030302020204" pitchFamily="66" charset="0"/>
              </a:rPr>
              <a:t>变量</a:t>
            </a:r>
            <a:r>
              <a:rPr lang="en-US" altLang="zh-CN" sz="2400" b="1" dirty="0">
                <a:latin typeface="Comic Sans MS" panose="030F0702030302020204" pitchFamily="66" charset="0"/>
              </a:rPr>
              <a:t>f</a:t>
            </a:r>
            <a:r>
              <a:rPr lang="zh-CN" altLang="en-US" sz="2400" b="1" dirty="0">
                <a:latin typeface="Comic Sans MS" panose="030F0702030302020204" pitchFamily="66" charset="0"/>
              </a:rPr>
              <a:t>，即</a:t>
            </a:r>
            <a:r>
              <a:rPr lang="en-US" altLang="zh-CN" sz="2400" b="1" dirty="0">
                <a:latin typeface="Comic Sans MS" panose="030F0702030302020204" pitchFamily="66" charset="0"/>
              </a:rPr>
              <a:t>f=23</a:t>
            </a:r>
            <a:r>
              <a:rPr lang="zh-CN" altLang="en-US" sz="2400" b="1" dirty="0">
                <a:latin typeface="Comic Sans MS" panose="030F0702030302020204" pitchFamily="66" charset="0"/>
              </a:rPr>
              <a:t>，先将</a:t>
            </a:r>
            <a:r>
              <a:rPr lang="en-US" altLang="zh-CN" sz="2400" b="1" dirty="0">
                <a:latin typeface="Comic Sans MS" panose="030F0702030302020204" pitchFamily="66" charset="0"/>
              </a:rPr>
              <a:t>23</a:t>
            </a:r>
            <a:r>
              <a:rPr lang="zh-CN" altLang="en-US" sz="2400" b="1" dirty="0">
                <a:latin typeface="Comic Sans MS" panose="030F0702030302020204" pitchFamily="66" charset="0"/>
              </a:rPr>
              <a:t>转换成</a:t>
            </a:r>
            <a:r>
              <a:rPr lang="en-US" altLang="zh-CN" sz="2400" b="1" dirty="0">
                <a:latin typeface="Comic Sans MS" panose="030F0702030302020204" pitchFamily="66" charset="0"/>
              </a:rPr>
              <a:t>23.00000</a:t>
            </a:r>
            <a:r>
              <a:rPr lang="zh-CN" altLang="en-US" sz="2400" b="1" dirty="0">
                <a:latin typeface="Comic Sans MS" panose="030F0702030302020204" pitchFamily="66" charset="0"/>
              </a:rPr>
              <a:t>，再存储在</a:t>
            </a:r>
            <a:r>
              <a:rPr lang="en-US" altLang="zh-CN" sz="2400" b="1" dirty="0">
                <a:latin typeface="Comic Sans MS" panose="030F0702030302020204" pitchFamily="66" charset="0"/>
              </a:rPr>
              <a:t>f</a:t>
            </a:r>
            <a:r>
              <a:rPr lang="zh-CN" altLang="en-US" sz="2400" b="1" dirty="0">
                <a:latin typeface="Comic Sans MS" panose="030F0702030302020204" pitchFamily="66" charset="0"/>
              </a:rPr>
              <a:t>中</a:t>
            </a:r>
            <a:endParaRPr lang="zh-CN" altLang="en-US" sz="24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如将</a:t>
            </a:r>
            <a:r>
              <a:rPr lang="en-US" altLang="zh-CN" sz="2400" b="1" dirty="0">
                <a:latin typeface="Comic Sans MS" panose="030F0702030302020204" pitchFamily="66" charset="0"/>
              </a:rPr>
              <a:t>23</a:t>
            </a:r>
            <a:r>
              <a:rPr lang="zh-CN" altLang="en-US" sz="2400" b="1" dirty="0">
                <a:latin typeface="Comic Sans MS" panose="030F0702030302020204" pitchFamily="66" charset="0"/>
              </a:rPr>
              <a:t>赋给</a:t>
            </a:r>
            <a:r>
              <a:rPr lang="en-US" altLang="zh-CN" sz="2400" b="1" dirty="0">
                <a:latin typeface="Comic Sans MS" panose="030F0702030302020204" pitchFamily="66" charset="0"/>
              </a:rPr>
              <a:t>double</a:t>
            </a:r>
            <a:r>
              <a:rPr lang="zh-CN" altLang="en-US" sz="2400" b="1" dirty="0">
                <a:latin typeface="Comic Sans MS" panose="030F0702030302020204" pitchFamily="66" charset="0"/>
              </a:rPr>
              <a:t>型变量</a:t>
            </a:r>
            <a:r>
              <a:rPr lang="en-US" altLang="zh-CN" sz="2400" b="1" dirty="0">
                <a:latin typeface="Comic Sans MS" panose="030F0702030302020204" pitchFamily="66" charset="0"/>
              </a:rPr>
              <a:t>d</a:t>
            </a:r>
            <a:r>
              <a:rPr lang="zh-CN" altLang="en-US" sz="2400" b="1" dirty="0">
                <a:latin typeface="Comic Sans MS" panose="030F0702030302020204" pitchFamily="66" charset="0"/>
              </a:rPr>
              <a:t>，即</a:t>
            </a:r>
            <a:r>
              <a:rPr lang="en-US" altLang="zh-CN" sz="2400" b="1" dirty="0">
                <a:latin typeface="Comic Sans MS" panose="030F0702030302020204" pitchFamily="66" charset="0"/>
              </a:rPr>
              <a:t>d=23</a:t>
            </a:r>
            <a:r>
              <a:rPr lang="zh-CN" altLang="en-US" sz="2400" b="1" dirty="0">
                <a:latin typeface="Comic Sans MS" panose="030F0702030302020204" pitchFamily="66" charset="0"/>
              </a:rPr>
              <a:t>，则将</a:t>
            </a:r>
            <a:r>
              <a:rPr lang="en-US" altLang="zh-CN" sz="2400" b="1" dirty="0">
                <a:latin typeface="Comic Sans MS" panose="030F0702030302020204" pitchFamily="66" charset="0"/>
              </a:rPr>
              <a:t>23</a:t>
            </a:r>
            <a:r>
              <a:rPr lang="zh-CN" altLang="en-US" sz="2400" b="1" dirty="0">
                <a:latin typeface="Comic Sans MS" panose="030F0702030302020204" pitchFamily="66" charset="0"/>
              </a:rPr>
              <a:t>补足有效位数字为</a:t>
            </a:r>
            <a:r>
              <a:rPr lang="en-US" altLang="zh-CN" sz="2400" b="1" dirty="0">
                <a:latin typeface="Comic Sans MS" panose="030F0702030302020204" pitchFamily="66" charset="0"/>
              </a:rPr>
              <a:t>23.00000000000000</a:t>
            </a:r>
            <a:r>
              <a:rPr lang="zh-CN" altLang="en-US" sz="2400" b="1" dirty="0">
                <a:latin typeface="Comic Sans MS" panose="030F0702030302020204" pitchFamily="66" charset="0"/>
              </a:rPr>
              <a:t>，然后以双精度浮点数形式存储到</a:t>
            </a:r>
            <a:r>
              <a:rPr lang="en-US" altLang="zh-CN" sz="2400" b="1" dirty="0">
                <a:latin typeface="Comic Sans MS" panose="030F0702030302020204" pitchFamily="66" charset="0"/>
              </a:rPr>
              <a:t>d</a:t>
            </a:r>
            <a:r>
              <a:rPr lang="zh-CN" altLang="en-US" sz="2400" b="1" dirty="0">
                <a:latin typeface="Comic Sans MS" panose="030F0702030302020204" pitchFamily="66" charset="0"/>
              </a:rPr>
              <a:t>中</a:t>
            </a:r>
            <a:endParaRPr lang="zh-CN" altLang="zh-CN" sz="2400" b="1" dirty="0">
              <a:latin typeface="Comic Sans MS" panose="030F0702030302020204" pitchFamily="66" charset="0"/>
            </a:endParaRPr>
          </a:p>
          <a:p>
            <a:pPr eaLnBrk="1" hangingPunct="1">
              <a:lnSpc>
                <a:spcPct val="90000"/>
              </a:lnSpc>
              <a:buNone/>
            </a:pPr>
            <a:endParaRPr lang="en-US" altLang="zh-CN" sz="2800" b="1" dirty="0">
              <a:latin typeface="Comic Sans MS" panose="030F0702030302020204" pitchFamily="66" charset="0"/>
            </a:endParaRPr>
          </a:p>
        </p:txBody>
      </p:sp>
      <p:sp>
        <p:nvSpPr>
          <p:cNvPr id="69636"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69637"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69638"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0658" name="Rectangle 2"/>
          <p:cNvSpPr>
            <a:spLocks noGrp="1"/>
          </p:cNvSpPr>
          <p:nvPr>
            <p:ph type="title"/>
          </p:nvPr>
        </p:nvSpPr>
        <p:spPr>
          <a:ln/>
        </p:spPr>
        <p:txBody>
          <a:bodyPr vert="horz" wrap="square" lIns="91440" tIns="45720" rIns="91440" bIns="45720" anchor="b" anchorCtr="0"/>
          <a:p>
            <a:pPr eaLnBrk="1" hangingPunct="1"/>
            <a:r>
              <a:rPr lang="zh-CN" altLang="en-US" b="1" dirty="0"/>
              <a:t>类型转换</a:t>
            </a:r>
            <a:r>
              <a:rPr lang="en-US" altLang="zh-CN" b="1" dirty="0"/>
              <a:t>(</a:t>
            </a:r>
            <a:r>
              <a:rPr lang="zh-CN" altLang="en-US" b="1" dirty="0"/>
              <a:t>续</a:t>
            </a:r>
            <a:r>
              <a:rPr lang="en-US" altLang="zh-CN" b="1" dirty="0"/>
              <a:t>)</a:t>
            </a:r>
            <a:endParaRPr lang="en-US" altLang="zh-CN" b="1" dirty="0"/>
          </a:p>
        </p:txBody>
      </p:sp>
      <p:sp>
        <p:nvSpPr>
          <p:cNvPr id="70659" name="Rectangle 3"/>
          <p:cNvSpPr>
            <a:spLocks noGrp="1"/>
          </p:cNvSpPr>
          <p:nvPr>
            <p:ph idx="1"/>
          </p:nvPr>
        </p:nvSpPr>
        <p:spPr>
          <a:xfrm>
            <a:off x="838200" y="2017713"/>
            <a:ext cx="8116888" cy="4114800"/>
          </a:xfrm>
          <a:ln/>
        </p:spPr>
        <p:txBody>
          <a:bodyPr vert="horz" wrap="square" lIns="91440" tIns="45720" rIns="91440" bIns="45720" anchor="t" anchorCtr="0"/>
          <a:p>
            <a:pPr eaLnBrk="1" hangingPunct="1">
              <a:lnSpc>
                <a:spcPct val="90000"/>
              </a:lnSpc>
            </a:pPr>
            <a:r>
              <a:rPr lang="zh-CN" altLang="en-US" b="1" dirty="0">
                <a:latin typeface="Comic Sans MS" panose="030F0702030302020204" pitchFamily="66" charset="0"/>
              </a:rPr>
              <a:t>将一个</a:t>
            </a:r>
            <a:r>
              <a:rPr lang="en-US" altLang="zh-CN" b="1" dirty="0">
                <a:latin typeface="Comic Sans MS" panose="030F0702030302020204" pitchFamily="66" charset="0"/>
              </a:rPr>
              <a:t>double</a:t>
            </a:r>
            <a:r>
              <a:rPr lang="zh-CN" altLang="en-US" b="1" dirty="0">
                <a:latin typeface="Comic Sans MS" panose="030F0702030302020204" pitchFamily="66" charset="0"/>
              </a:rPr>
              <a:t>型数据赋给</a:t>
            </a:r>
            <a:r>
              <a:rPr lang="en-US" altLang="zh-CN" b="1" dirty="0">
                <a:latin typeface="Comic Sans MS" panose="030F0702030302020204" pitchFamily="66" charset="0"/>
              </a:rPr>
              <a:t>float</a:t>
            </a:r>
            <a:r>
              <a:rPr lang="zh-CN" altLang="en-US" b="1" dirty="0">
                <a:latin typeface="Comic Sans MS" panose="030F0702030302020204" pitchFamily="66" charset="0"/>
              </a:rPr>
              <a:t>变量时，截取其前面</a:t>
            </a:r>
            <a:r>
              <a:rPr lang="en-US" altLang="zh-CN" b="1" dirty="0">
                <a:solidFill>
                  <a:srgbClr val="FF0000"/>
                </a:solidFill>
                <a:latin typeface="Comic Sans MS" panose="030F0702030302020204" pitchFamily="66" charset="0"/>
              </a:rPr>
              <a:t>7</a:t>
            </a:r>
            <a:r>
              <a:rPr lang="zh-CN" altLang="en-US" b="1" dirty="0">
                <a:latin typeface="Comic Sans MS" panose="030F0702030302020204" pitchFamily="66" charset="0"/>
              </a:rPr>
              <a:t>位有效数字，存放到</a:t>
            </a:r>
            <a:r>
              <a:rPr lang="en-US" altLang="zh-CN" b="1" dirty="0">
                <a:latin typeface="Comic Sans MS" panose="030F0702030302020204" pitchFamily="66" charset="0"/>
              </a:rPr>
              <a:t>float</a:t>
            </a:r>
            <a:r>
              <a:rPr lang="zh-CN" altLang="en-US" b="1" dirty="0">
                <a:latin typeface="Comic Sans MS" panose="030F0702030302020204" pitchFamily="66" charset="0"/>
              </a:rPr>
              <a:t>变量的存储单元</a:t>
            </a:r>
            <a:r>
              <a:rPr lang="en-US" altLang="zh-CN" b="1" dirty="0">
                <a:latin typeface="Comic Sans MS" panose="030F0702030302020204" pitchFamily="66" charset="0"/>
              </a:rPr>
              <a:t>(</a:t>
            </a:r>
            <a:r>
              <a:rPr lang="en-US" altLang="zh-CN" b="1" dirty="0">
                <a:solidFill>
                  <a:srgbClr val="FF0000"/>
                </a:solidFill>
                <a:latin typeface="Comic Sans MS" panose="030F0702030302020204" pitchFamily="66" charset="0"/>
              </a:rPr>
              <a:t>32</a:t>
            </a:r>
            <a:r>
              <a:rPr lang="zh-CN" altLang="en-US" b="1" dirty="0">
                <a:latin typeface="Comic Sans MS" panose="030F0702030302020204" pitchFamily="66" charset="0"/>
              </a:rPr>
              <a:t>位</a:t>
            </a:r>
            <a:r>
              <a:rPr lang="en-US" altLang="zh-CN" b="1" dirty="0">
                <a:latin typeface="Comic Sans MS" panose="030F0702030302020204" pitchFamily="66" charset="0"/>
              </a:rPr>
              <a:t>)</a:t>
            </a:r>
            <a:r>
              <a:rPr lang="zh-CN" altLang="en-US" b="1" dirty="0">
                <a:latin typeface="Comic Sans MS" panose="030F0702030302020204" pitchFamily="66" charset="0"/>
              </a:rPr>
              <a:t>中。但应注意数值范围不能溢出</a:t>
            </a:r>
            <a:endParaRPr lang="zh-CN" altLang="en-US" b="1" dirty="0">
              <a:latin typeface="Comic Sans MS" panose="030F0702030302020204" pitchFamily="66" charset="0"/>
            </a:endParaRPr>
          </a:p>
          <a:p>
            <a:pPr lvl="1" eaLnBrk="1" hangingPunct="1">
              <a:lnSpc>
                <a:spcPct val="90000"/>
              </a:lnSpc>
            </a:pPr>
            <a:r>
              <a:rPr lang="zh-CN" altLang="en-US" b="1" dirty="0">
                <a:latin typeface="Comic Sans MS" panose="030F0702030302020204" pitchFamily="66" charset="0"/>
              </a:rPr>
              <a:t>如：</a:t>
            </a:r>
            <a:r>
              <a:rPr lang="en-US" altLang="zh-CN" b="1" dirty="0">
                <a:latin typeface="Comic Sans MS" panose="030F0702030302020204" pitchFamily="66" charset="0"/>
              </a:rPr>
              <a:t>float f;double d=123.456789e100; f=d;</a:t>
            </a:r>
            <a:r>
              <a:rPr lang="zh-CN" altLang="en-US" b="1" dirty="0">
                <a:latin typeface="Comic Sans MS" panose="030F0702030302020204" pitchFamily="66" charset="0"/>
              </a:rPr>
              <a:t>就出现溢出的错误</a:t>
            </a:r>
            <a:endParaRPr lang="zh-CN" altLang="en-US" b="1" dirty="0">
              <a:latin typeface="Comic Sans MS" panose="030F0702030302020204" pitchFamily="66" charset="0"/>
            </a:endParaRPr>
          </a:p>
          <a:p>
            <a:pPr eaLnBrk="1" hangingPunct="1">
              <a:lnSpc>
                <a:spcPct val="90000"/>
              </a:lnSpc>
            </a:pPr>
            <a:r>
              <a:rPr lang="zh-CN" altLang="en-US" b="1" dirty="0">
                <a:latin typeface="Comic Sans MS" panose="030F0702030302020204" pitchFamily="66" charset="0"/>
              </a:rPr>
              <a:t>将一个</a:t>
            </a:r>
            <a:r>
              <a:rPr lang="en-US" altLang="zh-CN" b="1" dirty="0">
                <a:latin typeface="Comic Sans MS" panose="030F0702030302020204" pitchFamily="66" charset="0"/>
              </a:rPr>
              <a:t>float</a:t>
            </a:r>
            <a:r>
              <a:rPr lang="zh-CN" altLang="en-US" b="1" dirty="0">
                <a:latin typeface="Comic Sans MS" panose="030F0702030302020204" pitchFamily="66" charset="0"/>
              </a:rPr>
              <a:t>型数据赋给</a:t>
            </a:r>
            <a:r>
              <a:rPr lang="en-US" altLang="zh-CN" b="1" dirty="0">
                <a:latin typeface="Comic Sans MS" panose="030F0702030302020204" pitchFamily="66" charset="0"/>
              </a:rPr>
              <a:t>double</a:t>
            </a:r>
            <a:r>
              <a:rPr lang="zh-CN" altLang="en-US" b="1" dirty="0">
                <a:latin typeface="Comic Sans MS" panose="030F0702030302020204" pitchFamily="66" charset="0"/>
              </a:rPr>
              <a:t>变量时，数值不变，有效位数扩展到</a:t>
            </a:r>
            <a:r>
              <a:rPr lang="en-US" altLang="zh-CN" b="1" dirty="0">
                <a:solidFill>
                  <a:srgbClr val="FF0000"/>
                </a:solidFill>
                <a:latin typeface="Comic Sans MS" panose="030F0702030302020204" pitchFamily="66" charset="0"/>
              </a:rPr>
              <a:t>16</a:t>
            </a:r>
            <a:r>
              <a:rPr lang="zh-CN" altLang="en-US" b="1" dirty="0">
                <a:latin typeface="Comic Sans MS" panose="030F0702030302020204" pitchFamily="66" charset="0"/>
              </a:rPr>
              <a:t>位，在内存中以</a:t>
            </a:r>
            <a:r>
              <a:rPr lang="en-US" altLang="zh-CN" b="1" dirty="0">
                <a:solidFill>
                  <a:srgbClr val="FF0000"/>
                </a:solidFill>
                <a:latin typeface="Comic Sans MS" panose="030F0702030302020204" pitchFamily="66" charset="0"/>
              </a:rPr>
              <a:t>64</a:t>
            </a:r>
            <a:r>
              <a:rPr lang="zh-CN" altLang="en-US" b="1" dirty="0">
                <a:latin typeface="Comic Sans MS" panose="030F0702030302020204" pitchFamily="66" charset="0"/>
              </a:rPr>
              <a:t>位</a:t>
            </a:r>
            <a:r>
              <a:rPr lang="en-US" altLang="zh-CN" b="1" dirty="0">
                <a:latin typeface="Comic Sans MS" panose="030F0702030302020204" pitchFamily="66" charset="0"/>
              </a:rPr>
              <a:t>(bit)</a:t>
            </a:r>
            <a:r>
              <a:rPr lang="zh-CN" altLang="en-US" b="1" dirty="0">
                <a:latin typeface="Comic Sans MS" panose="030F0702030302020204" pitchFamily="66" charset="0"/>
              </a:rPr>
              <a:t>存储</a:t>
            </a:r>
            <a:endParaRPr lang="zh-CN" altLang="en-US" b="1" dirty="0">
              <a:latin typeface="Comic Sans MS" panose="030F0702030302020204" pitchFamily="66" charset="0"/>
            </a:endParaRPr>
          </a:p>
        </p:txBody>
      </p:sp>
      <p:sp>
        <p:nvSpPr>
          <p:cNvPr id="70660"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70661"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70662"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82" name="Rectangle 2"/>
          <p:cNvSpPr>
            <a:spLocks noGrp="1"/>
          </p:cNvSpPr>
          <p:nvPr>
            <p:ph type="title"/>
          </p:nvPr>
        </p:nvSpPr>
        <p:spPr>
          <a:ln/>
        </p:spPr>
        <p:txBody>
          <a:bodyPr vert="horz" wrap="square" lIns="91440" tIns="45720" rIns="91440" bIns="45720" anchor="b" anchorCtr="0"/>
          <a:p>
            <a:pPr eaLnBrk="1" hangingPunct="1"/>
            <a:r>
              <a:rPr lang="zh-CN" altLang="en-US" b="1" dirty="0"/>
              <a:t>类型转换</a:t>
            </a:r>
            <a:r>
              <a:rPr lang="en-US" altLang="zh-CN" b="1" dirty="0"/>
              <a:t>(</a:t>
            </a:r>
            <a:r>
              <a:rPr lang="zh-CN" altLang="en-US" b="1" dirty="0"/>
              <a:t>续</a:t>
            </a:r>
            <a:r>
              <a:rPr lang="en-US" altLang="zh-CN" b="1" dirty="0"/>
              <a:t>)</a:t>
            </a:r>
            <a:endParaRPr lang="en-US" altLang="zh-CN" b="1" dirty="0"/>
          </a:p>
        </p:txBody>
      </p:sp>
      <p:sp>
        <p:nvSpPr>
          <p:cNvPr id="71683" name="Rectangle 3"/>
          <p:cNvSpPr>
            <a:spLocks noGrp="1"/>
          </p:cNvSpPr>
          <p:nvPr>
            <p:ph idx="1"/>
          </p:nvPr>
        </p:nvSpPr>
        <p:spPr>
          <a:ln/>
        </p:spPr>
        <p:txBody>
          <a:bodyPr vert="horz" wrap="square" lIns="91440" tIns="45720" rIns="91440" bIns="45720" anchor="t" anchorCtr="0"/>
          <a:p>
            <a:pPr eaLnBrk="1" hangingPunct="1"/>
            <a:r>
              <a:rPr lang="zh-CN" altLang="en-US" sz="2800" b="1" dirty="0">
                <a:latin typeface="Comic Sans MS" panose="030F0702030302020204" pitchFamily="66" charset="0"/>
              </a:rPr>
              <a:t>字符型数据赋给整型变量时，有两种情况：</a:t>
            </a:r>
            <a:endParaRPr lang="zh-CN" altLang="en-US" sz="2800" b="1" dirty="0">
              <a:latin typeface="Comic Sans MS" panose="030F0702030302020204" pitchFamily="66" charset="0"/>
            </a:endParaRPr>
          </a:p>
          <a:p>
            <a:pPr lvl="1" eaLnBrk="1" hangingPunct="1"/>
            <a:r>
              <a:rPr lang="zh-CN" altLang="en-US" sz="2400" b="1" dirty="0">
                <a:latin typeface="Comic Sans MS" panose="030F0702030302020204" pitchFamily="66" charset="0"/>
              </a:rPr>
              <a:t>如果所用系统将字符处理为无符号的量或对</a:t>
            </a:r>
            <a:r>
              <a:rPr lang="en-US" altLang="zh-CN" sz="2400" b="1" dirty="0">
                <a:latin typeface="Comic Sans MS" panose="030F0702030302020204" pitchFamily="66" charset="0"/>
              </a:rPr>
              <a:t>unsigned char</a:t>
            </a:r>
            <a:r>
              <a:rPr lang="zh-CN" altLang="en-US" sz="2400" b="1" dirty="0">
                <a:latin typeface="Comic Sans MS" panose="030F0702030302020204" pitchFamily="66" charset="0"/>
              </a:rPr>
              <a:t>型变量赋值，则将字符的</a:t>
            </a:r>
            <a:r>
              <a:rPr lang="en-US" altLang="zh-CN" sz="2400" b="1" dirty="0">
                <a:latin typeface="Comic Sans MS" panose="030F0702030302020204" pitchFamily="66" charset="0"/>
              </a:rPr>
              <a:t>8</a:t>
            </a:r>
            <a:r>
              <a:rPr lang="zh-CN" altLang="en-US" sz="2400" b="1" dirty="0">
                <a:latin typeface="Comic Sans MS" panose="030F0702030302020204" pitchFamily="66" charset="0"/>
              </a:rPr>
              <a:t>位放到整型变量低</a:t>
            </a:r>
            <a:r>
              <a:rPr lang="en-US" altLang="zh-CN" sz="2400" b="1" dirty="0">
                <a:latin typeface="Comic Sans MS" panose="030F0702030302020204" pitchFamily="66" charset="0"/>
              </a:rPr>
              <a:t>8</a:t>
            </a:r>
            <a:r>
              <a:rPr lang="zh-CN" altLang="en-US" sz="2400" b="1" dirty="0">
                <a:latin typeface="Comic Sans MS" panose="030F0702030302020204" pitchFamily="66" charset="0"/>
              </a:rPr>
              <a:t>位，高</a:t>
            </a:r>
            <a:r>
              <a:rPr lang="en-US" altLang="zh-CN" sz="2400" b="1" dirty="0">
                <a:latin typeface="Comic Sans MS" panose="030F0702030302020204" pitchFamily="66" charset="0"/>
              </a:rPr>
              <a:t>8</a:t>
            </a:r>
            <a:r>
              <a:rPr lang="zh-CN" altLang="en-US" sz="2400" b="1" dirty="0">
                <a:latin typeface="Comic Sans MS" panose="030F0702030302020204" pitchFamily="66" charset="0"/>
              </a:rPr>
              <a:t>位补零</a:t>
            </a:r>
            <a:endParaRPr lang="en-US" altLang="zh-CN" sz="2400" b="1" dirty="0">
              <a:latin typeface="Comic Sans MS" panose="030F0702030302020204" pitchFamily="66" charset="0"/>
            </a:endParaRPr>
          </a:p>
          <a:p>
            <a:pPr lvl="1" eaLnBrk="1" hangingPunct="1"/>
            <a:endParaRPr lang="zh-CN" altLang="en-US" sz="2400" b="1" dirty="0">
              <a:latin typeface="Comic Sans MS" panose="030F0702030302020204" pitchFamily="66" charset="0"/>
            </a:endParaRPr>
          </a:p>
          <a:p>
            <a:pPr lvl="1" eaLnBrk="1" hangingPunct="1"/>
            <a:r>
              <a:rPr lang="zh-CN" altLang="en-US" sz="2400" b="1" dirty="0">
                <a:latin typeface="Comic Sans MS" panose="030F0702030302020204" pitchFamily="66" charset="0"/>
              </a:rPr>
              <a:t>如果所用系统</a:t>
            </a:r>
            <a:r>
              <a:rPr lang="en-US" altLang="zh-CN" sz="2400" b="1" dirty="0">
                <a:latin typeface="Comic Sans MS" panose="030F0702030302020204" pitchFamily="66" charset="0"/>
              </a:rPr>
              <a:t>(</a:t>
            </a:r>
            <a:r>
              <a:rPr lang="zh-CN" altLang="en-US" sz="2400" b="1" dirty="0">
                <a:latin typeface="Comic Sans MS" panose="030F0702030302020204" pitchFamily="66" charset="0"/>
              </a:rPr>
              <a:t>如</a:t>
            </a:r>
            <a:r>
              <a:rPr lang="en-US" altLang="zh-CN" sz="2400" b="1" dirty="0">
                <a:latin typeface="Comic Sans MS" panose="030F0702030302020204" pitchFamily="66" charset="0"/>
              </a:rPr>
              <a:t>turbo c)</a:t>
            </a:r>
            <a:r>
              <a:rPr lang="zh-CN" altLang="en-US" sz="2400" b="1" dirty="0">
                <a:latin typeface="Comic Sans MS" panose="030F0702030302020204" pitchFamily="66" charset="0"/>
              </a:rPr>
              <a:t>将字符处理为带符号的</a:t>
            </a:r>
            <a:r>
              <a:rPr lang="en-US" altLang="zh-CN" sz="2400" b="1" dirty="0">
                <a:latin typeface="Comic Sans MS" panose="030F0702030302020204" pitchFamily="66" charset="0"/>
              </a:rPr>
              <a:t>(</a:t>
            </a:r>
            <a:r>
              <a:rPr lang="zh-CN" altLang="en-US" sz="2400" b="1" dirty="0">
                <a:latin typeface="Comic Sans MS" panose="030F0702030302020204" pitchFamily="66" charset="0"/>
              </a:rPr>
              <a:t>即</a:t>
            </a:r>
            <a:r>
              <a:rPr lang="en-US" altLang="zh-CN" sz="2400" b="1" dirty="0">
                <a:latin typeface="Comic Sans MS" panose="030F0702030302020204" pitchFamily="66" charset="0"/>
              </a:rPr>
              <a:t>signed char)</a:t>
            </a:r>
            <a:r>
              <a:rPr lang="zh-CN" altLang="en-US" sz="2400" b="1" dirty="0">
                <a:latin typeface="Comic Sans MS" panose="030F0702030302020204" pitchFamily="66" charset="0"/>
              </a:rPr>
              <a:t>，若字符最高位为</a:t>
            </a:r>
            <a:r>
              <a:rPr lang="en-US" altLang="zh-CN" sz="2400" b="1" dirty="0">
                <a:latin typeface="Comic Sans MS" panose="030F0702030302020204" pitchFamily="66" charset="0"/>
              </a:rPr>
              <a:t>0</a:t>
            </a:r>
            <a:r>
              <a:rPr lang="zh-CN" altLang="en-US" sz="2400" b="1" dirty="0">
                <a:latin typeface="Comic Sans MS" panose="030F0702030302020204" pitchFamily="66" charset="0"/>
              </a:rPr>
              <a:t>，则整型变量高</a:t>
            </a:r>
            <a:r>
              <a:rPr lang="en-US" altLang="zh-CN" sz="2400" b="1" dirty="0">
                <a:latin typeface="Comic Sans MS" panose="030F0702030302020204" pitchFamily="66" charset="0"/>
              </a:rPr>
              <a:t>8</a:t>
            </a:r>
            <a:r>
              <a:rPr lang="zh-CN" altLang="en-US" sz="2400" b="1" dirty="0">
                <a:latin typeface="Comic Sans MS" panose="030F0702030302020204" pitchFamily="66" charset="0"/>
              </a:rPr>
              <a:t>位补</a:t>
            </a:r>
            <a:r>
              <a:rPr lang="en-US" altLang="zh-CN" sz="2400" b="1" dirty="0">
                <a:latin typeface="Comic Sans MS" panose="030F0702030302020204" pitchFamily="66" charset="0"/>
              </a:rPr>
              <a:t>0</a:t>
            </a:r>
            <a:r>
              <a:rPr lang="zh-CN" altLang="en-US" sz="2400" b="1" dirty="0">
                <a:latin typeface="Comic Sans MS" panose="030F0702030302020204" pitchFamily="66" charset="0"/>
              </a:rPr>
              <a:t>；若字符最高位为</a:t>
            </a:r>
            <a:r>
              <a:rPr lang="en-US" altLang="zh-CN" sz="2400" b="1" dirty="0">
                <a:latin typeface="Comic Sans MS" panose="030F0702030302020204" pitchFamily="66" charset="0"/>
              </a:rPr>
              <a:t>1</a:t>
            </a:r>
            <a:r>
              <a:rPr lang="zh-CN" altLang="en-US" sz="2400" b="1" dirty="0">
                <a:latin typeface="Comic Sans MS" panose="030F0702030302020204" pitchFamily="66" charset="0"/>
              </a:rPr>
              <a:t>，则高</a:t>
            </a:r>
            <a:r>
              <a:rPr lang="en-US" altLang="zh-CN" sz="2400" b="1" dirty="0">
                <a:latin typeface="Comic Sans MS" panose="030F0702030302020204" pitchFamily="66" charset="0"/>
              </a:rPr>
              <a:t>8</a:t>
            </a:r>
            <a:r>
              <a:rPr lang="zh-CN" altLang="en-US" sz="2400" b="1" dirty="0">
                <a:latin typeface="Comic Sans MS" panose="030F0702030302020204" pitchFamily="66" charset="0"/>
              </a:rPr>
              <a:t>位全补</a:t>
            </a:r>
            <a:r>
              <a:rPr lang="en-US" altLang="zh-CN" sz="2400" b="1" dirty="0">
                <a:latin typeface="Comic Sans MS" panose="030F0702030302020204" pitchFamily="66" charset="0"/>
              </a:rPr>
              <a:t>1</a:t>
            </a:r>
            <a:r>
              <a:rPr lang="zh-CN" altLang="en-US" sz="2400" b="1" dirty="0">
                <a:latin typeface="Comic Sans MS" panose="030F0702030302020204" pitchFamily="66" charset="0"/>
              </a:rPr>
              <a:t>。这称为“符号扩展”，目的是使数值保持不变</a:t>
            </a:r>
            <a:endParaRPr lang="zh-CN" altLang="en-US" sz="2400" b="1" dirty="0">
              <a:latin typeface="Comic Sans MS" panose="030F0702030302020204" pitchFamily="66" charset="0"/>
            </a:endParaRPr>
          </a:p>
        </p:txBody>
      </p:sp>
      <p:sp>
        <p:nvSpPr>
          <p:cNvPr id="71684"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71685"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71686"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2706" name="Rectangle 2"/>
          <p:cNvSpPr>
            <a:spLocks noGrp="1"/>
          </p:cNvSpPr>
          <p:nvPr>
            <p:ph type="title"/>
          </p:nvPr>
        </p:nvSpPr>
        <p:spPr>
          <a:ln/>
        </p:spPr>
        <p:txBody>
          <a:bodyPr vert="horz" wrap="square" lIns="91440" tIns="45720" rIns="91440" bIns="45720" anchor="b" anchorCtr="0"/>
          <a:p>
            <a:pPr eaLnBrk="1" hangingPunct="1"/>
            <a:r>
              <a:rPr lang="zh-CN" altLang="en-US" b="1" dirty="0"/>
              <a:t>类型转换</a:t>
            </a:r>
            <a:r>
              <a:rPr lang="en-US" altLang="zh-CN" b="1" dirty="0"/>
              <a:t>(</a:t>
            </a:r>
            <a:r>
              <a:rPr lang="zh-CN" altLang="en-US" b="1" dirty="0"/>
              <a:t>续</a:t>
            </a:r>
            <a:r>
              <a:rPr lang="en-US" altLang="zh-CN" b="1" dirty="0"/>
              <a:t>)</a:t>
            </a:r>
            <a:endParaRPr lang="en-US" altLang="zh-CN" b="1" dirty="0"/>
          </a:p>
        </p:txBody>
      </p:sp>
      <p:pic>
        <p:nvPicPr>
          <p:cNvPr id="72707" name="Picture 4" descr="2"/>
          <p:cNvPicPr>
            <a:picLocks noChangeAspect="1"/>
          </p:cNvPicPr>
          <p:nvPr/>
        </p:nvPicPr>
        <p:blipFill>
          <a:blip r:embed="rId1"/>
          <a:stretch>
            <a:fillRect/>
          </a:stretch>
        </p:blipFill>
        <p:spPr>
          <a:xfrm>
            <a:off x="2819400" y="2286000"/>
            <a:ext cx="3581400" cy="2782888"/>
          </a:xfrm>
          <a:prstGeom prst="rect">
            <a:avLst/>
          </a:prstGeom>
          <a:noFill/>
          <a:ln w="9525">
            <a:noFill/>
          </a:ln>
        </p:spPr>
      </p:pic>
      <p:sp>
        <p:nvSpPr>
          <p:cNvPr id="72708" name="Text Box 5"/>
          <p:cNvSpPr txBox="1"/>
          <p:nvPr/>
        </p:nvSpPr>
        <p:spPr>
          <a:xfrm>
            <a:off x="3352800" y="5257800"/>
            <a:ext cx="262255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zh-CN" altLang="en-US" sz="2400" b="1" dirty="0"/>
              <a:t>字符型向整型转换</a:t>
            </a:r>
            <a:endParaRPr lang="zh-CN" altLang="en-US" sz="2400" b="1" dirty="0"/>
          </a:p>
        </p:txBody>
      </p:sp>
      <p:sp>
        <p:nvSpPr>
          <p:cNvPr id="72709" name="文本框 1"/>
          <p:cNvSpPr txBox="1"/>
          <p:nvPr/>
        </p:nvSpPr>
        <p:spPr>
          <a:xfrm>
            <a:off x="7137400" y="2708275"/>
            <a:ext cx="1466850" cy="4000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spcBef>
                <a:spcPct val="0"/>
              </a:spcBef>
              <a:buClrTx/>
              <a:buSzTx/>
              <a:buFontTx/>
              <a:buNone/>
            </a:pPr>
            <a:r>
              <a:rPr lang="zh-CN" altLang="en-US" sz="2000" b="1" dirty="0"/>
              <a:t>无符号字符</a:t>
            </a:r>
            <a:endParaRPr lang="zh-CN" altLang="en-US" sz="2000" b="1" dirty="0"/>
          </a:p>
        </p:txBody>
      </p:sp>
      <p:sp>
        <p:nvSpPr>
          <p:cNvPr id="72710" name="文本框 8"/>
          <p:cNvSpPr txBox="1"/>
          <p:nvPr/>
        </p:nvSpPr>
        <p:spPr>
          <a:xfrm>
            <a:off x="7121525" y="3933825"/>
            <a:ext cx="1474788" cy="4000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spcBef>
                <a:spcPct val="0"/>
              </a:spcBef>
              <a:buClrTx/>
              <a:buSzTx/>
              <a:buFontTx/>
              <a:buNone/>
            </a:pPr>
            <a:r>
              <a:rPr lang="zh-CN" altLang="en-US" sz="2000" b="1" dirty="0"/>
              <a:t>有符号字符</a:t>
            </a:r>
            <a:endParaRPr lang="zh-CN" altLang="en-US" sz="2000" b="1" dirty="0"/>
          </a:p>
        </p:txBody>
      </p:sp>
      <p:sp>
        <p:nvSpPr>
          <p:cNvPr id="72711" name="右箭头 2"/>
          <p:cNvSpPr/>
          <p:nvPr/>
        </p:nvSpPr>
        <p:spPr>
          <a:xfrm rot="10800000">
            <a:off x="6537325" y="2728913"/>
            <a:ext cx="627063" cy="339725"/>
          </a:xfrm>
          <a:prstGeom prst="rightArrow">
            <a:avLst>
              <a:gd name="adj1" fmla="val 50000"/>
              <a:gd name="adj2" fmla="val 50084"/>
            </a:avLst>
          </a:prstGeom>
          <a:solidFill>
            <a:schemeClr val="accent1"/>
          </a:solidFill>
          <a:ln w="9525" cap="flat" cmpd="sng">
            <a:solidFill>
              <a:schemeClr val="tx1"/>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endParaRPr lang="zh-CN" altLang="en-US" sz="2400" dirty="0"/>
          </a:p>
        </p:txBody>
      </p:sp>
      <p:sp>
        <p:nvSpPr>
          <p:cNvPr id="72712" name="右箭头 10"/>
          <p:cNvSpPr/>
          <p:nvPr/>
        </p:nvSpPr>
        <p:spPr>
          <a:xfrm rot="10800000">
            <a:off x="6537325" y="3952875"/>
            <a:ext cx="627063" cy="339725"/>
          </a:xfrm>
          <a:prstGeom prst="rightArrow">
            <a:avLst>
              <a:gd name="adj1" fmla="val 50000"/>
              <a:gd name="adj2" fmla="val 50084"/>
            </a:avLst>
          </a:prstGeom>
          <a:solidFill>
            <a:schemeClr val="accent1"/>
          </a:solidFill>
          <a:ln w="9525" cap="flat" cmpd="sng">
            <a:solidFill>
              <a:schemeClr val="tx1"/>
            </a:solidFill>
            <a:prstDash val="solid"/>
            <a:miter/>
            <a:headEnd type="none" w="med" len="med"/>
            <a:tailEnd type="none" w="med" len="med"/>
          </a:ln>
        </p:spPr>
        <p:txBody>
          <a:bodyPr wrap="none"/>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endParaRPr lang="zh-CN" altLang="en-US" sz="2400" dirty="0"/>
          </a:p>
        </p:txBody>
      </p:sp>
      <p:sp>
        <p:nvSpPr>
          <p:cNvPr id="72713"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72714"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72715"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3730" name="Rectangle 3"/>
          <p:cNvSpPr>
            <a:spLocks noGrp="1"/>
          </p:cNvSpPr>
          <p:nvPr>
            <p:ph idx="1"/>
          </p:nvPr>
        </p:nvSpPr>
        <p:spPr>
          <a:ln/>
        </p:spPr>
        <p:txBody>
          <a:bodyPr vert="horz" wrap="square" lIns="91440" tIns="45720" rIns="91440" bIns="45720" anchor="t" anchorCtr="0"/>
          <a:p>
            <a:pPr eaLnBrk="1" hangingPunct="1"/>
            <a:r>
              <a:rPr lang="zh-CN" altLang="en-US" b="1" dirty="0">
                <a:latin typeface="Comic Sans MS" panose="030F0702030302020204" pitchFamily="66" charset="0"/>
              </a:rPr>
              <a:t>将一个</a:t>
            </a:r>
            <a:r>
              <a:rPr lang="en-US" altLang="zh-CN" b="1" dirty="0">
                <a:latin typeface="Comic Sans MS" panose="030F0702030302020204" pitchFamily="66" charset="0"/>
              </a:rPr>
              <a:t>int</a:t>
            </a:r>
            <a:r>
              <a:rPr lang="zh-CN" altLang="en-US" b="1" dirty="0">
                <a:latin typeface="Comic Sans MS" panose="030F0702030302020204" pitchFamily="66" charset="0"/>
              </a:rPr>
              <a:t>、</a:t>
            </a:r>
            <a:r>
              <a:rPr lang="en-US" altLang="zh-CN" b="1" dirty="0">
                <a:latin typeface="Comic Sans MS" panose="030F0702030302020204" pitchFamily="66" charset="0"/>
              </a:rPr>
              <a:t>short</a:t>
            </a:r>
            <a:r>
              <a:rPr lang="zh-CN" altLang="en-US" b="1" dirty="0">
                <a:latin typeface="Comic Sans MS" panose="030F0702030302020204" pitchFamily="66" charset="0"/>
              </a:rPr>
              <a:t>、</a:t>
            </a:r>
            <a:r>
              <a:rPr lang="en-US" altLang="zh-CN" b="1" dirty="0">
                <a:latin typeface="Comic Sans MS" panose="030F0702030302020204" pitchFamily="66" charset="0"/>
              </a:rPr>
              <a:t>long</a:t>
            </a:r>
            <a:r>
              <a:rPr lang="zh-CN" altLang="en-US" b="1" dirty="0">
                <a:latin typeface="Comic Sans MS" panose="030F0702030302020204" pitchFamily="66" charset="0"/>
              </a:rPr>
              <a:t>型数据赋给一个</a:t>
            </a:r>
            <a:r>
              <a:rPr lang="en-US" altLang="zh-CN" b="1" dirty="0">
                <a:latin typeface="Comic Sans MS" panose="030F0702030302020204" pitchFamily="66" charset="0"/>
              </a:rPr>
              <a:t>char</a:t>
            </a:r>
            <a:r>
              <a:rPr lang="zh-CN" altLang="en-US" b="1" dirty="0">
                <a:latin typeface="Comic Sans MS" panose="030F0702030302020204" pitchFamily="66" charset="0"/>
              </a:rPr>
              <a:t>型变量时，只将其低</a:t>
            </a:r>
            <a:r>
              <a:rPr lang="en-US" altLang="zh-CN" b="1" dirty="0">
                <a:latin typeface="Comic Sans MS" panose="030F0702030302020204" pitchFamily="66" charset="0"/>
              </a:rPr>
              <a:t>8</a:t>
            </a:r>
            <a:r>
              <a:rPr lang="zh-CN" altLang="en-US" b="1" dirty="0">
                <a:latin typeface="Comic Sans MS" panose="030F0702030302020204" pitchFamily="66" charset="0"/>
              </a:rPr>
              <a:t>位原封不动地送到</a:t>
            </a:r>
            <a:r>
              <a:rPr lang="en-US" altLang="zh-CN" b="1" dirty="0">
                <a:latin typeface="Comic Sans MS" panose="030F0702030302020204" pitchFamily="66" charset="0"/>
              </a:rPr>
              <a:t>char</a:t>
            </a:r>
            <a:r>
              <a:rPr lang="zh-CN" altLang="en-US" b="1" dirty="0">
                <a:latin typeface="Comic Sans MS" panose="030F0702030302020204" pitchFamily="66" charset="0"/>
              </a:rPr>
              <a:t>型变量</a:t>
            </a:r>
            <a:r>
              <a:rPr lang="en-US" altLang="zh-CN" b="1" dirty="0">
                <a:latin typeface="Comic Sans MS" panose="030F0702030302020204" pitchFamily="66" charset="0"/>
              </a:rPr>
              <a:t>(</a:t>
            </a:r>
            <a:r>
              <a:rPr lang="zh-CN" altLang="en-US" b="1" dirty="0">
                <a:latin typeface="Comic Sans MS" panose="030F0702030302020204" pitchFamily="66" charset="0"/>
              </a:rPr>
              <a:t>即截断</a:t>
            </a:r>
            <a:r>
              <a:rPr lang="en-US" altLang="zh-CN" b="1" dirty="0">
                <a:latin typeface="Comic Sans MS" panose="030F0702030302020204" pitchFamily="66" charset="0"/>
              </a:rPr>
              <a:t>)</a:t>
            </a:r>
            <a:endParaRPr lang="en-US" altLang="zh-CN" b="1" dirty="0">
              <a:latin typeface="Comic Sans MS" panose="030F0702030302020204" pitchFamily="66" charset="0"/>
            </a:endParaRPr>
          </a:p>
        </p:txBody>
      </p:sp>
      <p:sp>
        <p:nvSpPr>
          <p:cNvPr id="73731" name="Rectangle 5"/>
          <p:cNvSpPr>
            <a:spLocks noGrp="1"/>
          </p:cNvSpPr>
          <p:nvPr>
            <p:ph type="title"/>
          </p:nvPr>
        </p:nvSpPr>
        <p:spPr>
          <a:ln/>
        </p:spPr>
        <p:txBody>
          <a:bodyPr vert="horz" wrap="square" lIns="91440" tIns="45720" rIns="91440" bIns="45720" anchor="b" anchorCtr="0"/>
          <a:p>
            <a:pPr eaLnBrk="1" hangingPunct="1"/>
            <a:r>
              <a:rPr lang="zh-CN" altLang="en-US" b="1" dirty="0"/>
              <a:t>类型转换</a:t>
            </a:r>
            <a:r>
              <a:rPr lang="en-US" altLang="zh-CN" b="1" dirty="0"/>
              <a:t>(</a:t>
            </a:r>
            <a:r>
              <a:rPr lang="zh-CN" altLang="en-US" b="1" dirty="0"/>
              <a:t>续</a:t>
            </a:r>
            <a:r>
              <a:rPr lang="en-US" altLang="zh-CN" b="1" dirty="0"/>
              <a:t>)</a:t>
            </a:r>
            <a:endParaRPr lang="en-US" altLang="zh-CN" b="1" dirty="0"/>
          </a:p>
        </p:txBody>
      </p:sp>
      <p:pic>
        <p:nvPicPr>
          <p:cNvPr id="73732" name="Picture 6" descr="2"/>
          <p:cNvPicPr>
            <a:picLocks noChangeAspect="1"/>
          </p:cNvPicPr>
          <p:nvPr/>
        </p:nvPicPr>
        <p:blipFill>
          <a:blip r:embed="rId1"/>
          <a:stretch>
            <a:fillRect/>
          </a:stretch>
        </p:blipFill>
        <p:spPr>
          <a:xfrm>
            <a:off x="2743200" y="3657600"/>
            <a:ext cx="3733800" cy="1635125"/>
          </a:xfrm>
          <a:prstGeom prst="rect">
            <a:avLst/>
          </a:prstGeom>
          <a:noFill/>
          <a:ln w="9525">
            <a:noFill/>
          </a:ln>
        </p:spPr>
      </p:pic>
      <p:sp>
        <p:nvSpPr>
          <p:cNvPr id="73733" name="Text Box 7"/>
          <p:cNvSpPr txBox="1"/>
          <p:nvPr/>
        </p:nvSpPr>
        <p:spPr>
          <a:xfrm>
            <a:off x="3489325" y="5430838"/>
            <a:ext cx="18415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endParaRPr lang="zh-CN" altLang="zh-CN" sz="2400" dirty="0"/>
          </a:p>
        </p:txBody>
      </p:sp>
      <p:sp>
        <p:nvSpPr>
          <p:cNvPr id="73734" name="Text Box 8"/>
          <p:cNvSpPr txBox="1"/>
          <p:nvPr/>
        </p:nvSpPr>
        <p:spPr>
          <a:xfrm>
            <a:off x="3581400" y="5456238"/>
            <a:ext cx="2295525"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i=289</a:t>
            </a:r>
            <a:r>
              <a:rPr lang="zh-CN" altLang="en-US" sz="2400" dirty="0">
                <a:latin typeface="Comic Sans MS" panose="030F0702030302020204" pitchFamily="66" charset="0"/>
              </a:rPr>
              <a:t>转换为“</a:t>
            </a:r>
            <a:r>
              <a:rPr lang="en-US" altLang="zh-CN" sz="2400" dirty="0">
                <a:latin typeface="Comic Sans MS" panose="030F0702030302020204" pitchFamily="66" charset="0"/>
              </a:rPr>
              <a:t>c”</a:t>
            </a:r>
            <a:endParaRPr lang="en-US" altLang="zh-CN" sz="2400" dirty="0">
              <a:latin typeface="Comic Sans MS" panose="030F0702030302020204" pitchFamily="66" charset="0"/>
            </a:endParaRPr>
          </a:p>
        </p:txBody>
      </p:sp>
      <p:sp>
        <p:nvSpPr>
          <p:cNvPr id="73735"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73736"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73737"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4754" name="Rectangle 2"/>
          <p:cNvSpPr>
            <a:spLocks noGrp="1"/>
          </p:cNvSpPr>
          <p:nvPr>
            <p:ph type="title"/>
          </p:nvPr>
        </p:nvSpPr>
        <p:spPr>
          <a:ln/>
        </p:spPr>
        <p:txBody>
          <a:bodyPr vert="horz" wrap="square" lIns="91440" tIns="45720" rIns="91440" bIns="45720" anchor="b" anchorCtr="0"/>
          <a:p>
            <a:pPr eaLnBrk="1" hangingPunct="1"/>
            <a:r>
              <a:rPr lang="zh-CN" altLang="en-US" b="1" dirty="0"/>
              <a:t>类型转换</a:t>
            </a:r>
            <a:r>
              <a:rPr lang="en-US" altLang="zh-CN" b="1" dirty="0"/>
              <a:t>(</a:t>
            </a:r>
            <a:r>
              <a:rPr lang="zh-CN" altLang="en-US" b="1" dirty="0"/>
              <a:t>续</a:t>
            </a:r>
            <a:r>
              <a:rPr lang="en-US" altLang="zh-CN" b="1" dirty="0"/>
              <a:t>)</a:t>
            </a:r>
            <a:endParaRPr lang="en-US" altLang="zh-CN" b="1" dirty="0"/>
          </a:p>
        </p:txBody>
      </p:sp>
      <p:sp>
        <p:nvSpPr>
          <p:cNvPr id="74755" name="Rectangle 3"/>
          <p:cNvSpPr>
            <a:spLocks noGrp="1"/>
          </p:cNvSpPr>
          <p:nvPr>
            <p:ph idx="1"/>
          </p:nvPr>
        </p:nvSpPr>
        <p:spPr>
          <a:ln/>
        </p:spPr>
        <p:txBody>
          <a:bodyPr vert="horz" wrap="square" lIns="91440" tIns="45720" rIns="91440" bIns="45720" anchor="t" anchorCtr="0"/>
          <a:p>
            <a:pPr eaLnBrk="1" hangingPunct="1"/>
            <a:r>
              <a:rPr lang="zh-CN" altLang="en-US" sz="2800" b="1" dirty="0">
                <a:latin typeface="Comic Sans MS" panose="030F0702030302020204" pitchFamily="66" charset="0"/>
              </a:rPr>
              <a:t>将带符号的整型数据</a:t>
            </a:r>
            <a:r>
              <a:rPr lang="en-US" altLang="zh-CN" sz="2800" b="1" dirty="0">
                <a:latin typeface="Comic Sans MS" panose="030F0702030302020204" pitchFamily="66" charset="0"/>
              </a:rPr>
              <a:t>(int</a:t>
            </a:r>
            <a:r>
              <a:rPr lang="zh-CN" altLang="en-US" sz="2800" b="1" dirty="0">
                <a:latin typeface="Comic Sans MS" panose="030F0702030302020204" pitchFamily="66" charset="0"/>
              </a:rPr>
              <a:t>型</a:t>
            </a:r>
            <a:r>
              <a:rPr lang="en-US" altLang="zh-CN" sz="2800" b="1" dirty="0">
                <a:latin typeface="Comic Sans MS" panose="030F0702030302020204" pitchFamily="66" charset="0"/>
              </a:rPr>
              <a:t>)</a:t>
            </a:r>
            <a:r>
              <a:rPr lang="zh-CN" altLang="en-US" sz="2800" b="1" dirty="0">
                <a:latin typeface="Comic Sans MS" panose="030F0702030302020204" pitchFamily="66" charset="0"/>
              </a:rPr>
              <a:t>赋给</a:t>
            </a:r>
            <a:r>
              <a:rPr lang="en-US" altLang="zh-CN" sz="2800" b="1" dirty="0">
                <a:latin typeface="Comic Sans MS" panose="030F0702030302020204" pitchFamily="66" charset="0"/>
              </a:rPr>
              <a:t>long</a:t>
            </a:r>
            <a:r>
              <a:rPr lang="zh-CN" altLang="en-US" sz="2800" b="1" dirty="0">
                <a:latin typeface="Comic Sans MS" panose="030F0702030302020204" pitchFamily="66" charset="0"/>
              </a:rPr>
              <a:t>型变量时，要进行符号扩展，将整型数的</a:t>
            </a:r>
            <a:r>
              <a:rPr lang="en-US" altLang="zh-CN" sz="2800" b="1" dirty="0">
                <a:latin typeface="Comic Sans MS" panose="030F0702030302020204" pitchFamily="66" charset="0"/>
              </a:rPr>
              <a:t>16</a:t>
            </a:r>
            <a:r>
              <a:rPr lang="zh-CN" altLang="en-US" sz="2800" b="1" dirty="0">
                <a:latin typeface="Comic Sans MS" panose="030F0702030302020204" pitchFamily="66" charset="0"/>
              </a:rPr>
              <a:t>位送到</a:t>
            </a:r>
            <a:r>
              <a:rPr lang="en-US" altLang="zh-CN" sz="2800" b="1" dirty="0">
                <a:latin typeface="Comic Sans MS" panose="030F0702030302020204" pitchFamily="66" charset="0"/>
              </a:rPr>
              <a:t>long</a:t>
            </a:r>
            <a:r>
              <a:rPr lang="zh-CN" altLang="en-US" sz="2800" b="1" dirty="0">
                <a:latin typeface="Comic Sans MS" panose="030F0702030302020204" pitchFamily="66" charset="0"/>
              </a:rPr>
              <a:t>型低</a:t>
            </a:r>
            <a:r>
              <a:rPr lang="en-US" altLang="zh-CN" sz="2800" b="1" dirty="0">
                <a:latin typeface="Comic Sans MS" panose="030F0702030302020204" pitchFamily="66" charset="0"/>
              </a:rPr>
              <a:t>16</a:t>
            </a:r>
            <a:r>
              <a:rPr lang="zh-CN" altLang="en-US" sz="2800" b="1" dirty="0">
                <a:latin typeface="Comic Sans MS" panose="030F0702030302020204" pitchFamily="66" charset="0"/>
              </a:rPr>
              <a:t>位中，如果</a:t>
            </a:r>
            <a:r>
              <a:rPr lang="en-US" altLang="zh-CN" sz="2800" b="1" dirty="0">
                <a:latin typeface="Comic Sans MS" panose="030F0702030302020204" pitchFamily="66" charset="0"/>
              </a:rPr>
              <a:t>int</a:t>
            </a:r>
            <a:r>
              <a:rPr lang="zh-CN" altLang="en-US" sz="2800" b="1" dirty="0">
                <a:latin typeface="Comic Sans MS" panose="030F0702030302020204" pitchFamily="66" charset="0"/>
              </a:rPr>
              <a:t>型数据为正值</a:t>
            </a:r>
            <a:r>
              <a:rPr lang="en-US" altLang="zh-CN" sz="2800" b="1" dirty="0">
                <a:latin typeface="Comic Sans MS" panose="030F0702030302020204" pitchFamily="66" charset="0"/>
              </a:rPr>
              <a:t>(</a:t>
            </a:r>
            <a:r>
              <a:rPr lang="zh-CN" altLang="en-US" sz="2800" b="1" dirty="0">
                <a:latin typeface="Comic Sans MS" panose="030F0702030302020204" pitchFamily="66" charset="0"/>
              </a:rPr>
              <a:t>符号位为</a:t>
            </a:r>
            <a:r>
              <a:rPr lang="en-US" altLang="zh-CN" sz="2800" b="1" dirty="0">
                <a:latin typeface="Comic Sans MS" panose="030F0702030302020204" pitchFamily="66" charset="0"/>
              </a:rPr>
              <a:t>0)</a:t>
            </a:r>
            <a:r>
              <a:rPr lang="zh-CN" altLang="en-US" sz="2800" b="1" dirty="0">
                <a:latin typeface="Comic Sans MS" panose="030F0702030302020204" pitchFamily="66" charset="0"/>
              </a:rPr>
              <a:t>，则</a:t>
            </a:r>
            <a:r>
              <a:rPr lang="en-US" altLang="zh-CN" sz="2800" b="1" dirty="0">
                <a:latin typeface="Comic Sans MS" panose="030F0702030302020204" pitchFamily="66" charset="0"/>
              </a:rPr>
              <a:t>long</a:t>
            </a:r>
            <a:r>
              <a:rPr lang="zh-CN" altLang="en-US" sz="2800" b="1" dirty="0">
                <a:latin typeface="Comic Sans MS" panose="030F0702030302020204" pitchFamily="66" charset="0"/>
              </a:rPr>
              <a:t>型变量的高</a:t>
            </a:r>
            <a:r>
              <a:rPr lang="en-US" altLang="zh-CN" sz="2800" b="1" dirty="0">
                <a:latin typeface="Comic Sans MS" panose="030F0702030302020204" pitchFamily="66" charset="0"/>
              </a:rPr>
              <a:t>16</a:t>
            </a:r>
            <a:r>
              <a:rPr lang="zh-CN" altLang="en-US" sz="2800" b="1" dirty="0">
                <a:latin typeface="Comic Sans MS" panose="030F0702030302020204" pitchFamily="66" charset="0"/>
              </a:rPr>
              <a:t>位补</a:t>
            </a:r>
            <a:r>
              <a:rPr lang="en-US" altLang="zh-CN" sz="2800" b="1" dirty="0">
                <a:latin typeface="Comic Sans MS" panose="030F0702030302020204" pitchFamily="66" charset="0"/>
              </a:rPr>
              <a:t>0</a:t>
            </a:r>
            <a:r>
              <a:rPr lang="zh-CN" altLang="en-US" sz="2800" b="1" dirty="0">
                <a:latin typeface="Comic Sans MS" panose="030F0702030302020204" pitchFamily="66" charset="0"/>
              </a:rPr>
              <a:t>；如果</a:t>
            </a:r>
            <a:r>
              <a:rPr lang="en-US" altLang="zh-CN" sz="2800" b="1" dirty="0">
                <a:latin typeface="Comic Sans MS" panose="030F0702030302020204" pitchFamily="66" charset="0"/>
              </a:rPr>
              <a:t>int</a:t>
            </a:r>
            <a:r>
              <a:rPr lang="zh-CN" altLang="en-US" sz="2800" b="1" dirty="0">
                <a:latin typeface="Comic Sans MS" panose="030F0702030302020204" pitchFamily="66" charset="0"/>
              </a:rPr>
              <a:t>型变量为负值</a:t>
            </a:r>
            <a:r>
              <a:rPr lang="en-US" altLang="zh-CN" sz="2800" b="1" dirty="0">
                <a:latin typeface="Comic Sans MS" panose="030F0702030302020204" pitchFamily="66" charset="0"/>
              </a:rPr>
              <a:t>(</a:t>
            </a:r>
            <a:r>
              <a:rPr lang="zh-CN" altLang="en-US" sz="2800" b="1" dirty="0">
                <a:latin typeface="Comic Sans MS" panose="030F0702030302020204" pitchFamily="66" charset="0"/>
              </a:rPr>
              <a:t>符号位为</a:t>
            </a:r>
            <a:r>
              <a:rPr lang="en-US" altLang="zh-CN" sz="2800" b="1" dirty="0">
                <a:latin typeface="Comic Sans MS" panose="030F0702030302020204" pitchFamily="66" charset="0"/>
              </a:rPr>
              <a:t>1)</a:t>
            </a:r>
            <a:r>
              <a:rPr lang="zh-CN" altLang="en-US" sz="2800" b="1" dirty="0">
                <a:latin typeface="Comic Sans MS" panose="030F0702030302020204" pitchFamily="66" charset="0"/>
              </a:rPr>
              <a:t>，则</a:t>
            </a:r>
            <a:r>
              <a:rPr lang="en-US" altLang="zh-CN" sz="2800" b="1" dirty="0">
                <a:latin typeface="Comic Sans MS" panose="030F0702030302020204" pitchFamily="66" charset="0"/>
              </a:rPr>
              <a:t>long</a:t>
            </a:r>
            <a:r>
              <a:rPr lang="zh-CN" altLang="en-US" sz="2800" b="1" dirty="0">
                <a:latin typeface="Comic Sans MS" panose="030F0702030302020204" pitchFamily="66" charset="0"/>
              </a:rPr>
              <a:t>型变量的高</a:t>
            </a:r>
            <a:r>
              <a:rPr lang="en-US" altLang="zh-CN" sz="2800" b="1" dirty="0">
                <a:latin typeface="Comic Sans MS" panose="030F0702030302020204" pitchFamily="66" charset="0"/>
              </a:rPr>
              <a:t>16</a:t>
            </a:r>
            <a:r>
              <a:rPr lang="zh-CN" altLang="en-US" sz="2800" b="1" dirty="0">
                <a:latin typeface="Comic Sans MS" panose="030F0702030302020204" pitchFamily="66" charset="0"/>
              </a:rPr>
              <a:t>位补</a:t>
            </a:r>
            <a:r>
              <a:rPr lang="en-US" altLang="zh-CN" sz="2800" b="1" dirty="0">
                <a:latin typeface="Comic Sans MS" panose="030F0702030302020204" pitchFamily="66" charset="0"/>
              </a:rPr>
              <a:t>1</a:t>
            </a:r>
            <a:r>
              <a:rPr lang="zh-CN" altLang="en-US" sz="2800" b="1" dirty="0">
                <a:latin typeface="Comic Sans MS" panose="030F0702030302020204" pitchFamily="66" charset="0"/>
              </a:rPr>
              <a:t>，以保持数值不改变</a:t>
            </a:r>
            <a:endParaRPr lang="zh-CN" altLang="en-US" sz="2800" b="1" dirty="0">
              <a:latin typeface="Comic Sans MS" panose="030F0702030302020204" pitchFamily="66" charset="0"/>
            </a:endParaRPr>
          </a:p>
          <a:p>
            <a:pPr eaLnBrk="1" hangingPunct="1"/>
            <a:r>
              <a:rPr lang="zh-CN" altLang="en-US" sz="2800" b="1" dirty="0">
                <a:latin typeface="Comic Sans MS" panose="030F0702030302020204" pitchFamily="66" charset="0"/>
              </a:rPr>
              <a:t>反之，若将一个</a:t>
            </a:r>
            <a:r>
              <a:rPr lang="en-US" altLang="zh-CN" sz="2800" b="1" dirty="0">
                <a:latin typeface="Comic Sans MS" panose="030F0702030302020204" pitchFamily="66" charset="0"/>
              </a:rPr>
              <a:t>long</a:t>
            </a:r>
            <a:r>
              <a:rPr lang="zh-CN" altLang="en-US" sz="2800" b="1" dirty="0">
                <a:latin typeface="Comic Sans MS" panose="030F0702030302020204" pitchFamily="66" charset="0"/>
              </a:rPr>
              <a:t>型数据赋给一个</a:t>
            </a:r>
            <a:r>
              <a:rPr lang="en-US" altLang="zh-CN" sz="2800" b="1" dirty="0">
                <a:latin typeface="Comic Sans MS" panose="030F0702030302020204" pitchFamily="66" charset="0"/>
              </a:rPr>
              <a:t>int</a:t>
            </a:r>
            <a:r>
              <a:rPr lang="zh-CN" altLang="en-US" sz="2800" b="1" dirty="0">
                <a:latin typeface="Comic Sans MS" panose="030F0702030302020204" pitchFamily="66" charset="0"/>
              </a:rPr>
              <a:t>型变量，只将</a:t>
            </a:r>
            <a:r>
              <a:rPr lang="en-US" altLang="zh-CN" sz="2800" b="1" dirty="0">
                <a:latin typeface="Comic Sans MS" panose="030F0702030302020204" pitchFamily="66" charset="0"/>
              </a:rPr>
              <a:t>long</a:t>
            </a:r>
            <a:r>
              <a:rPr lang="zh-CN" altLang="en-US" sz="2800" b="1" dirty="0">
                <a:latin typeface="Comic Sans MS" panose="030F0702030302020204" pitchFamily="66" charset="0"/>
              </a:rPr>
              <a:t>型数据中低</a:t>
            </a:r>
            <a:r>
              <a:rPr lang="en-US" altLang="zh-CN" sz="2800" b="1" dirty="0">
                <a:latin typeface="Comic Sans MS" panose="030F0702030302020204" pitchFamily="66" charset="0"/>
              </a:rPr>
              <a:t>16</a:t>
            </a:r>
            <a:r>
              <a:rPr lang="zh-CN" altLang="en-US" sz="2800" b="1" dirty="0">
                <a:latin typeface="Comic Sans MS" panose="030F0702030302020204" pitchFamily="66" charset="0"/>
              </a:rPr>
              <a:t>位原封不动地送到整型变量</a:t>
            </a:r>
            <a:r>
              <a:rPr lang="en-US" altLang="zh-CN" sz="2800" b="1" dirty="0">
                <a:latin typeface="Comic Sans MS" panose="030F0702030302020204" pitchFamily="66" charset="0"/>
              </a:rPr>
              <a:t>(</a:t>
            </a:r>
            <a:r>
              <a:rPr lang="zh-CN" altLang="en-US" sz="2800" b="1" dirty="0">
                <a:latin typeface="Comic Sans MS" panose="030F0702030302020204" pitchFamily="66" charset="0"/>
              </a:rPr>
              <a:t>即截断</a:t>
            </a:r>
            <a:r>
              <a:rPr lang="en-US" altLang="zh-CN" sz="2800" b="1" dirty="0">
                <a:latin typeface="Comic Sans MS" panose="030F0702030302020204" pitchFamily="66" charset="0"/>
              </a:rPr>
              <a:t>)</a:t>
            </a:r>
            <a:endParaRPr lang="en-US" altLang="zh-CN" sz="2800" b="1" dirty="0">
              <a:latin typeface="Comic Sans MS" panose="030F0702030302020204" pitchFamily="66" charset="0"/>
            </a:endParaRPr>
          </a:p>
        </p:txBody>
      </p:sp>
      <p:sp>
        <p:nvSpPr>
          <p:cNvPr id="74756"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74757"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74758"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5778" name="Rectangle 2"/>
          <p:cNvSpPr>
            <a:spLocks noGrp="1"/>
          </p:cNvSpPr>
          <p:nvPr>
            <p:ph type="title"/>
          </p:nvPr>
        </p:nvSpPr>
        <p:spPr>
          <a:ln/>
        </p:spPr>
        <p:txBody>
          <a:bodyPr vert="horz" wrap="square" lIns="91440" tIns="45720" rIns="91440" bIns="45720" anchor="b" anchorCtr="0"/>
          <a:p>
            <a:pPr eaLnBrk="1" hangingPunct="1"/>
            <a:r>
              <a:rPr lang="zh-CN" altLang="en-US" b="1" dirty="0"/>
              <a:t>类型转换</a:t>
            </a:r>
            <a:r>
              <a:rPr lang="en-US" altLang="zh-CN" b="1" dirty="0"/>
              <a:t>(</a:t>
            </a:r>
            <a:r>
              <a:rPr lang="zh-CN" altLang="en-US" b="1" dirty="0"/>
              <a:t>续</a:t>
            </a:r>
            <a:r>
              <a:rPr lang="en-US" altLang="zh-CN" b="1" dirty="0"/>
              <a:t>)</a:t>
            </a:r>
            <a:endParaRPr lang="en-US" altLang="zh-CN" b="1" dirty="0"/>
          </a:p>
        </p:txBody>
      </p:sp>
      <p:pic>
        <p:nvPicPr>
          <p:cNvPr id="75779" name="Picture 4" descr="2"/>
          <p:cNvPicPr>
            <a:picLocks noChangeAspect="1"/>
          </p:cNvPicPr>
          <p:nvPr/>
        </p:nvPicPr>
        <p:blipFill>
          <a:blip r:embed="rId1"/>
          <a:stretch>
            <a:fillRect/>
          </a:stretch>
        </p:blipFill>
        <p:spPr>
          <a:xfrm>
            <a:off x="1524000" y="1912938"/>
            <a:ext cx="6477000" cy="1744662"/>
          </a:xfrm>
          <a:prstGeom prst="rect">
            <a:avLst/>
          </a:prstGeom>
          <a:noFill/>
          <a:ln w="9525">
            <a:noFill/>
          </a:ln>
        </p:spPr>
      </p:pic>
      <p:pic>
        <p:nvPicPr>
          <p:cNvPr id="75780" name="Picture 5" descr="2"/>
          <p:cNvPicPr>
            <a:picLocks noChangeAspect="1"/>
          </p:cNvPicPr>
          <p:nvPr/>
        </p:nvPicPr>
        <p:blipFill>
          <a:blip r:embed="rId2"/>
          <a:stretch>
            <a:fillRect/>
          </a:stretch>
        </p:blipFill>
        <p:spPr>
          <a:xfrm>
            <a:off x="1524000" y="4191000"/>
            <a:ext cx="6477000" cy="1828800"/>
          </a:xfrm>
          <a:prstGeom prst="rect">
            <a:avLst/>
          </a:prstGeom>
          <a:noFill/>
          <a:ln w="9525">
            <a:noFill/>
          </a:ln>
        </p:spPr>
      </p:pic>
      <p:sp>
        <p:nvSpPr>
          <p:cNvPr id="75781" name="Text Box 6"/>
          <p:cNvSpPr txBox="1"/>
          <p:nvPr/>
        </p:nvSpPr>
        <p:spPr>
          <a:xfrm>
            <a:off x="3962400" y="3657600"/>
            <a:ext cx="176530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8l -&gt; (int) 8</a:t>
            </a:r>
            <a:endParaRPr lang="en-US" altLang="zh-CN" sz="2400" dirty="0">
              <a:latin typeface="Comic Sans MS" panose="030F0702030302020204" pitchFamily="66" charset="0"/>
            </a:endParaRPr>
          </a:p>
        </p:txBody>
      </p:sp>
      <p:sp>
        <p:nvSpPr>
          <p:cNvPr id="75782" name="Text Box 7"/>
          <p:cNvSpPr txBox="1"/>
          <p:nvPr/>
        </p:nvSpPr>
        <p:spPr>
          <a:xfrm>
            <a:off x="3810000" y="6065838"/>
            <a:ext cx="250825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65536l -&gt; (int) 0</a:t>
            </a:r>
            <a:endParaRPr lang="en-US" altLang="zh-CN" sz="2400" dirty="0">
              <a:latin typeface="Comic Sans MS" panose="030F0702030302020204" pitchFamily="66" charset="0"/>
            </a:endParaRPr>
          </a:p>
        </p:txBody>
      </p:sp>
      <p:sp>
        <p:nvSpPr>
          <p:cNvPr id="75783"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75784"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75785"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6802" name="Rectangle 2"/>
          <p:cNvSpPr>
            <a:spLocks noGrp="1"/>
          </p:cNvSpPr>
          <p:nvPr>
            <p:ph type="title"/>
          </p:nvPr>
        </p:nvSpPr>
        <p:spPr>
          <a:ln/>
        </p:spPr>
        <p:txBody>
          <a:bodyPr vert="horz" wrap="square" lIns="91440" tIns="45720" rIns="91440" bIns="45720" anchor="b" anchorCtr="0"/>
          <a:p>
            <a:pPr eaLnBrk="1" hangingPunct="1"/>
            <a:r>
              <a:rPr lang="zh-CN" altLang="en-US" b="1" dirty="0"/>
              <a:t>类型转换</a:t>
            </a:r>
            <a:r>
              <a:rPr lang="en-US" altLang="zh-CN" b="1" dirty="0"/>
              <a:t>(</a:t>
            </a:r>
            <a:r>
              <a:rPr lang="zh-CN" altLang="en-US" b="1" dirty="0"/>
              <a:t>续</a:t>
            </a:r>
            <a:r>
              <a:rPr lang="en-US" altLang="zh-CN" b="1" dirty="0"/>
              <a:t>)</a:t>
            </a:r>
            <a:endParaRPr lang="en-US" altLang="zh-CN" b="1" dirty="0"/>
          </a:p>
        </p:txBody>
      </p:sp>
      <p:sp>
        <p:nvSpPr>
          <p:cNvPr id="76803" name="Rectangle 3"/>
          <p:cNvSpPr>
            <a:spLocks noGrp="1"/>
          </p:cNvSpPr>
          <p:nvPr>
            <p:ph idx="1"/>
          </p:nvPr>
        </p:nvSpPr>
        <p:spPr>
          <a:ln/>
        </p:spPr>
        <p:txBody>
          <a:bodyPr vert="horz" wrap="square" lIns="91440" tIns="45720" rIns="91440" bIns="45720" anchor="t" anchorCtr="0"/>
          <a:p>
            <a:pPr eaLnBrk="1" hangingPunct="1">
              <a:lnSpc>
                <a:spcPct val="90000"/>
              </a:lnSpc>
            </a:pPr>
            <a:r>
              <a:rPr lang="zh-CN" altLang="en-US" sz="2800" b="1" dirty="0">
                <a:latin typeface="Comic Sans MS" panose="030F0702030302020204" pitchFamily="66" charset="0"/>
              </a:rPr>
              <a:t>将</a:t>
            </a:r>
            <a:r>
              <a:rPr lang="en-US" altLang="zh-CN" sz="2800" b="1" dirty="0">
                <a:latin typeface="Comic Sans MS" panose="030F0702030302020204" pitchFamily="66" charset="0"/>
              </a:rPr>
              <a:t>unsigned int</a:t>
            </a:r>
            <a:r>
              <a:rPr lang="zh-CN" altLang="en-US" sz="2800" b="1" dirty="0">
                <a:latin typeface="Comic Sans MS" panose="030F0702030302020204" pitchFamily="66" charset="0"/>
              </a:rPr>
              <a:t>型数据赋给</a:t>
            </a:r>
            <a:r>
              <a:rPr lang="en-US" altLang="zh-CN" sz="2800" b="1" dirty="0">
                <a:latin typeface="Comic Sans MS" panose="030F0702030302020204" pitchFamily="66" charset="0"/>
              </a:rPr>
              <a:t>long int</a:t>
            </a:r>
            <a:r>
              <a:rPr lang="zh-CN" altLang="en-US" sz="2800" b="1" dirty="0">
                <a:latin typeface="Comic Sans MS" panose="030F0702030302020204" pitchFamily="66" charset="0"/>
              </a:rPr>
              <a:t>型变量时，不存在符号扩展问题，只需将高位补</a:t>
            </a:r>
            <a:r>
              <a:rPr lang="en-US" altLang="zh-CN" sz="2800" b="1" dirty="0">
                <a:latin typeface="Comic Sans MS" panose="030F0702030302020204" pitchFamily="66" charset="0"/>
              </a:rPr>
              <a:t>0</a:t>
            </a:r>
            <a:r>
              <a:rPr lang="zh-CN" altLang="en-US" sz="2800" b="1" dirty="0">
                <a:latin typeface="Comic Sans MS" panose="030F0702030302020204" pitchFamily="66" charset="0"/>
              </a:rPr>
              <a:t>即可</a:t>
            </a:r>
            <a:endParaRPr lang="zh-CN" altLang="en-US" sz="2800" b="1" dirty="0">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将一个</a:t>
            </a:r>
            <a:r>
              <a:rPr lang="en-US" altLang="zh-CN" sz="2800" b="1" dirty="0">
                <a:latin typeface="Comic Sans MS" panose="030F0702030302020204" pitchFamily="66" charset="0"/>
              </a:rPr>
              <a:t>unsigned</a:t>
            </a:r>
            <a:r>
              <a:rPr lang="zh-CN" altLang="en-US" sz="2800" b="1" dirty="0">
                <a:latin typeface="Comic Sans MS" panose="030F0702030302020204" pitchFamily="66" charset="0"/>
              </a:rPr>
              <a:t>类型数据赋给一个占字节数相同的整型变量</a:t>
            </a:r>
            <a:r>
              <a:rPr lang="en-US" altLang="zh-CN" sz="2800" b="1" dirty="0">
                <a:latin typeface="Comic Sans MS" panose="030F0702030302020204" pitchFamily="66" charset="0"/>
              </a:rPr>
              <a:t>(</a:t>
            </a:r>
            <a:r>
              <a:rPr lang="zh-CN" altLang="en-US" sz="2800" b="1" dirty="0">
                <a:latin typeface="Comic Sans MS" panose="030F0702030302020204" pitchFamily="66" charset="0"/>
              </a:rPr>
              <a:t>例如：</a:t>
            </a:r>
            <a:r>
              <a:rPr lang="en-US" altLang="zh-CN" sz="2800" b="1" dirty="0">
                <a:latin typeface="Comic Sans MS" panose="030F0702030302020204" pitchFamily="66" charset="0"/>
              </a:rPr>
              <a:t>unsigned int=&gt;int</a:t>
            </a:r>
            <a:r>
              <a:rPr lang="zh-CN" altLang="en-US" sz="2800" b="1" dirty="0">
                <a:latin typeface="Comic Sans MS" panose="030F0702030302020204" pitchFamily="66" charset="0"/>
              </a:rPr>
              <a:t>，</a:t>
            </a:r>
            <a:r>
              <a:rPr lang="en-US" altLang="zh-CN" sz="2800" b="1" dirty="0">
                <a:latin typeface="Comic Sans MS" panose="030F0702030302020204" pitchFamily="66" charset="0"/>
              </a:rPr>
              <a:t>unsigned long=&gt;long</a:t>
            </a:r>
            <a:r>
              <a:rPr lang="zh-CN" altLang="en-US" sz="2800" b="1" dirty="0">
                <a:latin typeface="Comic Sans MS" panose="030F0702030302020204" pitchFamily="66" charset="0"/>
              </a:rPr>
              <a:t>，</a:t>
            </a:r>
            <a:r>
              <a:rPr lang="en-US" altLang="zh-CN" sz="2800" b="1" dirty="0">
                <a:latin typeface="Comic Sans MS" panose="030F0702030302020204" pitchFamily="66" charset="0"/>
              </a:rPr>
              <a:t>unsigned short=&gt;short)</a:t>
            </a:r>
            <a:r>
              <a:rPr lang="zh-CN" altLang="en-US" sz="2800" b="1" dirty="0">
                <a:latin typeface="Comic Sans MS" panose="030F0702030302020204" pitchFamily="66" charset="0"/>
              </a:rPr>
              <a:t>，将</a:t>
            </a:r>
            <a:r>
              <a:rPr lang="en-US" altLang="zh-CN" sz="2800" b="1" dirty="0">
                <a:latin typeface="Comic Sans MS" panose="030F0702030302020204" pitchFamily="66" charset="0"/>
              </a:rPr>
              <a:t>unsigned</a:t>
            </a:r>
            <a:r>
              <a:rPr lang="zh-CN" altLang="en-US" sz="2800" b="1" dirty="0">
                <a:latin typeface="Comic Sans MS" panose="030F0702030302020204" pitchFamily="66" charset="0"/>
              </a:rPr>
              <a:t>型变量的内容原样送到非</a:t>
            </a:r>
            <a:r>
              <a:rPr lang="en-US" altLang="zh-CN" sz="2800" b="1" dirty="0">
                <a:latin typeface="Comic Sans MS" panose="030F0702030302020204" pitchFamily="66" charset="0"/>
              </a:rPr>
              <a:t>unsigned</a:t>
            </a:r>
            <a:r>
              <a:rPr lang="zh-CN" altLang="en-US" sz="2800" b="1" dirty="0">
                <a:latin typeface="Comic Sans MS" panose="030F0702030302020204" pitchFamily="66" charset="0"/>
              </a:rPr>
              <a:t>型变量中，但如果数据范围超过相应整型的范围，则会出现数据错误</a:t>
            </a:r>
            <a:endParaRPr lang="zh-CN" altLang="en-US" sz="2800" b="1" dirty="0">
              <a:latin typeface="Comic Sans MS" panose="030F0702030302020204" pitchFamily="66" charset="0"/>
            </a:endParaRPr>
          </a:p>
          <a:p>
            <a:pPr lvl="1" eaLnBrk="1" hangingPunct="1">
              <a:lnSpc>
                <a:spcPct val="90000"/>
              </a:lnSpc>
            </a:pPr>
            <a:r>
              <a:rPr lang="en-US" altLang="zh-CN" sz="2400" b="1" dirty="0">
                <a:solidFill>
                  <a:srgbClr val="0000FF"/>
                </a:solidFill>
                <a:latin typeface="Comic Sans MS" panose="030F0702030302020204" pitchFamily="66" charset="0"/>
              </a:rPr>
              <a:t>unsigned int a=65535; int b; b=a</a:t>
            </a:r>
            <a:r>
              <a:rPr lang="zh-CN" altLang="en-US" sz="2400" b="1" dirty="0">
                <a:solidFill>
                  <a:srgbClr val="0000FF"/>
                </a:solidFill>
                <a:latin typeface="Comic Sans MS" panose="030F0702030302020204" pitchFamily="66" charset="0"/>
              </a:rPr>
              <a:t>；</a:t>
            </a:r>
            <a:endParaRPr lang="zh-CN" altLang="en-US" sz="2400" b="1" dirty="0">
              <a:solidFill>
                <a:srgbClr val="0000FF"/>
              </a:solidFill>
              <a:latin typeface="Comic Sans MS" panose="030F0702030302020204" pitchFamily="66" charset="0"/>
            </a:endParaRPr>
          </a:p>
          <a:p>
            <a:pPr lvl="1" eaLnBrk="1" hangingPunct="1">
              <a:lnSpc>
                <a:spcPct val="90000"/>
              </a:lnSpc>
            </a:pPr>
            <a:r>
              <a:rPr lang="zh-CN" altLang="en-US" sz="2400" b="1" dirty="0">
                <a:solidFill>
                  <a:srgbClr val="0000FF"/>
                </a:solidFill>
                <a:latin typeface="Comic Sans MS" panose="030F0702030302020204" pitchFamily="66" charset="0"/>
              </a:rPr>
              <a:t>结果是：</a:t>
            </a:r>
            <a:r>
              <a:rPr lang="en-US" altLang="zh-CN" sz="2400" b="1" dirty="0">
                <a:solidFill>
                  <a:srgbClr val="0000FF"/>
                </a:solidFill>
                <a:latin typeface="Comic Sans MS" panose="030F0702030302020204" pitchFamily="66" charset="0"/>
              </a:rPr>
              <a:t>b=-1</a:t>
            </a:r>
            <a:endParaRPr lang="en-US" altLang="zh-CN" sz="2400" b="1" dirty="0">
              <a:solidFill>
                <a:srgbClr val="0000FF"/>
              </a:solidFill>
              <a:latin typeface="Comic Sans MS" panose="030F0702030302020204" pitchFamily="66" charset="0"/>
            </a:endParaRPr>
          </a:p>
        </p:txBody>
      </p:sp>
      <p:sp>
        <p:nvSpPr>
          <p:cNvPr id="76804"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76805"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76806"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7826" name="Rectangle 2"/>
          <p:cNvSpPr>
            <a:spLocks noGrp="1"/>
          </p:cNvSpPr>
          <p:nvPr>
            <p:ph type="title"/>
          </p:nvPr>
        </p:nvSpPr>
        <p:spPr>
          <a:ln/>
        </p:spPr>
        <p:txBody>
          <a:bodyPr vert="horz" wrap="square" lIns="91440" tIns="45720" rIns="91440" bIns="45720" anchor="b" anchorCtr="0"/>
          <a:p>
            <a:pPr eaLnBrk="1" hangingPunct="1"/>
            <a:r>
              <a:rPr lang="zh-CN" altLang="en-US" b="1" dirty="0"/>
              <a:t>类型转换</a:t>
            </a:r>
            <a:r>
              <a:rPr lang="en-US" altLang="zh-CN" b="1" dirty="0"/>
              <a:t>(</a:t>
            </a:r>
            <a:r>
              <a:rPr lang="zh-CN" altLang="en-US" b="1" dirty="0"/>
              <a:t>续</a:t>
            </a:r>
            <a:r>
              <a:rPr lang="en-US" altLang="zh-CN" b="1" dirty="0"/>
              <a:t>)</a:t>
            </a:r>
            <a:endParaRPr lang="en-US" altLang="zh-CN" b="1" dirty="0"/>
          </a:p>
        </p:txBody>
      </p:sp>
      <p:sp>
        <p:nvSpPr>
          <p:cNvPr id="77827" name="Rectangle 3"/>
          <p:cNvSpPr>
            <a:spLocks noGrp="1"/>
          </p:cNvSpPr>
          <p:nvPr>
            <p:ph idx="1"/>
          </p:nvPr>
        </p:nvSpPr>
        <p:spPr>
          <a:ln/>
        </p:spPr>
        <p:txBody>
          <a:bodyPr vert="horz" wrap="square" lIns="91440" tIns="45720" rIns="91440" bIns="45720" anchor="t" anchorCtr="0"/>
          <a:p>
            <a:pPr eaLnBrk="1" hangingPunct="1"/>
            <a:r>
              <a:rPr lang="zh-CN" altLang="en-US" sz="3400" b="1" dirty="0">
                <a:latin typeface="Comic Sans MS" panose="030F0702030302020204" pitchFamily="66" charset="0"/>
              </a:rPr>
              <a:t>将非</a:t>
            </a:r>
            <a:r>
              <a:rPr lang="en-US" altLang="zh-CN" sz="3400" b="1" dirty="0">
                <a:latin typeface="Comic Sans MS" panose="030F0702030302020204" pitchFamily="66" charset="0"/>
              </a:rPr>
              <a:t>unsigned</a:t>
            </a:r>
            <a:r>
              <a:rPr lang="zh-CN" altLang="en-US" sz="3400" b="1" dirty="0">
                <a:latin typeface="Comic Sans MS" panose="030F0702030302020204" pitchFamily="66" charset="0"/>
              </a:rPr>
              <a:t>型数据赋给长度相同的</a:t>
            </a:r>
            <a:r>
              <a:rPr lang="en-US" altLang="zh-CN" sz="3400" b="1" dirty="0">
                <a:latin typeface="Comic Sans MS" panose="030F0702030302020204" pitchFamily="66" charset="0"/>
              </a:rPr>
              <a:t>unsigned</a:t>
            </a:r>
            <a:r>
              <a:rPr lang="zh-CN" altLang="en-US" sz="3400" b="1" dirty="0">
                <a:latin typeface="Comic Sans MS" panose="030F0702030302020204" pitchFamily="66" charset="0"/>
              </a:rPr>
              <a:t>型变量，也是原样照赋</a:t>
            </a:r>
            <a:r>
              <a:rPr lang="en-US" altLang="zh-CN" sz="3400" b="1" dirty="0">
                <a:latin typeface="Comic Sans MS" panose="030F0702030302020204" pitchFamily="66" charset="0"/>
              </a:rPr>
              <a:t>(</a:t>
            </a:r>
            <a:r>
              <a:rPr lang="zh-CN" altLang="en-US" sz="3400" b="1" dirty="0">
                <a:latin typeface="Comic Sans MS" panose="030F0702030302020204" pitchFamily="66" charset="0"/>
              </a:rPr>
              <a:t>连原有的符号位也作为数值一起传送</a:t>
            </a:r>
            <a:r>
              <a:rPr lang="en-US" altLang="zh-CN" sz="3400" b="1" dirty="0">
                <a:latin typeface="Comic Sans MS" panose="030F0702030302020204" pitchFamily="66" charset="0"/>
              </a:rPr>
              <a:t>)</a:t>
            </a:r>
            <a:endParaRPr lang="en-US" altLang="zh-CN" sz="3400" b="1" dirty="0">
              <a:latin typeface="Comic Sans MS" panose="030F0702030302020204" pitchFamily="66" charset="0"/>
            </a:endParaRPr>
          </a:p>
        </p:txBody>
      </p:sp>
      <p:sp>
        <p:nvSpPr>
          <p:cNvPr id="77828" name="Rectangle 4"/>
          <p:cNvSpPr/>
          <p:nvPr/>
        </p:nvSpPr>
        <p:spPr>
          <a:xfrm>
            <a:off x="457200" y="3810000"/>
            <a:ext cx="3581400" cy="2235200"/>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50000"/>
              </a:spcBef>
              <a:buClrTx/>
              <a:buSzTx/>
              <a:buFontTx/>
              <a:buNone/>
            </a:pPr>
            <a:r>
              <a:rPr lang="zh-CN" altLang="en-US" sz="2000" b="1" dirty="0">
                <a:latin typeface="Comic Sans MS" panose="030F0702030302020204" pitchFamily="66" charset="0"/>
              </a:rPr>
              <a:t>　</a:t>
            </a:r>
            <a:r>
              <a:rPr lang="en-US" altLang="zh-CN" sz="2000" b="1" dirty="0">
                <a:latin typeface="Comic Sans MS" panose="030F0702030302020204" pitchFamily="66" charset="0"/>
              </a:rPr>
              <a:t>main() {unsigned a</a:t>
            </a:r>
            <a:r>
              <a:rPr lang="zh-CN" altLang="en-US" sz="2000" b="1" dirty="0">
                <a:latin typeface="Comic Sans MS" panose="030F0702030302020204" pitchFamily="66" charset="0"/>
              </a:rPr>
              <a:t>；</a:t>
            </a:r>
            <a:endParaRPr lang="zh-CN" altLang="en-US" sz="2000" b="1" dirty="0">
              <a:latin typeface="Comic Sans MS" panose="030F0702030302020204" pitchFamily="66" charset="0"/>
            </a:endParaRPr>
          </a:p>
          <a:p>
            <a:pPr marL="0" lvl="0" indent="0" eaLnBrk="1" hangingPunct="1">
              <a:spcBef>
                <a:spcPct val="50000"/>
              </a:spcBef>
              <a:buClrTx/>
              <a:buSzTx/>
              <a:buFontTx/>
              <a:buNone/>
            </a:pPr>
            <a:r>
              <a:rPr lang="zh-CN" altLang="en-US" sz="2000" b="1" dirty="0">
                <a:latin typeface="Comic Sans MS" panose="030F0702030302020204" pitchFamily="66" charset="0"/>
              </a:rPr>
              <a:t>      </a:t>
            </a:r>
            <a:r>
              <a:rPr lang="en-US" altLang="zh-CN" sz="2000" b="1" dirty="0">
                <a:latin typeface="Comic Sans MS" panose="030F0702030302020204" pitchFamily="66" charset="0"/>
              </a:rPr>
              <a:t>int b=-1</a:t>
            </a:r>
            <a:r>
              <a:rPr lang="zh-CN" altLang="en-US" sz="2000" b="1" dirty="0">
                <a:latin typeface="Comic Sans MS" panose="030F0702030302020204" pitchFamily="66" charset="0"/>
              </a:rPr>
              <a:t>；</a:t>
            </a:r>
            <a:endParaRPr lang="zh-CN" altLang="en-US" sz="2000" b="1" dirty="0">
              <a:latin typeface="Comic Sans MS" panose="030F0702030302020204" pitchFamily="66" charset="0"/>
            </a:endParaRPr>
          </a:p>
          <a:p>
            <a:pPr marL="0" lvl="0" indent="0" eaLnBrk="1" hangingPunct="1">
              <a:spcBef>
                <a:spcPct val="50000"/>
              </a:spcBef>
              <a:buClrTx/>
              <a:buSzTx/>
              <a:buFontTx/>
              <a:buNone/>
            </a:pPr>
            <a:r>
              <a:rPr lang="zh-CN" altLang="en-US" sz="2000" b="1" dirty="0">
                <a:latin typeface="Comic Sans MS" panose="030F0702030302020204" pitchFamily="66" charset="0"/>
              </a:rPr>
              <a:t>      </a:t>
            </a:r>
            <a:r>
              <a:rPr lang="en-US" altLang="zh-CN" sz="2000" b="1" dirty="0">
                <a:latin typeface="Comic Sans MS" panose="030F0702030302020204" pitchFamily="66" charset="0"/>
              </a:rPr>
              <a:t>a=b</a:t>
            </a:r>
            <a:r>
              <a:rPr lang="zh-CN" altLang="en-US" sz="2000" b="1" dirty="0">
                <a:latin typeface="Comic Sans MS" panose="030F0702030302020204" pitchFamily="66" charset="0"/>
              </a:rPr>
              <a:t>；</a:t>
            </a:r>
            <a:endParaRPr lang="zh-CN" altLang="en-US" sz="2000" b="1" dirty="0">
              <a:latin typeface="Comic Sans MS" panose="030F0702030302020204" pitchFamily="66" charset="0"/>
            </a:endParaRPr>
          </a:p>
          <a:p>
            <a:pPr marL="0" lvl="0" indent="0" eaLnBrk="1" hangingPunct="1">
              <a:spcBef>
                <a:spcPct val="50000"/>
              </a:spcBef>
              <a:buClrTx/>
              <a:buSzTx/>
              <a:buFontTx/>
              <a:buNone/>
            </a:pPr>
            <a:r>
              <a:rPr lang="zh-CN" altLang="en-US" sz="2000" b="1" dirty="0">
                <a:latin typeface="Comic Sans MS" panose="030F0702030302020204" pitchFamily="66" charset="0"/>
              </a:rPr>
              <a:t>      </a:t>
            </a:r>
            <a:r>
              <a:rPr lang="en-US" altLang="zh-CN" sz="2000" b="1" dirty="0">
                <a:latin typeface="Comic Sans MS" panose="030F0702030302020204" pitchFamily="66" charset="0"/>
              </a:rPr>
              <a:t>printf("%u"</a:t>
            </a:r>
            <a:r>
              <a:rPr lang="zh-CN" altLang="en-US" sz="2000" b="1" dirty="0">
                <a:latin typeface="Comic Sans MS" panose="030F0702030302020204" pitchFamily="66" charset="0"/>
              </a:rPr>
              <a:t>，</a:t>
            </a:r>
            <a:r>
              <a:rPr lang="en-US" altLang="zh-CN" sz="2000" b="1" dirty="0">
                <a:latin typeface="Comic Sans MS" panose="030F0702030302020204" pitchFamily="66" charset="0"/>
              </a:rPr>
              <a:t>a)</a:t>
            </a:r>
            <a:r>
              <a:rPr lang="zh-CN" altLang="en-US" sz="2000" b="1" dirty="0">
                <a:latin typeface="Comic Sans MS" panose="030F0702030302020204" pitchFamily="66" charset="0"/>
              </a:rPr>
              <a:t>；</a:t>
            </a:r>
            <a:endParaRPr lang="zh-CN" altLang="en-US" sz="2000" b="1" dirty="0">
              <a:latin typeface="Comic Sans MS" panose="030F0702030302020204" pitchFamily="66" charset="0"/>
            </a:endParaRPr>
          </a:p>
          <a:p>
            <a:pPr marL="0" lvl="0" indent="0" eaLnBrk="1" hangingPunct="1">
              <a:spcBef>
                <a:spcPct val="50000"/>
              </a:spcBef>
              <a:buClrTx/>
              <a:buSzTx/>
              <a:buFontTx/>
              <a:buNone/>
            </a:pPr>
            <a:r>
              <a:rPr lang="zh-CN" altLang="en-US" sz="2000" b="1" dirty="0">
                <a:latin typeface="Comic Sans MS" panose="030F0702030302020204" pitchFamily="66" charset="0"/>
              </a:rPr>
              <a:t>  ｝</a:t>
            </a:r>
            <a:endParaRPr lang="zh-CN" altLang="en-US" sz="2000" b="1" dirty="0">
              <a:latin typeface="Comic Sans MS" panose="030F0702030302020204" pitchFamily="66" charset="0"/>
            </a:endParaRPr>
          </a:p>
        </p:txBody>
      </p:sp>
      <p:pic>
        <p:nvPicPr>
          <p:cNvPr id="77829" name="Picture 5" descr="2"/>
          <p:cNvPicPr>
            <a:picLocks noChangeAspect="1"/>
          </p:cNvPicPr>
          <p:nvPr/>
        </p:nvPicPr>
        <p:blipFill>
          <a:blip r:embed="rId1"/>
          <a:stretch>
            <a:fillRect/>
          </a:stretch>
        </p:blipFill>
        <p:spPr>
          <a:xfrm>
            <a:off x="4495800" y="3810000"/>
            <a:ext cx="4191000" cy="1533525"/>
          </a:xfrm>
          <a:prstGeom prst="rect">
            <a:avLst/>
          </a:prstGeom>
          <a:noFill/>
          <a:ln w="9525">
            <a:noFill/>
          </a:ln>
        </p:spPr>
      </p:pic>
      <p:sp>
        <p:nvSpPr>
          <p:cNvPr id="77830" name="Text Box 6"/>
          <p:cNvSpPr txBox="1"/>
          <p:nvPr/>
        </p:nvSpPr>
        <p:spPr>
          <a:xfrm>
            <a:off x="5459413" y="5575300"/>
            <a:ext cx="2341562" cy="466725"/>
          </a:xfrm>
          <a:prstGeom prst="rect">
            <a:avLst/>
          </a:prstGeom>
          <a:noFill/>
          <a:ln w="9525" cap="flat" cmpd="sng">
            <a:solidFill>
              <a:schemeClr val="hlink"/>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zh-CN" altLang="en-US" sz="2400" dirty="0">
                <a:latin typeface="Comic Sans MS" panose="030F0702030302020204" pitchFamily="66" charset="0"/>
              </a:rPr>
              <a:t>结果是：</a:t>
            </a:r>
            <a:r>
              <a:rPr lang="en-US" altLang="zh-CN" sz="2400" dirty="0">
                <a:latin typeface="Comic Sans MS" panose="030F0702030302020204" pitchFamily="66" charset="0"/>
              </a:rPr>
              <a:t>65535</a:t>
            </a:r>
            <a:endParaRPr lang="en-US" altLang="zh-CN" sz="2400" dirty="0">
              <a:latin typeface="Comic Sans MS" panose="030F0702030302020204" pitchFamily="66" charset="0"/>
            </a:endParaRPr>
          </a:p>
        </p:txBody>
      </p:sp>
      <p:sp>
        <p:nvSpPr>
          <p:cNvPr id="77831"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77832"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77833"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8850" name="Rectangle 2"/>
          <p:cNvSpPr>
            <a:spLocks noGrp="1"/>
          </p:cNvSpPr>
          <p:nvPr>
            <p:ph type="title"/>
          </p:nvPr>
        </p:nvSpPr>
        <p:spPr>
          <a:ln/>
        </p:spPr>
        <p:txBody>
          <a:bodyPr vert="horz" wrap="square" lIns="91440" tIns="45720" rIns="91440" bIns="45720" anchor="b" anchorCtr="0"/>
          <a:p>
            <a:pPr eaLnBrk="1" hangingPunct="1"/>
            <a:r>
              <a:rPr lang="zh-CN" altLang="en-US" b="1" dirty="0"/>
              <a:t>类型转换：小结</a:t>
            </a:r>
            <a:endParaRPr lang="en-US" altLang="zh-CN" b="1" dirty="0"/>
          </a:p>
        </p:txBody>
      </p:sp>
      <p:sp>
        <p:nvSpPr>
          <p:cNvPr id="78851" name="Rectangle 3"/>
          <p:cNvSpPr>
            <a:spLocks noGrp="1"/>
          </p:cNvSpPr>
          <p:nvPr>
            <p:ph idx="1"/>
          </p:nvPr>
        </p:nvSpPr>
        <p:spPr>
          <a:xfrm>
            <a:off x="1042988" y="1978025"/>
            <a:ext cx="7772400" cy="4114800"/>
          </a:xfrm>
          <a:ln/>
        </p:spPr>
        <p:txBody>
          <a:bodyPr vert="horz" wrap="square" lIns="91440" tIns="45720" rIns="91440" bIns="45720" anchor="t" anchorCtr="0"/>
          <a:p>
            <a:pPr eaLnBrk="1" hangingPunct="1"/>
            <a:r>
              <a:rPr lang="zh-CN" altLang="en-US" sz="2800" b="1" dirty="0">
                <a:latin typeface="Comic Sans MS" panose="030F0702030302020204" pitchFamily="66" charset="0"/>
              </a:rPr>
              <a:t>整形（字符型）互相转换</a:t>
            </a:r>
            <a:endParaRPr lang="en-US" altLang="zh-CN" sz="2800" b="1" dirty="0">
              <a:latin typeface="Comic Sans MS" panose="030F0702030302020204" pitchFamily="66" charset="0"/>
            </a:endParaRPr>
          </a:p>
          <a:p>
            <a:pPr lvl="1" eaLnBrk="1" hangingPunct="1"/>
            <a:r>
              <a:rPr lang="zh-CN" altLang="en-US" sz="2400" b="1" dirty="0">
                <a:latin typeface="Comic Sans MS" panose="030F0702030302020204" pitchFamily="66" charset="0"/>
              </a:rPr>
              <a:t>长的向短的转：截取长数的低位（短数位数）</a:t>
            </a:r>
            <a:endParaRPr lang="en-US" altLang="zh-CN" sz="2400" b="1" dirty="0">
              <a:latin typeface="Comic Sans MS" panose="030F0702030302020204" pitchFamily="66" charset="0"/>
            </a:endParaRPr>
          </a:p>
          <a:p>
            <a:pPr lvl="1" eaLnBrk="1" hangingPunct="1"/>
            <a:r>
              <a:rPr lang="zh-CN" altLang="en-US" sz="2400" b="1" dirty="0">
                <a:latin typeface="Comic Sans MS" panose="030F0702030302020204" pitchFamily="66" charset="0"/>
              </a:rPr>
              <a:t>短的向长的转：复制短的数位至长的低位，长的高位补</a:t>
            </a:r>
            <a:r>
              <a:rPr lang="en-US" altLang="zh-CN" sz="2400" b="1" dirty="0">
                <a:latin typeface="Comic Sans MS" panose="030F0702030302020204" pitchFamily="66" charset="0"/>
              </a:rPr>
              <a:t>0</a:t>
            </a:r>
            <a:r>
              <a:rPr lang="zh-CN" altLang="en-US" sz="2400" b="1" dirty="0">
                <a:latin typeface="Comic Sans MS" panose="030F0702030302020204" pitchFamily="66" charset="0"/>
              </a:rPr>
              <a:t>（短数为正）或</a:t>
            </a:r>
            <a:r>
              <a:rPr lang="en-US" altLang="zh-CN" sz="2400" b="1" dirty="0">
                <a:latin typeface="Comic Sans MS" panose="030F0702030302020204" pitchFamily="66" charset="0"/>
              </a:rPr>
              <a:t>1</a:t>
            </a:r>
            <a:r>
              <a:rPr lang="zh-CN" altLang="en-US" sz="2400" b="1" dirty="0">
                <a:latin typeface="Comic Sans MS" panose="030F0702030302020204" pitchFamily="66" charset="0"/>
              </a:rPr>
              <a:t>（短数为正）</a:t>
            </a:r>
            <a:endParaRPr lang="en-US" altLang="zh-CN" sz="2400" b="1" dirty="0">
              <a:latin typeface="Comic Sans MS" panose="030F0702030302020204" pitchFamily="66" charset="0"/>
            </a:endParaRPr>
          </a:p>
          <a:p>
            <a:pPr lvl="1" eaLnBrk="1" hangingPunct="1"/>
            <a:r>
              <a:rPr lang="zh-CN" altLang="en-US" sz="2400" b="1" dirty="0">
                <a:latin typeface="Comic Sans MS" panose="030F0702030302020204" pitchFamily="66" charset="0"/>
              </a:rPr>
              <a:t>相同长度：数位复制。因解析不同，数据可能出错</a:t>
            </a:r>
            <a:endParaRPr lang="en-US" altLang="zh-CN" b="1" dirty="0">
              <a:latin typeface="Comic Sans MS" panose="030F0702030302020204" pitchFamily="66" charset="0"/>
            </a:endParaRPr>
          </a:p>
          <a:p>
            <a:pPr eaLnBrk="1" hangingPunct="1"/>
            <a:r>
              <a:rPr lang="zh-CN" altLang="en-US" sz="2800" b="1" dirty="0">
                <a:latin typeface="Comic Sans MS" panose="030F0702030302020204" pitchFamily="66" charset="0"/>
              </a:rPr>
              <a:t>实型互相转换</a:t>
            </a:r>
            <a:endParaRPr lang="en-US" altLang="zh-CN" sz="2800" b="1" dirty="0">
              <a:latin typeface="Comic Sans MS" panose="030F0702030302020204" pitchFamily="66" charset="0"/>
            </a:endParaRPr>
          </a:p>
          <a:p>
            <a:pPr lvl="1" eaLnBrk="1" hangingPunct="1"/>
            <a:r>
              <a:rPr lang="zh-CN" altLang="en-US" sz="2400" b="1" dirty="0">
                <a:latin typeface="Comic Sans MS" panose="030F0702030302020204" pitchFamily="66" charset="0"/>
              </a:rPr>
              <a:t>长的向短的转：从长数中截取短的有效位数</a:t>
            </a:r>
            <a:endParaRPr lang="en-US" altLang="zh-CN" sz="2400" b="1" dirty="0">
              <a:latin typeface="Comic Sans MS" panose="030F0702030302020204" pitchFamily="66" charset="0"/>
            </a:endParaRPr>
          </a:p>
          <a:p>
            <a:pPr lvl="2" eaLnBrk="1" hangingPunct="1"/>
            <a:r>
              <a:rPr lang="zh-CN" altLang="en-US" sz="2000" b="1" dirty="0">
                <a:latin typeface="Comic Sans MS" panose="030F0702030302020204" pitchFamily="66" charset="0"/>
              </a:rPr>
              <a:t>有可能会溢出</a:t>
            </a:r>
            <a:endParaRPr lang="en-US" altLang="zh-CN" sz="2000" b="1" dirty="0">
              <a:latin typeface="Comic Sans MS" panose="030F0702030302020204" pitchFamily="66" charset="0"/>
            </a:endParaRPr>
          </a:p>
          <a:p>
            <a:pPr lvl="1" eaLnBrk="1" hangingPunct="1"/>
            <a:r>
              <a:rPr lang="zh-CN" altLang="en-US" sz="2400" b="1" dirty="0">
                <a:latin typeface="Comic Sans MS" panose="030F0702030302020204" pitchFamily="66" charset="0"/>
              </a:rPr>
              <a:t>短的向长的转：复制短数，不足的有效位补</a:t>
            </a:r>
            <a:r>
              <a:rPr lang="en-US" altLang="zh-CN" sz="2400" b="1" dirty="0">
                <a:latin typeface="Comic Sans MS" panose="030F0702030302020204" pitchFamily="66" charset="0"/>
              </a:rPr>
              <a:t>0</a:t>
            </a:r>
            <a:endParaRPr lang="en-US" altLang="zh-CN" sz="2400" b="1" dirty="0">
              <a:latin typeface="Comic Sans MS" panose="030F0702030302020204" pitchFamily="66" charset="0"/>
            </a:endParaRPr>
          </a:p>
          <a:p>
            <a:pPr lvl="1" eaLnBrk="1" hangingPunct="1"/>
            <a:r>
              <a:rPr lang="zh-CN" altLang="en-US" sz="2400" b="1" dirty="0">
                <a:latin typeface="Comic Sans MS" panose="030F0702030302020204" pitchFamily="66" charset="0"/>
              </a:rPr>
              <a:t>相同长度：数位复制</a:t>
            </a:r>
            <a:endParaRPr lang="en-US" altLang="zh-CN" sz="2400" b="1" dirty="0">
              <a:latin typeface="Comic Sans MS" panose="030F0702030302020204" pitchFamily="66" charset="0"/>
            </a:endParaRPr>
          </a:p>
        </p:txBody>
      </p:sp>
      <p:sp>
        <p:nvSpPr>
          <p:cNvPr id="78852"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78853"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78854"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9874" name="Rectangle 2"/>
          <p:cNvSpPr>
            <a:spLocks noGrp="1"/>
          </p:cNvSpPr>
          <p:nvPr>
            <p:ph type="title"/>
          </p:nvPr>
        </p:nvSpPr>
        <p:spPr>
          <a:ln/>
        </p:spPr>
        <p:txBody>
          <a:bodyPr vert="horz" wrap="square" lIns="91440" tIns="45720" rIns="91440" bIns="45720" anchor="b" anchorCtr="0"/>
          <a:p>
            <a:pPr eaLnBrk="1" hangingPunct="1"/>
            <a:r>
              <a:rPr lang="zh-CN" altLang="en-US" b="1" dirty="0"/>
              <a:t>提要</a:t>
            </a:r>
            <a:endParaRPr lang="zh-CN" altLang="en-US" b="1" dirty="0"/>
          </a:p>
        </p:txBody>
      </p:sp>
      <p:sp>
        <p:nvSpPr>
          <p:cNvPr id="79875" name="Rectangle 3"/>
          <p:cNvSpPr>
            <a:spLocks noGrp="1"/>
          </p:cNvSpPr>
          <p:nvPr>
            <p:ph idx="1"/>
          </p:nvPr>
        </p:nvSpPr>
        <p:spPr>
          <a:ln/>
        </p:spPr>
        <p:txBody>
          <a:bodyPr vert="horz" wrap="square" lIns="91440" tIns="45720" rIns="91440" bIns="45720" anchor="t" anchorCtr="0"/>
          <a:p>
            <a:pPr eaLnBrk="1" hangingPunct="1">
              <a:lnSpc>
                <a:spcPct val="90000"/>
              </a:lnSpc>
            </a:pPr>
            <a:r>
              <a:rPr lang="en-US" altLang="zh-CN" b="1" dirty="0">
                <a:latin typeface="Comic Sans MS" panose="030F0702030302020204" pitchFamily="66" charset="0"/>
              </a:rPr>
              <a:t>C</a:t>
            </a:r>
            <a:r>
              <a:rPr lang="zh-CN" altLang="en-US" b="1" dirty="0">
                <a:latin typeface="Comic Sans MS" panose="030F0702030302020204" pitchFamily="66" charset="0"/>
              </a:rPr>
              <a:t>语言中的数据类型</a:t>
            </a:r>
            <a:endParaRPr lang="zh-CN" altLang="en-US" b="1" dirty="0">
              <a:latin typeface="Comic Sans MS" panose="030F0702030302020204" pitchFamily="66" charset="0"/>
            </a:endParaRPr>
          </a:p>
          <a:p>
            <a:pPr eaLnBrk="1" hangingPunct="1">
              <a:lnSpc>
                <a:spcPct val="90000"/>
              </a:lnSpc>
            </a:pPr>
            <a:r>
              <a:rPr lang="zh-CN" altLang="en-US" b="1" dirty="0">
                <a:latin typeface="Comic Sans MS" panose="030F0702030302020204" pitchFamily="66" charset="0"/>
              </a:rPr>
              <a:t>常量与变量</a:t>
            </a:r>
            <a:r>
              <a:rPr lang="zh-CN" altLang="en-US" b="1" dirty="0">
                <a:latin typeface="Times New Roman" panose="02020603050405020304" pitchFamily="18" charset="0"/>
              </a:rPr>
              <a:t>整型数据</a:t>
            </a:r>
            <a:endParaRPr lang="zh-CN" altLang="en-US" b="1" dirty="0">
              <a:latin typeface="Times New Roman" panose="02020603050405020304" pitchFamily="18" charset="0"/>
            </a:endParaRPr>
          </a:p>
          <a:p>
            <a:pPr eaLnBrk="1" hangingPunct="1">
              <a:lnSpc>
                <a:spcPct val="90000"/>
              </a:lnSpc>
            </a:pPr>
            <a:r>
              <a:rPr lang="zh-CN" altLang="en-US" b="1" dirty="0">
                <a:latin typeface="Times New Roman" panose="02020603050405020304" pitchFamily="18" charset="0"/>
              </a:rPr>
              <a:t>字符型数据</a:t>
            </a:r>
            <a:endParaRPr lang="zh-CN" altLang="en-US" b="1" dirty="0">
              <a:latin typeface="Times New Roman" panose="02020603050405020304" pitchFamily="18" charset="0"/>
            </a:endParaRPr>
          </a:p>
          <a:p>
            <a:pPr eaLnBrk="1" hangingPunct="1">
              <a:lnSpc>
                <a:spcPct val="90000"/>
              </a:lnSpc>
            </a:pPr>
            <a:r>
              <a:rPr lang="zh-CN" altLang="en-US" b="1" dirty="0">
                <a:latin typeface="Times New Roman" panose="02020603050405020304" pitchFamily="18" charset="0"/>
              </a:rPr>
              <a:t>实型数据</a:t>
            </a:r>
            <a:endParaRPr lang="zh-CN" altLang="en-US" b="1" dirty="0">
              <a:latin typeface="Times New Roman" panose="02020603050405020304" pitchFamily="18" charset="0"/>
            </a:endParaRPr>
          </a:p>
          <a:p>
            <a:pPr eaLnBrk="1" hangingPunct="1">
              <a:lnSpc>
                <a:spcPct val="90000"/>
              </a:lnSpc>
            </a:pPr>
            <a:r>
              <a:rPr lang="zh-CN" altLang="en-US" b="1" dirty="0">
                <a:latin typeface="Times New Roman" panose="02020603050405020304" pitchFamily="18" charset="0"/>
              </a:rPr>
              <a:t>基本数据类型混合运算和类型转换</a:t>
            </a:r>
            <a:endParaRPr lang="zh-CN" altLang="en-US" b="1" dirty="0">
              <a:latin typeface="Times New Roman" panose="02020603050405020304" pitchFamily="18" charset="0"/>
            </a:endParaRPr>
          </a:p>
          <a:p>
            <a:pPr eaLnBrk="1" hangingPunct="1">
              <a:lnSpc>
                <a:spcPct val="90000"/>
              </a:lnSpc>
              <a:buClr>
                <a:schemeClr val="hlink"/>
              </a:buClr>
            </a:pPr>
            <a:r>
              <a:rPr lang="zh-CN" altLang="en-US" b="1" dirty="0">
                <a:solidFill>
                  <a:srgbClr val="FF3300"/>
                </a:solidFill>
                <a:latin typeface="Times New Roman" panose="02020603050405020304" pitchFamily="18" charset="0"/>
              </a:rPr>
              <a:t>数据运算</a:t>
            </a:r>
            <a:endParaRPr lang="zh-CN" altLang="en-US" b="1" dirty="0">
              <a:solidFill>
                <a:srgbClr val="FF3300"/>
              </a:solidFill>
              <a:latin typeface="Times New Roman" panose="02020603050405020304" pitchFamily="18" charset="0"/>
            </a:endParaRPr>
          </a:p>
          <a:p>
            <a:pPr eaLnBrk="1" hangingPunct="1">
              <a:lnSpc>
                <a:spcPct val="90000"/>
              </a:lnSpc>
              <a:buClr>
                <a:schemeClr val="hlink"/>
              </a:buClr>
            </a:pPr>
            <a:r>
              <a:rPr lang="zh-CN" altLang="en-US" b="1" dirty="0">
                <a:latin typeface="Times New Roman" panose="02020603050405020304" pitchFamily="18" charset="0"/>
              </a:rPr>
              <a:t>表达式和表达式语句</a:t>
            </a:r>
            <a:endParaRPr lang="zh-CN" altLang="en-US" b="1" dirty="0">
              <a:latin typeface="Times New Roman" panose="02020603050405020304" pitchFamily="18" charset="0"/>
            </a:endParaRPr>
          </a:p>
        </p:txBody>
      </p:sp>
      <p:sp>
        <p:nvSpPr>
          <p:cNvPr id="79876"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79877"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79878"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0898"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宋体" panose="02010600030101010101" pitchFamily="2" charset="-122"/>
              </a:rPr>
              <a:t>运算符的优先级和结合性</a:t>
            </a:r>
            <a:endParaRPr lang="zh-CN" altLang="en-US" b="1" dirty="0">
              <a:latin typeface="宋体" panose="02010600030101010101" pitchFamily="2" charset="-122"/>
            </a:endParaRPr>
          </a:p>
        </p:txBody>
      </p:sp>
      <p:sp>
        <p:nvSpPr>
          <p:cNvPr id="353283" name="Rectangle 3"/>
          <p:cNvSpPr>
            <a:spLocks noGrp="1"/>
          </p:cNvSpPr>
          <p:nvPr>
            <p:ph idx="1"/>
          </p:nvPr>
        </p:nvSpPr>
        <p:spPr>
          <a:xfrm>
            <a:off x="304800" y="2057400"/>
            <a:ext cx="8534400" cy="4395788"/>
          </a:xfrm>
          <a:ln/>
        </p:spPr>
        <p:txBody>
          <a:bodyPr vert="horz" wrap="square" lIns="91440" tIns="45720" rIns="91440" bIns="45720" anchor="t" anchorCtr="0"/>
          <a:p>
            <a:pPr eaLnBrk="1" hangingPunct="1">
              <a:lnSpc>
                <a:spcPct val="90000"/>
              </a:lnSpc>
            </a:pPr>
            <a:r>
              <a:rPr lang="zh-CN" altLang="en-US" sz="2400" b="1" dirty="0">
                <a:solidFill>
                  <a:srgbClr val="FF0000"/>
                </a:solidFill>
                <a:latin typeface="宋体" panose="02010600030101010101" pitchFamily="2" charset="-122"/>
              </a:rPr>
              <a:t>运算符的优先级</a:t>
            </a:r>
            <a:r>
              <a:rPr lang="zh-CN" altLang="en-US" sz="2400" b="1" dirty="0">
                <a:solidFill>
                  <a:srgbClr val="FF0000"/>
                </a:solidFill>
                <a:latin typeface="Times New Roman" panose="02020603050405020304" pitchFamily="18" charset="0"/>
                <a:cs typeface="Times New Roman" panose="02020603050405020304" pitchFamily="18" charset="0"/>
              </a:rPr>
              <a:t>（</a:t>
            </a:r>
            <a:r>
              <a:rPr lang="en-US" altLang="zh-CN" sz="2400" b="1" dirty="0">
                <a:solidFill>
                  <a:srgbClr val="FF0000"/>
                </a:solidFill>
                <a:latin typeface="Times New Roman" panose="02020603050405020304" pitchFamily="18" charset="0"/>
                <a:cs typeface="Times New Roman" panose="02020603050405020304" pitchFamily="18" charset="0"/>
              </a:rPr>
              <a:t>Operator Precedence</a:t>
            </a:r>
            <a:r>
              <a:rPr lang="zh-CN" altLang="en-US" sz="2400" b="1" dirty="0">
                <a:solidFill>
                  <a:srgbClr val="FF0000"/>
                </a:solidFill>
                <a:latin typeface="Times New Roman" panose="02020603050405020304" pitchFamily="18" charset="0"/>
                <a:cs typeface="Times New Roman" panose="02020603050405020304" pitchFamily="18" charset="0"/>
              </a:rPr>
              <a:t>）</a:t>
            </a:r>
            <a:endParaRPr lang="zh-CN" altLang="en-US" sz="2400" b="1" dirty="0">
              <a:solidFill>
                <a:srgbClr val="FF0000"/>
              </a:solidFill>
              <a:latin typeface="Times New Roman" panose="02020603050405020304" pitchFamily="18" charset="0"/>
              <a:cs typeface="Times New Roman" panose="02020603050405020304" pitchFamily="18" charset="0"/>
            </a:endParaRPr>
          </a:p>
          <a:p>
            <a:pPr lvl="1" eaLnBrk="1" hangingPunct="1">
              <a:lnSpc>
                <a:spcPct val="90000"/>
              </a:lnSpc>
            </a:pPr>
            <a:r>
              <a:rPr lang="zh-CN" altLang="en-US" sz="2000" b="1" dirty="0">
                <a:latin typeface="Comic Sans MS" panose="030F0702030302020204" pitchFamily="66" charset="0"/>
              </a:rPr>
              <a:t>指表达式求值时，如果存在多个运算符，则按</a:t>
            </a:r>
            <a:r>
              <a:rPr lang="zh-CN" altLang="en-US" sz="2000" b="1" dirty="0">
                <a:solidFill>
                  <a:schemeClr val="hlink"/>
                </a:solidFill>
                <a:latin typeface="Comic Sans MS" panose="030F0702030302020204" pitchFamily="66" charset="0"/>
              </a:rPr>
              <a:t>运算符的优先级</a:t>
            </a:r>
            <a:r>
              <a:rPr lang="zh-CN" altLang="en-US" sz="2000" b="1" dirty="0">
                <a:latin typeface="Comic Sans MS" panose="030F0702030302020204" pitchFamily="66" charset="0"/>
              </a:rPr>
              <a:t>由高到低的次序计算。如大家习惯的“先乘除后加减”，表达式 </a:t>
            </a:r>
            <a:r>
              <a:rPr lang="en-US" altLang="zh-CN" sz="2000" b="1" dirty="0">
                <a:latin typeface="Comic Sans MS" panose="030F0702030302020204" pitchFamily="66" charset="0"/>
              </a:rPr>
              <a:t>x-y*z</a:t>
            </a:r>
            <a:r>
              <a:rPr lang="zh-CN" altLang="en-US" sz="2000" b="1" dirty="0">
                <a:latin typeface="Comic Sans MS" panose="030F0702030302020204" pitchFamily="66" charset="0"/>
              </a:rPr>
              <a:t>，因</a:t>
            </a:r>
            <a:r>
              <a:rPr lang="en-US" altLang="zh-CN" sz="2000" b="1" dirty="0">
                <a:latin typeface="Comic Sans MS" panose="030F0702030302020204" pitchFamily="66" charset="0"/>
              </a:rPr>
              <a:t>y</a:t>
            </a:r>
            <a:r>
              <a:rPr lang="zh-CN" altLang="en-US" sz="2000" b="1" dirty="0">
                <a:latin typeface="Comic Sans MS" panose="030F0702030302020204" pitchFamily="66" charset="0"/>
              </a:rPr>
              <a:t>的左侧减号优先级低于</a:t>
            </a:r>
            <a:r>
              <a:rPr lang="en-US" altLang="zh-CN" sz="2000" b="1" dirty="0">
                <a:latin typeface="Comic Sans MS" panose="030F0702030302020204" pitchFamily="66" charset="0"/>
              </a:rPr>
              <a:t>y</a:t>
            </a:r>
            <a:r>
              <a:rPr lang="zh-CN" altLang="en-US" sz="2000" b="1" dirty="0">
                <a:latin typeface="Comic Sans MS" panose="030F0702030302020204" pitchFamily="66" charset="0"/>
              </a:rPr>
              <a:t>右侧乘号，上式相当于</a:t>
            </a:r>
            <a:r>
              <a:rPr lang="en-US" altLang="zh-CN" sz="2000" b="1" dirty="0">
                <a:latin typeface="Comic Sans MS" panose="030F0702030302020204" pitchFamily="66" charset="0"/>
              </a:rPr>
              <a:t>x-(y*z) </a:t>
            </a:r>
            <a:endParaRPr lang="en-US" altLang="zh-CN" sz="2000" b="1" dirty="0">
              <a:latin typeface="Comic Sans MS" panose="030F0702030302020204" pitchFamily="66" charset="0"/>
            </a:endParaRPr>
          </a:p>
          <a:p>
            <a:pPr eaLnBrk="1" hangingPunct="1">
              <a:lnSpc>
                <a:spcPct val="90000"/>
              </a:lnSpc>
            </a:pPr>
            <a:r>
              <a:rPr lang="zh-CN" altLang="en-US" sz="2400" b="1" dirty="0">
                <a:solidFill>
                  <a:srgbClr val="FF0000"/>
                </a:solidFill>
                <a:latin typeface="Comic Sans MS" panose="030F0702030302020204" pitchFamily="66" charset="0"/>
              </a:rPr>
              <a:t>运算符的结合性</a:t>
            </a:r>
            <a:r>
              <a:rPr lang="zh-CN" altLang="en-US" sz="2400" b="1" dirty="0">
                <a:solidFill>
                  <a:srgbClr val="FF0000"/>
                </a:solidFill>
                <a:latin typeface="Times New Roman" panose="02020603050405020304" pitchFamily="18" charset="0"/>
                <a:cs typeface="Times New Roman" panose="02020603050405020304" pitchFamily="18" charset="0"/>
              </a:rPr>
              <a:t>（</a:t>
            </a:r>
            <a:r>
              <a:rPr lang="en-US" altLang="zh-CN" sz="2400" b="1" dirty="0">
                <a:solidFill>
                  <a:srgbClr val="FF0000"/>
                </a:solidFill>
                <a:latin typeface="Times New Roman" panose="02020603050405020304" pitchFamily="18" charset="0"/>
                <a:cs typeface="Times New Roman" panose="02020603050405020304" pitchFamily="18" charset="0"/>
              </a:rPr>
              <a:t>Associativity</a:t>
            </a:r>
            <a:r>
              <a:rPr lang="zh-CN" altLang="en-US" sz="2400" b="1" dirty="0">
                <a:solidFill>
                  <a:srgbClr val="FF0000"/>
                </a:solidFill>
                <a:latin typeface="Times New Roman" panose="02020603050405020304" pitchFamily="18" charset="0"/>
                <a:cs typeface="Times New Roman" panose="02020603050405020304" pitchFamily="18" charset="0"/>
              </a:rPr>
              <a:t>）</a:t>
            </a:r>
            <a:endParaRPr lang="zh-CN" altLang="en-US" sz="2400" b="1" dirty="0">
              <a:solidFill>
                <a:srgbClr val="FF0000"/>
              </a:solidFill>
              <a:latin typeface="Times New Roman" panose="02020603050405020304" pitchFamily="18" charset="0"/>
              <a:cs typeface="Times New Roman" panose="02020603050405020304" pitchFamily="18" charset="0"/>
            </a:endParaRPr>
          </a:p>
          <a:p>
            <a:pPr lvl="1" eaLnBrk="1" hangingPunct="1">
              <a:lnSpc>
                <a:spcPct val="90000"/>
              </a:lnSpc>
            </a:pPr>
            <a:r>
              <a:rPr lang="zh-CN" altLang="en-US" sz="2000" b="1" dirty="0">
                <a:latin typeface="Comic Sans MS" panose="030F0702030302020204" pitchFamily="66" charset="0"/>
              </a:rPr>
              <a:t>是指</a:t>
            </a:r>
            <a:r>
              <a:rPr lang="zh-CN" altLang="en-US" sz="2000" b="1" dirty="0">
                <a:solidFill>
                  <a:schemeClr val="hlink"/>
                </a:solidFill>
                <a:latin typeface="Comic Sans MS" panose="030F0702030302020204" pitchFamily="66" charset="0"/>
              </a:rPr>
              <a:t>运算分量对运算符的结合方向</a:t>
            </a:r>
            <a:r>
              <a:rPr lang="zh-CN" altLang="en-US" sz="2000" b="1" dirty="0">
                <a:latin typeface="Comic Sans MS" panose="030F0702030302020204" pitchFamily="66" charset="0"/>
              </a:rPr>
              <a:t>，</a:t>
            </a:r>
            <a:r>
              <a:rPr lang="zh-CN" altLang="en-US" sz="2000" b="1" dirty="0">
                <a:latin typeface="Times New Roman" panose="02020603050405020304" pitchFamily="18" charset="0"/>
                <a:cs typeface="Times New Roman" panose="02020603050405020304" pitchFamily="18" charset="0"/>
              </a:rPr>
              <a:t>是从左至右（</a:t>
            </a:r>
            <a:r>
              <a:rPr lang="zh-CN" altLang="en-US" sz="2000" b="1" dirty="0">
                <a:solidFill>
                  <a:srgbClr val="FF0000"/>
                </a:solidFill>
                <a:latin typeface="Times New Roman" panose="02020603050405020304" pitchFamily="18" charset="0"/>
                <a:cs typeface="Times New Roman" panose="02020603050405020304" pitchFamily="18" charset="0"/>
              </a:rPr>
              <a:t>左结合性，</a:t>
            </a:r>
            <a:r>
              <a:rPr lang="en-US" altLang="zh-CN" sz="2000" b="1" dirty="0">
                <a:solidFill>
                  <a:srgbClr val="FF0000"/>
                </a:solidFill>
                <a:latin typeface="Times New Roman" panose="02020603050405020304" pitchFamily="18" charset="0"/>
                <a:cs typeface="Times New Roman" panose="02020603050405020304" pitchFamily="18" charset="0"/>
              </a:rPr>
              <a:t>Left-to-Right</a:t>
            </a:r>
            <a:r>
              <a:rPr lang="zh-CN" altLang="en-US" sz="2000" b="1" dirty="0">
                <a:latin typeface="Times New Roman" panose="02020603050405020304" pitchFamily="18" charset="0"/>
                <a:cs typeface="Times New Roman" panose="02020603050405020304" pitchFamily="18" charset="0"/>
              </a:rPr>
              <a:t>），或自右至左（</a:t>
            </a:r>
            <a:r>
              <a:rPr lang="zh-CN" altLang="en-US" sz="2000" b="1" dirty="0">
                <a:solidFill>
                  <a:srgbClr val="FF0000"/>
                </a:solidFill>
                <a:latin typeface="Times New Roman" panose="02020603050405020304" pitchFamily="18" charset="0"/>
                <a:cs typeface="Times New Roman" panose="02020603050405020304" pitchFamily="18" charset="0"/>
              </a:rPr>
              <a:t>右结合性，</a:t>
            </a:r>
            <a:r>
              <a:rPr lang="en-US" altLang="zh-CN" sz="2000" b="1" dirty="0">
                <a:solidFill>
                  <a:srgbClr val="FF0000"/>
                </a:solidFill>
                <a:latin typeface="Times New Roman" panose="02020603050405020304" pitchFamily="18" charset="0"/>
                <a:cs typeface="Times New Roman" panose="02020603050405020304" pitchFamily="18" charset="0"/>
              </a:rPr>
              <a:t>Right-to-Left</a:t>
            </a:r>
            <a:r>
              <a:rPr lang="zh-CN" altLang="en-US" sz="2000" b="1" dirty="0">
                <a:latin typeface="Times New Roman" panose="02020603050405020304" pitchFamily="18" charset="0"/>
                <a:cs typeface="Times New Roman" panose="02020603050405020304" pitchFamily="18" charset="0"/>
              </a:rPr>
              <a:t>）</a:t>
            </a:r>
            <a:endParaRPr lang="zh-CN" altLang="en-US" sz="2000" b="1" dirty="0">
              <a:latin typeface="Times New Roman" panose="02020603050405020304" pitchFamily="18" charset="0"/>
              <a:cs typeface="Times New Roman" panose="02020603050405020304" pitchFamily="18" charset="0"/>
            </a:endParaRPr>
          </a:p>
          <a:p>
            <a:pPr lvl="1" eaLnBrk="1" hangingPunct="1">
              <a:lnSpc>
                <a:spcPct val="90000"/>
              </a:lnSpc>
            </a:pPr>
            <a:r>
              <a:rPr lang="zh-CN" altLang="en-US" sz="2000" b="1" dirty="0">
                <a:latin typeface="Comic Sans MS" panose="030F0702030302020204" pitchFamily="66" charset="0"/>
              </a:rPr>
              <a:t>结合性确定了在相同优先级运算符连续出现时的计算顺序，或者说，</a:t>
            </a:r>
            <a:r>
              <a:rPr lang="zh-CN" altLang="zh-CN" sz="2000" b="1" dirty="0">
                <a:solidFill>
                  <a:srgbClr val="FF0000"/>
                </a:solidFill>
              </a:rPr>
              <a:t>当一个运算对象两侧运算符的优先级别相同时</a:t>
            </a:r>
            <a:r>
              <a:rPr lang="zh-CN" altLang="en-US" sz="2000" b="1" dirty="0">
                <a:solidFill>
                  <a:srgbClr val="FF0000"/>
                </a:solidFill>
              </a:rPr>
              <a:t>，</a:t>
            </a:r>
            <a:r>
              <a:rPr lang="zh-CN" altLang="zh-CN" sz="2000" b="1" dirty="0">
                <a:solidFill>
                  <a:srgbClr val="FF0000"/>
                </a:solidFill>
              </a:rPr>
              <a:t>运算对象与运算符的结合顺序</a:t>
            </a:r>
            <a:endParaRPr lang="zh-CN" altLang="en-US" sz="2000" b="1" dirty="0">
              <a:solidFill>
                <a:srgbClr val="FF0000"/>
              </a:solidFill>
              <a:latin typeface="Comic Sans MS" panose="030F0702030302020204" pitchFamily="66" charset="0"/>
            </a:endParaRPr>
          </a:p>
          <a:p>
            <a:pPr lvl="2" eaLnBrk="1" hangingPunct="1">
              <a:lnSpc>
                <a:spcPct val="90000"/>
              </a:lnSpc>
            </a:pPr>
            <a:r>
              <a:rPr lang="zh-CN" altLang="en-US" sz="1800" b="1" dirty="0">
                <a:solidFill>
                  <a:schemeClr val="hlink"/>
                </a:solidFill>
                <a:latin typeface="Comic Sans MS" panose="030F0702030302020204" pitchFamily="66" charset="0"/>
              </a:rPr>
              <a:t>算术运算符的结合性</a:t>
            </a:r>
            <a:r>
              <a:rPr lang="zh-CN" altLang="en-US" sz="1800" b="1" dirty="0">
                <a:latin typeface="Comic Sans MS" panose="030F0702030302020204" pitchFamily="66" charset="0"/>
              </a:rPr>
              <a:t>是从左至右的，即</a:t>
            </a:r>
            <a:r>
              <a:rPr lang="zh-CN" altLang="en-US" sz="1800" b="1" dirty="0">
                <a:solidFill>
                  <a:schemeClr val="tx2"/>
                </a:solidFill>
                <a:latin typeface="Comic Sans MS" panose="030F0702030302020204" pitchFamily="66" charset="0"/>
              </a:rPr>
              <a:t>连续的加减或连续的乘除是从左向右计算。如：</a:t>
            </a:r>
            <a:r>
              <a:rPr lang="en-US" altLang="zh-CN" sz="1800" b="1" dirty="0">
                <a:solidFill>
                  <a:schemeClr val="tx2"/>
                </a:solidFill>
                <a:latin typeface="Comic Sans MS" panose="030F0702030302020204" pitchFamily="66" charset="0"/>
              </a:rPr>
              <a:t>a+b-c</a:t>
            </a:r>
            <a:endParaRPr lang="zh-CN" altLang="en-US" sz="1800" b="1" dirty="0">
              <a:solidFill>
                <a:schemeClr val="tx2"/>
              </a:solidFill>
              <a:latin typeface="Comic Sans MS" panose="030F0702030302020204" pitchFamily="66" charset="0"/>
            </a:endParaRPr>
          </a:p>
          <a:p>
            <a:pPr lvl="2" eaLnBrk="1" hangingPunct="1">
              <a:lnSpc>
                <a:spcPct val="90000"/>
              </a:lnSpc>
            </a:pPr>
            <a:r>
              <a:rPr lang="zh-CN" altLang="en-US" sz="1800" b="1" dirty="0">
                <a:solidFill>
                  <a:schemeClr val="hlink"/>
                </a:solidFill>
                <a:latin typeface="Comic Sans MS" panose="030F0702030302020204" pitchFamily="66" charset="0"/>
              </a:rPr>
              <a:t>赋值运算符的结合性</a:t>
            </a:r>
            <a:r>
              <a:rPr lang="zh-CN" altLang="en-US" sz="1800" b="1" dirty="0">
                <a:latin typeface="Comic Sans MS" panose="030F0702030302020204" pitchFamily="66" charset="0"/>
              </a:rPr>
              <a:t>是从右至左的，即</a:t>
            </a:r>
            <a:r>
              <a:rPr lang="zh-CN" altLang="en-US" sz="1800" b="1" dirty="0">
                <a:solidFill>
                  <a:schemeClr val="tx2"/>
                </a:solidFill>
                <a:latin typeface="Comic Sans MS" panose="030F0702030302020204" pitchFamily="66" charset="0"/>
              </a:rPr>
              <a:t>连续的赋值运算是从右向左逐个计算赋值。如：</a:t>
            </a:r>
            <a:r>
              <a:rPr lang="en-US" altLang="zh-CN" sz="1800" b="1" dirty="0">
                <a:solidFill>
                  <a:schemeClr val="tx2"/>
                </a:solidFill>
                <a:latin typeface="Comic Sans MS" panose="030F0702030302020204" pitchFamily="66" charset="0"/>
              </a:rPr>
              <a:t>a=b=c</a:t>
            </a:r>
            <a:endParaRPr lang="zh-CN" altLang="en-US" sz="1800" b="1" dirty="0">
              <a:solidFill>
                <a:schemeClr val="tx2"/>
              </a:solidFill>
              <a:latin typeface="Comic Sans MS" panose="030F0702030302020204" pitchFamily="66" charset="0"/>
            </a:endParaRPr>
          </a:p>
        </p:txBody>
      </p:sp>
      <p:sp>
        <p:nvSpPr>
          <p:cNvPr id="80900"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80901"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80902"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3283">
                                            <p:txEl>
                                              <p:charRg st="0" end="29"/>
                                            </p:txEl>
                                          </p:spTgt>
                                        </p:tgtEl>
                                        <p:attrNameLst>
                                          <p:attrName>style.visibility</p:attrName>
                                        </p:attrNameLst>
                                      </p:cBhvr>
                                      <p:to>
                                        <p:strVal val="visible"/>
                                      </p:to>
                                    </p:set>
                                    <p:anim calcmode="lin" valueType="num">
                                      <p:cBhvr additive="base">
                                        <p:cTn id="7" dur="500" fill="hold"/>
                                        <p:tgtEl>
                                          <p:spTgt spid="353283">
                                            <p:txEl>
                                              <p:charRg st="0" end="29"/>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53283">
                                            <p:txEl>
                                              <p:charRg st="0" end="29"/>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53283">
                                            <p:txEl>
                                              <p:charRg st="29" end="123"/>
                                            </p:txEl>
                                          </p:spTgt>
                                        </p:tgtEl>
                                        <p:attrNameLst>
                                          <p:attrName>style.visibility</p:attrName>
                                        </p:attrNameLst>
                                      </p:cBhvr>
                                      <p:to>
                                        <p:strVal val="visible"/>
                                      </p:to>
                                    </p:set>
                                    <p:anim calcmode="lin" valueType="num">
                                      <p:cBhvr additive="base">
                                        <p:cTn id="11" dur="500" fill="hold"/>
                                        <p:tgtEl>
                                          <p:spTgt spid="353283">
                                            <p:txEl>
                                              <p:charRg st="29" end="123"/>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53283">
                                            <p:txEl>
                                              <p:charRg st="29" end="123"/>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353283">
                                            <p:txEl>
                                              <p:charRg st="123" end="146"/>
                                            </p:txEl>
                                          </p:spTgt>
                                        </p:tgtEl>
                                        <p:attrNameLst>
                                          <p:attrName>style.visibility</p:attrName>
                                        </p:attrNameLst>
                                      </p:cBhvr>
                                      <p:to>
                                        <p:strVal val="visible"/>
                                      </p:to>
                                    </p:set>
                                    <p:anim calcmode="lin" valueType="num">
                                      <p:cBhvr additive="base">
                                        <p:cTn id="17" dur="500" fill="hold"/>
                                        <p:tgtEl>
                                          <p:spTgt spid="353283">
                                            <p:txEl>
                                              <p:charRg st="123" end="146"/>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53283">
                                            <p:txEl>
                                              <p:charRg st="123" end="146"/>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53283">
                                            <p:txEl>
                                              <p:charRg st="146" end="214"/>
                                            </p:txEl>
                                          </p:spTgt>
                                        </p:tgtEl>
                                        <p:attrNameLst>
                                          <p:attrName>style.visibility</p:attrName>
                                        </p:attrNameLst>
                                      </p:cBhvr>
                                      <p:to>
                                        <p:strVal val="visible"/>
                                      </p:to>
                                    </p:set>
                                    <p:anim calcmode="lin" valueType="num">
                                      <p:cBhvr additive="base">
                                        <p:cTn id="21" dur="500" fill="hold"/>
                                        <p:tgtEl>
                                          <p:spTgt spid="353283">
                                            <p:txEl>
                                              <p:charRg st="146" end="214"/>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53283">
                                            <p:txEl>
                                              <p:charRg st="146" end="214"/>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353283">
                                            <p:txEl>
                                              <p:charRg st="214" end="279"/>
                                            </p:txEl>
                                          </p:spTgt>
                                        </p:tgtEl>
                                        <p:attrNameLst>
                                          <p:attrName>style.visibility</p:attrName>
                                        </p:attrNameLst>
                                      </p:cBhvr>
                                      <p:to>
                                        <p:strVal val="visible"/>
                                      </p:to>
                                    </p:set>
                                    <p:anim calcmode="lin" valueType="num">
                                      <p:cBhvr additive="base">
                                        <p:cTn id="25" dur="500" fill="hold"/>
                                        <p:tgtEl>
                                          <p:spTgt spid="353283">
                                            <p:txEl>
                                              <p:charRg st="214" end="279"/>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53283">
                                            <p:txEl>
                                              <p:charRg st="214" end="279"/>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353283">
                                            <p:txEl>
                                              <p:charRg st="279" end="323"/>
                                            </p:txEl>
                                          </p:spTgt>
                                        </p:tgtEl>
                                        <p:attrNameLst>
                                          <p:attrName>style.visibility</p:attrName>
                                        </p:attrNameLst>
                                      </p:cBhvr>
                                      <p:to>
                                        <p:strVal val="visible"/>
                                      </p:to>
                                    </p:set>
                                    <p:anim calcmode="lin" valueType="num">
                                      <p:cBhvr additive="base">
                                        <p:cTn id="29" dur="500" fill="hold"/>
                                        <p:tgtEl>
                                          <p:spTgt spid="353283">
                                            <p:txEl>
                                              <p:charRg st="279" end="323"/>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353283">
                                            <p:txEl>
                                              <p:charRg st="279" end="323"/>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353283">
                                            <p:txEl>
                                              <p:charRg st="323" end="367"/>
                                            </p:txEl>
                                          </p:spTgt>
                                        </p:tgtEl>
                                        <p:attrNameLst>
                                          <p:attrName>style.visibility</p:attrName>
                                        </p:attrNameLst>
                                      </p:cBhvr>
                                      <p:to>
                                        <p:strVal val="visible"/>
                                      </p:to>
                                    </p:set>
                                    <p:anim calcmode="lin" valueType="num">
                                      <p:cBhvr additive="base">
                                        <p:cTn id="33" dur="500" fill="hold"/>
                                        <p:tgtEl>
                                          <p:spTgt spid="353283">
                                            <p:txEl>
                                              <p:charRg st="323" end="367"/>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353283">
                                            <p:txEl>
                                              <p:charRg st="323" end="36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28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22" name="Rectangle 2"/>
          <p:cNvSpPr>
            <a:spLocks noGrp="1"/>
          </p:cNvSpPr>
          <p:nvPr>
            <p:ph type="title"/>
          </p:nvPr>
        </p:nvSpPr>
        <p:spPr>
          <a:ln/>
        </p:spPr>
        <p:txBody>
          <a:bodyPr vert="horz" wrap="square" lIns="91440" tIns="45720" rIns="91440" bIns="45720" anchor="b" anchorCtr="0"/>
          <a:p>
            <a:pPr eaLnBrk="1" hangingPunct="1"/>
            <a:r>
              <a:rPr lang="zh-CN" altLang="en-US" b="1" dirty="0"/>
              <a:t>算术运算</a:t>
            </a:r>
            <a:r>
              <a:rPr lang="en-US" altLang="zh-CN" b="1" dirty="0">
                <a:latin typeface="Comic Sans MS" panose="030F0702030302020204" pitchFamily="66" charset="0"/>
              </a:rPr>
              <a:t>(Arithmetic Operation)</a:t>
            </a:r>
            <a:endParaRPr lang="en-US" altLang="zh-CN" b="1" dirty="0">
              <a:latin typeface="Comic Sans MS" panose="030F0702030302020204" pitchFamily="66" charset="0"/>
            </a:endParaRPr>
          </a:p>
        </p:txBody>
      </p:sp>
      <p:sp>
        <p:nvSpPr>
          <p:cNvPr id="410627" name="Rectangle 3"/>
          <p:cNvSpPr>
            <a:spLocks noGrp="1"/>
          </p:cNvSpPr>
          <p:nvPr>
            <p:ph idx="1"/>
          </p:nvPr>
        </p:nvSpPr>
        <p:spPr>
          <a:xfrm>
            <a:off x="609600" y="2017713"/>
            <a:ext cx="8345488" cy="4114800"/>
          </a:xfrm>
          <a:ln/>
        </p:spPr>
        <p:txBody>
          <a:bodyPr vert="horz" wrap="square" lIns="91440" tIns="45720" rIns="91440" bIns="45720" anchor="t" anchorCtr="0"/>
          <a:p>
            <a:pPr eaLnBrk="1" hangingPunct="1">
              <a:lnSpc>
                <a:spcPct val="90000"/>
              </a:lnSpc>
            </a:pPr>
            <a:r>
              <a:rPr lang="zh-CN" altLang="en-US" sz="2400" b="1" dirty="0">
                <a:latin typeface="Comic Sans MS" panose="030F0702030302020204" pitchFamily="66" charset="0"/>
              </a:rPr>
              <a:t>种类：</a:t>
            </a:r>
            <a:r>
              <a:rPr lang="en-US" altLang="zh-CN" sz="2400" b="1" dirty="0">
                <a:latin typeface="Comic Sans MS" panose="030F0702030302020204" pitchFamily="66" charset="0"/>
              </a:rPr>
              <a:t>+(</a:t>
            </a:r>
            <a:r>
              <a:rPr lang="zh-CN" altLang="en-US" sz="2400" b="1" dirty="0">
                <a:latin typeface="Comic Sans MS" panose="030F0702030302020204" pitchFamily="66" charset="0"/>
              </a:rPr>
              <a:t>加</a:t>
            </a:r>
            <a:r>
              <a:rPr lang="en-US" altLang="zh-CN" sz="2400" b="1" dirty="0">
                <a:latin typeface="Comic Sans MS" panose="030F0702030302020204" pitchFamily="66" charset="0"/>
              </a:rPr>
              <a:t>)</a:t>
            </a:r>
            <a:r>
              <a:rPr lang="zh-CN" altLang="en-US" sz="2400" b="1" dirty="0">
                <a:latin typeface="Comic Sans MS" panose="030F0702030302020204" pitchFamily="66" charset="0"/>
              </a:rPr>
              <a:t>、</a:t>
            </a:r>
            <a:r>
              <a:rPr lang="en-US" altLang="zh-CN" sz="2400" b="1" dirty="0">
                <a:latin typeface="Comic Sans MS" panose="030F0702030302020204" pitchFamily="66" charset="0"/>
              </a:rPr>
              <a:t>-(</a:t>
            </a:r>
            <a:r>
              <a:rPr lang="zh-CN" altLang="en-US" sz="2400" b="1" dirty="0">
                <a:latin typeface="Comic Sans MS" panose="030F0702030302020204" pitchFamily="66" charset="0"/>
              </a:rPr>
              <a:t>减</a:t>
            </a:r>
            <a:r>
              <a:rPr lang="en-US" altLang="zh-CN" sz="2400" b="1" dirty="0">
                <a:latin typeface="Comic Sans MS" panose="030F0702030302020204" pitchFamily="66" charset="0"/>
              </a:rPr>
              <a:t>)</a:t>
            </a:r>
            <a:r>
              <a:rPr lang="zh-CN" altLang="en-US" sz="2400" b="1" dirty="0">
                <a:latin typeface="Comic Sans MS" panose="030F0702030302020204" pitchFamily="66" charset="0"/>
              </a:rPr>
              <a:t>、*</a:t>
            </a:r>
            <a:r>
              <a:rPr lang="en-US" altLang="zh-CN" sz="2400" b="1" dirty="0">
                <a:latin typeface="Comic Sans MS" panose="030F0702030302020204" pitchFamily="66" charset="0"/>
              </a:rPr>
              <a:t>(</a:t>
            </a:r>
            <a:r>
              <a:rPr lang="zh-CN" altLang="en-US" sz="2400" b="1" dirty="0">
                <a:latin typeface="Comic Sans MS" panose="030F0702030302020204" pitchFamily="66" charset="0"/>
              </a:rPr>
              <a:t>乘</a:t>
            </a:r>
            <a:r>
              <a:rPr lang="en-US" altLang="zh-CN" sz="2400" b="1" dirty="0">
                <a:latin typeface="Comic Sans MS" panose="030F0702030302020204" pitchFamily="66" charset="0"/>
              </a:rPr>
              <a:t>)</a:t>
            </a:r>
            <a:r>
              <a:rPr lang="zh-CN" altLang="en-US" sz="2400" b="1" dirty="0">
                <a:latin typeface="Comic Sans MS" panose="030F0702030302020204" pitchFamily="66" charset="0"/>
              </a:rPr>
              <a:t>、</a:t>
            </a:r>
            <a:r>
              <a:rPr lang="en-US" altLang="zh-CN" sz="2400" b="1" dirty="0">
                <a:latin typeface="Comic Sans MS" panose="030F0702030302020204" pitchFamily="66" charset="0"/>
              </a:rPr>
              <a:t>/(</a:t>
            </a:r>
            <a:r>
              <a:rPr lang="zh-CN" altLang="en-US" sz="2400" b="1" dirty="0">
                <a:latin typeface="Comic Sans MS" panose="030F0702030302020204" pitchFamily="66" charset="0"/>
              </a:rPr>
              <a:t>除</a:t>
            </a:r>
            <a:r>
              <a:rPr lang="en-US" altLang="zh-CN" sz="2400" b="1" dirty="0">
                <a:latin typeface="Comic Sans MS" panose="030F0702030302020204" pitchFamily="66" charset="0"/>
              </a:rPr>
              <a:t>)</a:t>
            </a:r>
            <a:r>
              <a:rPr lang="zh-CN" altLang="en-US" sz="2400" b="1" dirty="0">
                <a:latin typeface="Comic Sans MS" panose="030F0702030302020204" pitchFamily="66" charset="0"/>
              </a:rPr>
              <a:t>、</a:t>
            </a:r>
            <a:r>
              <a:rPr lang="en-US" altLang="zh-CN" sz="2400" b="1" dirty="0">
                <a:latin typeface="Comic Sans MS" panose="030F0702030302020204" pitchFamily="66" charset="0"/>
              </a:rPr>
              <a:t>%(</a:t>
            </a:r>
            <a:r>
              <a:rPr lang="zh-CN" altLang="en-US" sz="2400" b="1" dirty="0">
                <a:latin typeface="Comic Sans MS" panose="030F0702030302020204" pitchFamily="66" charset="0"/>
              </a:rPr>
              <a:t>求余</a:t>
            </a:r>
            <a:r>
              <a:rPr lang="en-US" altLang="zh-CN" sz="2400" b="1" dirty="0">
                <a:latin typeface="Comic Sans MS" panose="030F0702030302020204" pitchFamily="66" charset="0"/>
              </a:rPr>
              <a:t>)</a:t>
            </a:r>
            <a:r>
              <a:rPr lang="zh-CN" altLang="en-US" sz="2400" b="1" dirty="0">
                <a:latin typeface="Comic Sans MS" panose="030F0702030302020204" pitchFamily="66" charset="0"/>
              </a:rPr>
              <a:t>、</a:t>
            </a:r>
            <a:r>
              <a:rPr lang="en-US" altLang="zh-CN" sz="2400" b="1" dirty="0">
                <a:latin typeface="Comic Sans MS" panose="030F0702030302020204" pitchFamily="66" charset="0"/>
              </a:rPr>
              <a:t>+(</a:t>
            </a:r>
            <a:r>
              <a:rPr lang="zh-CN" altLang="en-US" sz="2400" b="1" dirty="0">
                <a:latin typeface="Comic Sans MS" panose="030F0702030302020204" pitchFamily="66" charset="0"/>
              </a:rPr>
              <a:t>取正</a:t>
            </a:r>
            <a:r>
              <a:rPr lang="en-US" altLang="zh-CN" sz="2400" b="1" dirty="0">
                <a:latin typeface="Comic Sans MS" panose="030F0702030302020204" pitchFamily="66" charset="0"/>
              </a:rPr>
              <a:t>)</a:t>
            </a:r>
            <a:r>
              <a:rPr lang="zh-CN" altLang="en-US" sz="2400" b="1" dirty="0">
                <a:latin typeface="Comic Sans MS" panose="030F0702030302020204" pitchFamily="66" charset="0"/>
              </a:rPr>
              <a:t>、</a:t>
            </a:r>
            <a:r>
              <a:rPr lang="en-US" altLang="zh-CN" sz="2400" b="1" dirty="0">
                <a:latin typeface="Comic Sans MS" panose="030F0702030302020204" pitchFamily="66" charset="0"/>
              </a:rPr>
              <a:t>-(</a:t>
            </a:r>
            <a:r>
              <a:rPr lang="zh-CN" altLang="en-US" sz="2400" b="1" dirty="0">
                <a:latin typeface="Comic Sans MS" panose="030F0702030302020204" pitchFamily="66" charset="0"/>
              </a:rPr>
              <a:t>取负</a:t>
            </a:r>
            <a:r>
              <a:rPr lang="en-US" altLang="zh-CN" sz="2400" b="1" dirty="0">
                <a:latin typeface="Comic Sans MS" panose="030F0702030302020204" pitchFamily="66" charset="0"/>
              </a:rPr>
              <a:t>)</a:t>
            </a:r>
            <a:r>
              <a:rPr lang="zh-CN" altLang="en-US" sz="2400" b="1" dirty="0">
                <a:latin typeface="Comic Sans MS" panose="030F0702030302020204" pitchFamily="66" charset="0"/>
              </a:rPr>
              <a:t>、</a:t>
            </a:r>
            <a:r>
              <a:rPr lang="en-US" altLang="zh-CN" sz="2400" b="1" dirty="0">
                <a:latin typeface="Comic Sans MS" panose="030F0702030302020204" pitchFamily="66" charset="0"/>
              </a:rPr>
              <a:t>++(</a:t>
            </a:r>
            <a:r>
              <a:rPr lang="zh-CN" altLang="en-US" sz="2400" b="1" dirty="0">
                <a:latin typeface="Comic Sans MS" panose="030F0702030302020204" pitchFamily="66" charset="0"/>
              </a:rPr>
              <a:t>自增</a:t>
            </a:r>
            <a:r>
              <a:rPr lang="en-US" altLang="zh-CN" sz="2400" b="1" dirty="0">
                <a:latin typeface="Comic Sans MS" panose="030F0702030302020204" pitchFamily="66" charset="0"/>
              </a:rPr>
              <a:t>)</a:t>
            </a:r>
            <a:r>
              <a:rPr lang="zh-CN" altLang="en-US" sz="2400" b="1" dirty="0">
                <a:latin typeface="Comic Sans MS" panose="030F0702030302020204" pitchFamily="66" charset="0"/>
              </a:rPr>
              <a:t>、</a:t>
            </a:r>
            <a:r>
              <a:rPr lang="en-US" altLang="zh-CN" sz="2400" b="1" dirty="0">
                <a:latin typeface="Comic Sans MS" panose="030F0702030302020204" pitchFamily="66" charset="0"/>
              </a:rPr>
              <a:t>--(</a:t>
            </a:r>
            <a:r>
              <a:rPr lang="zh-CN" altLang="en-US" sz="2400" b="1" dirty="0">
                <a:latin typeface="Comic Sans MS" panose="030F0702030302020204" pitchFamily="66" charset="0"/>
              </a:rPr>
              <a:t>自减</a:t>
            </a:r>
            <a:r>
              <a:rPr lang="en-US" altLang="zh-CN" sz="2400" b="1" dirty="0">
                <a:latin typeface="Comic Sans MS" panose="030F0702030302020204" pitchFamily="66" charset="0"/>
              </a:rPr>
              <a:t>)</a:t>
            </a:r>
            <a:endParaRPr lang="en-US" altLang="zh-CN" sz="2400" b="1" dirty="0">
              <a:latin typeface="Comic Sans MS" panose="030F0702030302020204" pitchFamily="66" charset="0"/>
            </a:endParaRPr>
          </a:p>
          <a:p>
            <a:pPr lvl="1" eaLnBrk="1" hangingPunct="1">
              <a:lnSpc>
                <a:spcPct val="90000"/>
              </a:lnSpc>
            </a:pPr>
            <a:r>
              <a:rPr lang="zh-CN" altLang="en-US" sz="2000" b="1" dirty="0">
                <a:solidFill>
                  <a:srgbClr val="0000FF"/>
                </a:solidFill>
                <a:latin typeface="Comic Sans MS" panose="030F0702030302020204" pitchFamily="66" charset="0"/>
              </a:rPr>
              <a:t>两个整数相除结果为整数，如 </a:t>
            </a:r>
            <a:r>
              <a:rPr lang="en-US" altLang="zh-CN" sz="2000" b="1" dirty="0">
                <a:solidFill>
                  <a:srgbClr val="0000FF"/>
                </a:solidFill>
                <a:latin typeface="Comic Sans MS" panose="030F0702030302020204" pitchFamily="66" charset="0"/>
              </a:rPr>
              <a:t>7/4 </a:t>
            </a:r>
            <a:r>
              <a:rPr lang="zh-CN" altLang="en-US" sz="2000" b="1" dirty="0">
                <a:solidFill>
                  <a:srgbClr val="0000FF"/>
                </a:solidFill>
                <a:latin typeface="Comic Sans MS" panose="030F0702030302020204" pitchFamily="66" charset="0"/>
              </a:rPr>
              <a:t>的结果为 </a:t>
            </a:r>
            <a:r>
              <a:rPr lang="en-US" altLang="zh-CN" sz="2000" b="1" dirty="0">
                <a:solidFill>
                  <a:srgbClr val="0000FF"/>
                </a:solidFill>
                <a:latin typeface="Comic Sans MS" panose="030F0702030302020204" pitchFamily="66" charset="0"/>
              </a:rPr>
              <a:t>1</a:t>
            </a:r>
            <a:endParaRPr lang="en-US" altLang="zh-CN" sz="2000" b="1" dirty="0">
              <a:solidFill>
                <a:srgbClr val="0000FF"/>
              </a:solidFill>
              <a:latin typeface="Comic Sans MS" panose="030F0702030302020204" pitchFamily="66" charset="0"/>
            </a:endParaRPr>
          </a:p>
          <a:p>
            <a:pPr eaLnBrk="1" hangingPunct="1">
              <a:lnSpc>
                <a:spcPct val="90000"/>
              </a:lnSpc>
            </a:pPr>
            <a:r>
              <a:rPr lang="zh-CN" altLang="en-US" sz="2400" b="1" dirty="0">
                <a:latin typeface="Comic Sans MS" panose="030F0702030302020204" pitchFamily="66" charset="0"/>
              </a:rPr>
              <a:t>求余运算符</a:t>
            </a:r>
            <a:r>
              <a:rPr lang="en-US" altLang="zh-CN" sz="2400" b="1" dirty="0">
                <a:latin typeface="Comic Sans MS" panose="030F0702030302020204" pitchFamily="66" charset="0"/>
              </a:rPr>
              <a:t>(%)</a:t>
            </a:r>
            <a:r>
              <a:rPr lang="zh-CN" altLang="en-US" sz="2400" b="1" dirty="0">
                <a:latin typeface="Comic Sans MS" panose="030F0702030302020204" pitchFamily="66" charset="0"/>
              </a:rPr>
              <a:t>要求参与运算的两个运算分量均为整型数据，如 </a:t>
            </a:r>
            <a:r>
              <a:rPr lang="en-US" altLang="zh-CN" sz="2400" b="1" dirty="0">
                <a:latin typeface="Comic Sans MS" panose="030F0702030302020204" pitchFamily="66" charset="0"/>
              </a:rPr>
              <a:t>5 % 3 </a:t>
            </a:r>
            <a:r>
              <a:rPr lang="zh-CN" altLang="en-US" sz="2400" b="1" dirty="0">
                <a:latin typeface="Comic Sans MS" panose="030F0702030302020204" pitchFamily="66" charset="0"/>
              </a:rPr>
              <a:t>的值为 </a:t>
            </a:r>
            <a:r>
              <a:rPr lang="en-US" altLang="zh-CN" sz="2400" b="1" dirty="0">
                <a:latin typeface="Comic Sans MS" panose="030F0702030302020204" pitchFamily="66" charset="0"/>
              </a:rPr>
              <a:t>2</a:t>
            </a:r>
            <a:r>
              <a:rPr lang="zh-CN" altLang="en-US" sz="2400" b="1" dirty="0">
                <a:latin typeface="Comic Sans MS" panose="030F0702030302020204" pitchFamily="66" charset="0"/>
              </a:rPr>
              <a:t>。一般来说，</a:t>
            </a:r>
            <a:r>
              <a:rPr lang="zh-CN" altLang="en-US" sz="2400" b="1" dirty="0">
                <a:solidFill>
                  <a:schemeClr val="tx2"/>
                </a:solidFill>
                <a:latin typeface="Comic Sans MS" panose="030F0702030302020204" pitchFamily="66" charset="0"/>
              </a:rPr>
              <a:t>求余运算所得结果的符号与被除数的符号相同</a:t>
            </a:r>
            <a:endParaRPr lang="zh-CN" altLang="en-US" sz="2400" b="1" dirty="0">
              <a:solidFill>
                <a:schemeClr val="tx2"/>
              </a:solidFill>
              <a:latin typeface="Comic Sans MS" panose="030F0702030302020204" pitchFamily="66" charset="0"/>
            </a:endParaRPr>
          </a:p>
          <a:p>
            <a:pPr lvl="1" eaLnBrk="1" hangingPunct="1">
              <a:lnSpc>
                <a:spcPct val="90000"/>
              </a:lnSpc>
            </a:pPr>
            <a:r>
              <a:rPr lang="en-US" altLang="zh-CN" sz="2000" b="1" dirty="0">
                <a:latin typeface="Comic Sans MS" panose="030F0702030302020204" pitchFamily="66" charset="0"/>
              </a:rPr>
              <a:t>-5 % 3 </a:t>
            </a:r>
            <a:r>
              <a:rPr lang="zh-CN" altLang="en-US" sz="2000" b="1" dirty="0">
                <a:latin typeface="Comic Sans MS" panose="030F0702030302020204" pitchFamily="66" charset="0"/>
              </a:rPr>
              <a:t>的值为 </a:t>
            </a:r>
            <a:r>
              <a:rPr lang="en-US" altLang="zh-CN" sz="2000" b="1" dirty="0">
                <a:latin typeface="Comic Sans MS" panose="030F0702030302020204" pitchFamily="66" charset="0"/>
              </a:rPr>
              <a:t>-2</a:t>
            </a:r>
            <a:r>
              <a:rPr lang="zh-CN" altLang="en-US" sz="2000" b="1" dirty="0">
                <a:latin typeface="Comic Sans MS" panose="030F0702030302020204" pitchFamily="66" charset="0"/>
              </a:rPr>
              <a:t>，</a:t>
            </a:r>
            <a:r>
              <a:rPr lang="en-US" altLang="zh-CN" sz="2000" b="1" dirty="0">
                <a:latin typeface="Comic Sans MS" panose="030F0702030302020204" pitchFamily="66" charset="0"/>
              </a:rPr>
              <a:t>5 % -3 </a:t>
            </a:r>
            <a:r>
              <a:rPr lang="zh-CN" altLang="en-US" sz="2000" b="1" dirty="0">
                <a:latin typeface="Comic Sans MS" panose="030F0702030302020204" pitchFamily="66" charset="0"/>
              </a:rPr>
              <a:t>的值为 </a:t>
            </a:r>
            <a:r>
              <a:rPr lang="en-US" altLang="zh-CN" sz="2000" b="1" dirty="0">
                <a:latin typeface="Comic Sans MS" panose="030F0702030302020204" pitchFamily="66" charset="0"/>
              </a:rPr>
              <a:t>2 </a:t>
            </a:r>
            <a:endParaRPr lang="en-US" altLang="zh-CN" sz="2000" b="1" dirty="0">
              <a:latin typeface="Comic Sans MS" panose="030F0702030302020204" pitchFamily="66" charset="0"/>
            </a:endParaRPr>
          </a:p>
          <a:p>
            <a:pPr lvl="1" eaLnBrk="1" hangingPunct="1">
              <a:lnSpc>
                <a:spcPct val="90000"/>
              </a:lnSpc>
            </a:pPr>
            <a:r>
              <a:rPr lang="zh-CN" altLang="en-US" sz="2000" b="1" dirty="0">
                <a:latin typeface="Comic Sans MS" panose="030F0702030302020204" pitchFamily="66" charset="0"/>
              </a:rPr>
              <a:t>在 </a:t>
            </a:r>
            <a:r>
              <a:rPr lang="en-US" altLang="zh-CN" sz="2000" b="1" dirty="0">
                <a:latin typeface="Comic Sans MS" panose="030F0702030302020204" pitchFamily="66" charset="0"/>
              </a:rPr>
              <a:t>b≠0 </a:t>
            </a:r>
            <a:r>
              <a:rPr lang="zh-CN" altLang="en-US" sz="2000" b="1" dirty="0">
                <a:latin typeface="Comic Sans MS" panose="030F0702030302020204" pitchFamily="66" charset="0"/>
              </a:rPr>
              <a:t>的情况下，</a:t>
            </a:r>
            <a:r>
              <a:rPr lang="en-US" altLang="zh-CN" sz="2000" b="1" dirty="0">
                <a:latin typeface="Comic Sans MS" panose="030F0702030302020204" pitchFamily="66" charset="0"/>
              </a:rPr>
              <a:t>a = (a / b) * b + a % b</a:t>
            </a:r>
            <a:endParaRPr lang="en-US" altLang="zh-CN" sz="2000" b="1" dirty="0">
              <a:latin typeface="Comic Sans MS" panose="030F0702030302020204" pitchFamily="66" charset="0"/>
            </a:endParaRPr>
          </a:p>
          <a:p>
            <a:pPr eaLnBrk="1" hangingPunct="1">
              <a:lnSpc>
                <a:spcPct val="90000"/>
              </a:lnSpc>
            </a:pPr>
            <a:r>
              <a:rPr lang="zh-CN" altLang="en-US" sz="2400" b="1" dirty="0">
                <a:solidFill>
                  <a:srgbClr val="0000FF"/>
                </a:solidFill>
                <a:latin typeface="Comic Sans MS" panose="030F0702030302020204" pitchFamily="66" charset="0"/>
              </a:rPr>
              <a:t>加、减、乘、除和求余运算都是双目（两个运算分量）运算符，结合性都是从左至右的</a:t>
            </a:r>
            <a:endParaRPr lang="zh-CN" altLang="en-US" sz="2400" b="1" dirty="0">
              <a:solidFill>
                <a:srgbClr val="0000FF"/>
              </a:solidFill>
              <a:latin typeface="Comic Sans MS" panose="030F0702030302020204" pitchFamily="66" charset="0"/>
            </a:endParaRPr>
          </a:p>
          <a:p>
            <a:pPr eaLnBrk="1" hangingPunct="1">
              <a:lnSpc>
                <a:spcPct val="90000"/>
              </a:lnSpc>
            </a:pPr>
            <a:r>
              <a:rPr lang="zh-CN" altLang="en-US" sz="2400" b="1" dirty="0">
                <a:latin typeface="Comic Sans MS" panose="030F0702030302020204" pitchFamily="66" charset="0"/>
              </a:rPr>
              <a:t>取正 </a:t>
            </a:r>
            <a:r>
              <a:rPr lang="en-US" altLang="zh-CN" sz="2400" b="1" dirty="0">
                <a:latin typeface="Comic Sans MS" panose="030F0702030302020204" pitchFamily="66" charset="0"/>
              </a:rPr>
              <a:t>(+) </a:t>
            </a:r>
            <a:r>
              <a:rPr lang="zh-CN" altLang="en-US" sz="2400" b="1" dirty="0">
                <a:latin typeface="Comic Sans MS" panose="030F0702030302020204" pitchFamily="66" charset="0"/>
              </a:rPr>
              <a:t>和取负 </a:t>
            </a:r>
            <a:r>
              <a:rPr lang="en-US" altLang="zh-CN" sz="2400" b="1" dirty="0">
                <a:latin typeface="Comic Sans MS" panose="030F0702030302020204" pitchFamily="66" charset="0"/>
              </a:rPr>
              <a:t>(-) </a:t>
            </a:r>
            <a:r>
              <a:rPr lang="zh-CN" altLang="en-US" sz="2400" b="1" dirty="0">
                <a:latin typeface="Comic Sans MS" panose="030F0702030302020204" pitchFamily="66" charset="0"/>
              </a:rPr>
              <a:t>是单目运算符，结合性是从右至左，优先级高于 </a:t>
            </a:r>
            <a:r>
              <a:rPr lang="en-US" altLang="zh-CN" sz="2400" b="1" dirty="0">
                <a:latin typeface="Comic Sans MS" panose="030F0702030302020204" pitchFamily="66" charset="0"/>
              </a:rPr>
              <a:t>+</a:t>
            </a:r>
            <a:r>
              <a:rPr lang="zh-CN" altLang="en-US" sz="2400" b="1" dirty="0">
                <a:latin typeface="Comic Sans MS" panose="030F0702030302020204" pitchFamily="66" charset="0"/>
              </a:rPr>
              <a:t>、</a:t>
            </a:r>
            <a:r>
              <a:rPr lang="en-US" altLang="zh-CN" sz="2400" b="1" dirty="0">
                <a:latin typeface="Comic Sans MS" panose="030F0702030302020204" pitchFamily="66" charset="0"/>
              </a:rPr>
              <a:t>-</a:t>
            </a:r>
            <a:r>
              <a:rPr lang="zh-CN" altLang="en-US" sz="2400" b="1" dirty="0">
                <a:latin typeface="Comic Sans MS" panose="030F0702030302020204" pitchFamily="66" charset="0"/>
              </a:rPr>
              <a:t>、*、</a:t>
            </a:r>
            <a:r>
              <a:rPr lang="en-US" altLang="zh-CN" sz="2400" b="1" dirty="0">
                <a:latin typeface="Comic Sans MS" panose="030F0702030302020204" pitchFamily="66" charset="0"/>
              </a:rPr>
              <a:t>/</a:t>
            </a:r>
            <a:r>
              <a:rPr lang="zh-CN" altLang="en-US" sz="2400" b="1" dirty="0">
                <a:latin typeface="Comic Sans MS" panose="030F0702030302020204" pitchFamily="66" charset="0"/>
              </a:rPr>
              <a:t>、</a:t>
            </a:r>
            <a:r>
              <a:rPr lang="en-US" altLang="zh-CN" sz="2400" b="1" dirty="0">
                <a:latin typeface="Comic Sans MS" panose="030F0702030302020204" pitchFamily="66" charset="0"/>
              </a:rPr>
              <a:t>% </a:t>
            </a:r>
            <a:r>
              <a:rPr lang="zh-CN" altLang="en-US" sz="2400" b="1" dirty="0">
                <a:latin typeface="Comic Sans MS" panose="030F0702030302020204" pitchFamily="66" charset="0"/>
              </a:rPr>
              <a:t>等双目运算符</a:t>
            </a:r>
            <a:endParaRPr lang="zh-CN" altLang="en-US" sz="2400" b="1" dirty="0">
              <a:latin typeface="Comic Sans MS" panose="030F0702030302020204" pitchFamily="66" charset="0"/>
            </a:endParaRPr>
          </a:p>
        </p:txBody>
      </p:sp>
      <p:sp>
        <p:nvSpPr>
          <p:cNvPr id="81924"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81925"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81926"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10627">
                                            <p:txEl>
                                              <p:charRg st="0" end="55"/>
                                            </p:txEl>
                                          </p:spTgt>
                                        </p:tgtEl>
                                        <p:attrNameLst>
                                          <p:attrName>style.visibility</p:attrName>
                                        </p:attrNameLst>
                                      </p:cBhvr>
                                      <p:to>
                                        <p:strVal val="visible"/>
                                      </p:to>
                                    </p:set>
                                    <p:anim calcmode="lin" valueType="num">
                                      <p:cBhvr additive="base">
                                        <p:cTn id="7" dur="500" fill="hold"/>
                                        <p:tgtEl>
                                          <p:spTgt spid="410627">
                                            <p:txEl>
                                              <p:charRg st="0" end="55"/>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10627">
                                            <p:txEl>
                                              <p:charRg st="0" end="55"/>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10627">
                                            <p:txEl>
                                              <p:charRg st="55" end="80"/>
                                            </p:txEl>
                                          </p:spTgt>
                                        </p:tgtEl>
                                        <p:attrNameLst>
                                          <p:attrName>style.visibility</p:attrName>
                                        </p:attrNameLst>
                                      </p:cBhvr>
                                      <p:to>
                                        <p:strVal val="visible"/>
                                      </p:to>
                                    </p:set>
                                    <p:anim calcmode="lin" valueType="num">
                                      <p:cBhvr additive="base">
                                        <p:cTn id="11" dur="500" fill="hold"/>
                                        <p:tgtEl>
                                          <p:spTgt spid="410627">
                                            <p:txEl>
                                              <p:charRg st="55" end="8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410627">
                                            <p:txEl>
                                              <p:charRg st="55" end="8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410627">
                                            <p:txEl>
                                              <p:charRg st="80" end="148"/>
                                            </p:txEl>
                                          </p:spTgt>
                                        </p:tgtEl>
                                        <p:attrNameLst>
                                          <p:attrName>style.visibility</p:attrName>
                                        </p:attrNameLst>
                                      </p:cBhvr>
                                      <p:to>
                                        <p:strVal val="visible"/>
                                      </p:to>
                                    </p:set>
                                    <p:anim calcmode="lin" valueType="num">
                                      <p:cBhvr additive="base">
                                        <p:cTn id="17" dur="500" fill="hold"/>
                                        <p:tgtEl>
                                          <p:spTgt spid="410627">
                                            <p:txEl>
                                              <p:charRg st="80" end="148"/>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10627">
                                            <p:txEl>
                                              <p:charRg st="80" end="148"/>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410627">
                                            <p:txEl>
                                              <p:charRg st="148" end="176"/>
                                            </p:txEl>
                                          </p:spTgt>
                                        </p:tgtEl>
                                        <p:attrNameLst>
                                          <p:attrName>style.visibility</p:attrName>
                                        </p:attrNameLst>
                                      </p:cBhvr>
                                      <p:to>
                                        <p:strVal val="visible"/>
                                      </p:to>
                                    </p:set>
                                    <p:anim calcmode="lin" valueType="num">
                                      <p:cBhvr additive="base">
                                        <p:cTn id="21" dur="500" fill="hold"/>
                                        <p:tgtEl>
                                          <p:spTgt spid="410627">
                                            <p:txEl>
                                              <p:charRg st="148" end="176"/>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410627">
                                            <p:txEl>
                                              <p:charRg st="148" end="176"/>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410627">
                                            <p:txEl>
                                              <p:charRg st="176" end="211"/>
                                            </p:txEl>
                                          </p:spTgt>
                                        </p:tgtEl>
                                        <p:attrNameLst>
                                          <p:attrName>style.visibility</p:attrName>
                                        </p:attrNameLst>
                                      </p:cBhvr>
                                      <p:to>
                                        <p:strVal val="visible"/>
                                      </p:to>
                                    </p:set>
                                    <p:anim calcmode="lin" valueType="num">
                                      <p:cBhvr additive="base">
                                        <p:cTn id="25" dur="500" fill="hold"/>
                                        <p:tgtEl>
                                          <p:spTgt spid="410627">
                                            <p:txEl>
                                              <p:charRg st="176" end="211"/>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10627">
                                            <p:txEl>
                                              <p:charRg st="176" end="211"/>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10627">
                                            <p:txEl>
                                              <p:charRg st="211" end="250"/>
                                            </p:txEl>
                                          </p:spTgt>
                                        </p:tgtEl>
                                        <p:attrNameLst>
                                          <p:attrName>style.visibility</p:attrName>
                                        </p:attrNameLst>
                                      </p:cBhvr>
                                      <p:to>
                                        <p:strVal val="visible"/>
                                      </p:to>
                                    </p:set>
                                    <p:anim calcmode="lin" valueType="num">
                                      <p:cBhvr additive="base">
                                        <p:cTn id="31" dur="500" fill="hold"/>
                                        <p:tgtEl>
                                          <p:spTgt spid="410627">
                                            <p:txEl>
                                              <p:charRg st="211" end="250"/>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10627">
                                            <p:txEl>
                                              <p:charRg st="211" end="250"/>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10627">
                                            <p:txEl>
                                              <p:charRg st="250" end="304"/>
                                            </p:txEl>
                                          </p:spTgt>
                                        </p:tgtEl>
                                        <p:attrNameLst>
                                          <p:attrName>style.visibility</p:attrName>
                                        </p:attrNameLst>
                                      </p:cBhvr>
                                      <p:to>
                                        <p:strVal val="visible"/>
                                      </p:to>
                                    </p:set>
                                    <p:anim calcmode="lin" valueType="num">
                                      <p:cBhvr additive="base">
                                        <p:cTn id="37" dur="500" fill="hold"/>
                                        <p:tgtEl>
                                          <p:spTgt spid="410627">
                                            <p:txEl>
                                              <p:charRg st="250" end="30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10627">
                                            <p:txEl>
                                              <p:charRg st="250" end="30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627"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2946" name="标题 1"/>
          <p:cNvSpPr>
            <a:spLocks noGrp="1"/>
          </p:cNvSpPr>
          <p:nvPr>
            <p:ph type="title"/>
          </p:nvPr>
        </p:nvSpPr>
        <p:spPr>
          <a:ln/>
        </p:spPr>
        <p:txBody>
          <a:bodyPr vert="horz" wrap="square" lIns="91440" tIns="45720" rIns="91440" bIns="45720" anchor="b" anchorCtr="0"/>
          <a:p>
            <a:r>
              <a:rPr lang="zh-CN" altLang="en-US" b="1" dirty="0">
                <a:latin typeface="华文中宋" panose="02010600040101010101" pitchFamily="2" charset="-122"/>
                <a:ea typeface="华文中宋" panose="02010600040101010101" pitchFamily="2" charset="-122"/>
              </a:rPr>
              <a:t>优先级</a:t>
            </a:r>
            <a:endParaRPr lang="zh-CN" altLang="en-US" b="1" dirty="0">
              <a:latin typeface="华文中宋" panose="02010600040101010101" pitchFamily="2" charset="-122"/>
              <a:ea typeface="华文中宋" panose="02010600040101010101" pitchFamily="2" charset="-122"/>
            </a:endParaRPr>
          </a:p>
        </p:txBody>
      </p:sp>
      <p:sp>
        <p:nvSpPr>
          <p:cNvPr id="82947" name="内容占位符 2"/>
          <p:cNvSpPr>
            <a:spLocks noGrp="1"/>
          </p:cNvSpPr>
          <p:nvPr>
            <p:ph idx="1"/>
          </p:nvPr>
        </p:nvSpPr>
        <p:spPr>
          <a:ln/>
        </p:spPr>
        <p:txBody>
          <a:bodyPr vert="horz" wrap="square" lIns="91440" tIns="45720" rIns="91440" bIns="45720" anchor="t" anchorCtr="0"/>
          <a:p>
            <a:r>
              <a:rPr lang="zh-CN" altLang="en-US" sz="2800" b="1" dirty="0">
                <a:solidFill>
                  <a:srgbClr val="FF0000"/>
                </a:solidFill>
                <a:latin typeface="Comic Sans MS" panose="030F0702030302020204" pitchFamily="66" charset="0"/>
              </a:rPr>
              <a:t>算术运算：</a:t>
            </a:r>
            <a:r>
              <a:rPr lang="en-US" altLang="zh-CN" sz="2800" b="1" dirty="0">
                <a:solidFill>
                  <a:srgbClr val="0000FF"/>
                </a:solidFill>
                <a:latin typeface="Comic Sans MS" panose="030F0702030302020204" pitchFamily="66" charset="0"/>
              </a:rPr>
              <a:t> +/-; ++/--; </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endParaRPr lang="zh-CN" altLang="en-US" sz="2800" b="1" dirty="0">
              <a:solidFill>
                <a:srgbClr val="0000FF"/>
              </a:solidFill>
              <a:latin typeface="Comic Sans MS" panose="030F0702030302020204" pitchFamily="66" charset="0"/>
            </a:endParaRPr>
          </a:p>
          <a:p>
            <a:endParaRPr lang="zh-CN" altLang="en-US" dirty="0"/>
          </a:p>
        </p:txBody>
      </p:sp>
      <p:sp>
        <p:nvSpPr>
          <p:cNvPr id="82948"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82949"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82950"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3970"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Comic Sans MS" panose="030F0702030302020204" pitchFamily="66" charset="0"/>
              </a:rPr>
              <a:t>前缀 </a:t>
            </a:r>
            <a:r>
              <a:rPr lang="en-US" altLang="zh-CN" b="1" dirty="0">
                <a:latin typeface="Comic Sans MS" panose="030F0702030302020204" pitchFamily="66" charset="0"/>
              </a:rPr>
              <a:t>++</a:t>
            </a:r>
            <a:r>
              <a:rPr lang="zh-CN" altLang="en-US" b="1" dirty="0">
                <a:latin typeface="Comic Sans MS" panose="030F0702030302020204" pitchFamily="66" charset="0"/>
              </a:rPr>
              <a:t>（</a:t>
            </a:r>
            <a:r>
              <a:rPr lang="en-US" altLang="zh-CN" b="1" dirty="0">
                <a:latin typeface="Comic Sans MS" panose="030F0702030302020204" pitchFamily="66" charset="0"/>
              </a:rPr>
              <a:t>Prefix Increment</a:t>
            </a:r>
            <a:r>
              <a:rPr lang="zh-CN" altLang="en-US" b="1" dirty="0">
                <a:latin typeface="Comic Sans MS" panose="030F0702030302020204" pitchFamily="66" charset="0"/>
              </a:rPr>
              <a:t>）</a:t>
            </a:r>
            <a:endParaRPr lang="zh-CN" altLang="en-US" b="1" dirty="0">
              <a:latin typeface="Comic Sans MS" panose="030F0702030302020204" pitchFamily="66" charset="0"/>
            </a:endParaRPr>
          </a:p>
        </p:txBody>
      </p:sp>
      <p:sp>
        <p:nvSpPr>
          <p:cNvPr id="411651" name="Rectangle 3"/>
          <p:cNvSpPr>
            <a:spLocks noGrp="1"/>
          </p:cNvSpPr>
          <p:nvPr>
            <p:ph idx="1"/>
          </p:nvPr>
        </p:nvSpPr>
        <p:spPr>
          <a:xfrm>
            <a:off x="1066800" y="1905000"/>
            <a:ext cx="7772400" cy="4114800"/>
          </a:xfrm>
          <a:ln/>
        </p:spPr>
        <p:txBody>
          <a:bodyPr vert="horz" wrap="square" lIns="91440" tIns="45720" rIns="91440" bIns="45720" anchor="t" anchorCtr="0"/>
          <a:p>
            <a:pPr eaLnBrk="1" hangingPunct="1"/>
            <a:r>
              <a:rPr lang="zh-CN" altLang="en-US" b="1" dirty="0">
                <a:latin typeface="Comic Sans MS" panose="030F0702030302020204" pitchFamily="66" charset="0"/>
              </a:rPr>
              <a:t>前缀</a:t>
            </a:r>
            <a:r>
              <a:rPr lang="en-US" altLang="zh-CN" b="1" dirty="0">
                <a:latin typeface="Comic Sans MS" panose="030F0702030302020204" pitchFamily="66" charset="0"/>
              </a:rPr>
              <a:t>++</a:t>
            </a:r>
            <a:r>
              <a:rPr lang="zh-CN" altLang="en-US" b="1" dirty="0">
                <a:latin typeface="Comic Sans MS" panose="030F0702030302020204" pitchFamily="66" charset="0"/>
              </a:rPr>
              <a:t>的一般形式：</a:t>
            </a:r>
            <a:r>
              <a:rPr lang="en-US" altLang="zh-CN" b="1" dirty="0">
                <a:solidFill>
                  <a:srgbClr val="FF0000"/>
                </a:solidFill>
                <a:latin typeface="Comic Sans MS" panose="030F0702030302020204" pitchFamily="66" charset="0"/>
              </a:rPr>
              <a:t>+ + </a:t>
            </a:r>
            <a:r>
              <a:rPr lang="zh-CN" altLang="en-US" b="1" dirty="0">
                <a:solidFill>
                  <a:srgbClr val="FF0000"/>
                </a:solidFill>
                <a:latin typeface="Comic Sans MS" panose="030F0702030302020204" pitchFamily="66" charset="0"/>
              </a:rPr>
              <a:t>变量</a:t>
            </a:r>
            <a:endParaRPr lang="zh-CN" altLang="en-US" b="1" dirty="0">
              <a:solidFill>
                <a:srgbClr val="FF0000"/>
              </a:solidFill>
              <a:latin typeface="Comic Sans MS" panose="030F0702030302020204" pitchFamily="66" charset="0"/>
            </a:endParaRPr>
          </a:p>
          <a:p>
            <a:pPr lvl="1" eaLnBrk="1" hangingPunct="1"/>
            <a:r>
              <a:rPr lang="zh-CN" altLang="en-US" sz="2400" b="1" dirty="0">
                <a:latin typeface="Comic Sans MS" panose="030F0702030302020204" pitchFamily="66" charset="0"/>
              </a:rPr>
              <a:t>基本类型（</a:t>
            </a:r>
            <a:r>
              <a:rPr lang="zh-CN" altLang="en-US" sz="2400" b="1" dirty="0">
                <a:solidFill>
                  <a:srgbClr val="0000FF"/>
                </a:solidFill>
                <a:latin typeface="Comic Sans MS" panose="030F0702030302020204" pitchFamily="66" charset="0"/>
              </a:rPr>
              <a:t>整型</a:t>
            </a:r>
            <a:r>
              <a:rPr lang="en-US" altLang="zh-CN" sz="2400" b="1" dirty="0">
                <a:solidFill>
                  <a:srgbClr val="0000FF"/>
                </a:solidFill>
                <a:latin typeface="Comic Sans MS" panose="030F0702030302020204" pitchFamily="66" charset="0"/>
              </a:rPr>
              <a:t>/</a:t>
            </a:r>
            <a:r>
              <a:rPr lang="zh-CN" altLang="en-US" sz="2400" b="1" dirty="0">
                <a:solidFill>
                  <a:srgbClr val="0000FF"/>
                </a:solidFill>
                <a:latin typeface="Comic Sans MS" panose="030F0702030302020204" pitchFamily="66" charset="0"/>
              </a:rPr>
              <a:t>字符型</a:t>
            </a:r>
            <a:r>
              <a:rPr lang="zh-CN" altLang="en-US" sz="2400" b="1" dirty="0">
                <a:latin typeface="Comic Sans MS" panose="030F0702030302020204" pitchFamily="66" charset="0"/>
              </a:rPr>
              <a:t>）变量</a:t>
            </a:r>
            <a:endParaRPr lang="zh-CN" altLang="en-US" sz="2400" b="1" dirty="0">
              <a:latin typeface="Comic Sans MS" panose="030F0702030302020204" pitchFamily="66" charset="0"/>
            </a:endParaRPr>
          </a:p>
          <a:p>
            <a:pPr lvl="1" eaLnBrk="1" hangingPunct="1"/>
            <a:r>
              <a:rPr lang="zh-CN" altLang="en-US" sz="2400" b="1" dirty="0">
                <a:latin typeface="Comic Sans MS" panose="030F0702030302020204" pitchFamily="66" charset="0"/>
              </a:rPr>
              <a:t>指针变量</a:t>
            </a:r>
            <a:endParaRPr lang="zh-CN" altLang="en-US" sz="2400" b="1" dirty="0">
              <a:latin typeface="Comic Sans MS" panose="030F0702030302020204" pitchFamily="66" charset="0"/>
            </a:endParaRPr>
          </a:p>
          <a:p>
            <a:pPr lvl="1" eaLnBrk="1" hangingPunct="1"/>
            <a:r>
              <a:rPr lang="zh-CN" altLang="en-US" sz="2400" b="1" dirty="0">
                <a:solidFill>
                  <a:srgbClr val="0000FF"/>
                </a:solidFill>
                <a:latin typeface="Comic Sans MS" panose="030F0702030302020204" pitchFamily="66" charset="0"/>
              </a:rPr>
              <a:t>整型</a:t>
            </a:r>
            <a:r>
              <a:rPr lang="en-US" altLang="zh-CN" sz="2400" b="1" dirty="0">
                <a:solidFill>
                  <a:srgbClr val="0000FF"/>
                </a:solidFill>
                <a:latin typeface="Comic Sans MS" panose="030F0702030302020204" pitchFamily="66" charset="0"/>
              </a:rPr>
              <a:t>/</a:t>
            </a:r>
            <a:r>
              <a:rPr lang="zh-CN" altLang="en-US" sz="2400" b="1" dirty="0">
                <a:solidFill>
                  <a:srgbClr val="0000FF"/>
                </a:solidFill>
                <a:latin typeface="Comic Sans MS" panose="030F0702030302020204" pitchFamily="66" charset="0"/>
              </a:rPr>
              <a:t>字符型数组的元素</a:t>
            </a:r>
            <a:endParaRPr lang="zh-CN" altLang="en-US" sz="2400" b="1" dirty="0">
              <a:solidFill>
                <a:srgbClr val="0000FF"/>
              </a:solidFill>
              <a:latin typeface="Comic Sans MS" panose="030F0702030302020204" pitchFamily="66" charset="0"/>
            </a:endParaRPr>
          </a:p>
          <a:p>
            <a:pPr lvl="1" eaLnBrk="1" hangingPunct="1"/>
            <a:r>
              <a:rPr lang="zh-CN" altLang="en-US" sz="2400" b="1" dirty="0">
                <a:latin typeface="Comic Sans MS" panose="030F0702030302020204" pitchFamily="66" charset="0"/>
              </a:rPr>
              <a:t>构造型变量的整型</a:t>
            </a:r>
            <a:r>
              <a:rPr lang="en-US" altLang="zh-CN" sz="2400" b="1" dirty="0">
                <a:latin typeface="Comic Sans MS" panose="030F0702030302020204" pitchFamily="66" charset="0"/>
              </a:rPr>
              <a:t>/</a:t>
            </a:r>
            <a:r>
              <a:rPr lang="zh-CN" altLang="en-US" sz="2400" b="1" dirty="0">
                <a:latin typeface="Comic Sans MS" panose="030F0702030302020204" pitchFamily="66" charset="0"/>
              </a:rPr>
              <a:t>字符型</a:t>
            </a:r>
            <a:r>
              <a:rPr lang="en-US" altLang="zh-CN" sz="2400" b="1" dirty="0">
                <a:latin typeface="Comic Sans MS" panose="030F0702030302020204" pitchFamily="66" charset="0"/>
              </a:rPr>
              <a:t>/</a:t>
            </a:r>
            <a:r>
              <a:rPr lang="zh-CN" altLang="en-US" sz="2400" b="1" dirty="0">
                <a:latin typeface="Comic Sans MS" panose="030F0702030302020204" pitchFamily="66" charset="0"/>
              </a:rPr>
              <a:t>指针</a:t>
            </a:r>
            <a:r>
              <a:rPr lang="zh-CN" altLang="en-US" sz="2400" b="1" dirty="0">
                <a:solidFill>
                  <a:srgbClr val="FF0000"/>
                </a:solidFill>
                <a:latin typeface="Comic Sans MS" panose="030F0702030302020204" pitchFamily="66" charset="0"/>
              </a:rPr>
              <a:t>成分变量</a:t>
            </a:r>
            <a:endParaRPr lang="zh-CN" altLang="en-US" sz="2400" b="1" dirty="0">
              <a:solidFill>
                <a:srgbClr val="FF0000"/>
              </a:solidFill>
              <a:latin typeface="Comic Sans MS" panose="030F0702030302020204" pitchFamily="66" charset="0"/>
            </a:endParaRPr>
          </a:p>
          <a:p>
            <a:pPr lvl="1" eaLnBrk="1" hangingPunct="1"/>
            <a:r>
              <a:rPr lang="zh-CN" altLang="en-US" sz="2400" b="1" dirty="0">
                <a:latin typeface="Comic Sans MS" panose="030F0702030302020204" pitchFamily="66" charset="0"/>
              </a:rPr>
              <a:t>在</a:t>
            </a:r>
            <a:r>
              <a:rPr lang="en-US" altLang="zh-CN" sz="2400" b="1" dirty="0">
                <a:solidFill>
                  <a:srgbClr val="FF0000"/>
                </a:solidFill>
                <a:latin typeface="Comic Sans MS" panose="030F0702030302020204" pitchFamily="66" charset="0"/>
              </a:rPr>
              <a:t>+ + </a:t>
            </a:r>
            <a:r>
              <a:rPr lang="zh-CN" altLang="en-US" sz="2400" b="1" dirty="0">
                <a:solidFill>
                  <a:srgbClr val="FF0000"/>
                </a:solidFill>
                <a:latin typeface="Comic Sans MS" panose="030F0702030302020204" pitchFamily="66" charset="0"/>
              </a:rPr>
              <a:t>变量</a:t>
            </a:r>
            <a:r>
              <a:rPr lang="zh-CN" altLang="en-US" sz="2400" b="1" dirty="0">
                <a:latin typeface="Comic Sans MS" panose="030F0702030302020204" pitchFamily="66" charset="0"/>
              </a:rPr>
              <a:t>中，变量的数据类型必须是</a:t>
            </a:r>
            <a:r>
              <a:rPr lang="zh-CN" altLang="en-US" sz="2400" b="1" dirty="0">
                <a:solidFill>
                  <a:srgbClr val="0000FF"/>
                </a:solidFill>
                <a:latin typeface="Comic Sans MS" panose="030F0702030302020204" pitchFamily="66" charset="0"/>
              </a:rPr>
              <a:t>整型</a:t>
            </a:r>
            <a:r>
              <a:rPr lang="en-US" altLang="zh-CN" sz="2400" b="1" dirty="0">
                <a:solidFill>
                  <a:srgbClr val="0000FF"/>
                </a:solidFill>
                <a:latin typeface="Comic Sans MS" panose="030F0702030302020204" pitchFamily="66" charset="0"/>
              </a:rPr>
              <a:t>/</a:t>
            </a:r>
            <a:r>
              <a:rPr lang="zh-CN" altLang="en-US" sz="2400" b="1" dirty="0">
                <a:solidFill>
                  <a:srgbClr val="0000FF"/>
                </a:solidFill>
                <a:latin typeface="Comic Sans MS" panose="030F0702030302020204" pitchFamily="66" charset="0"/>
              </a:rPr>
              <a:t>字符型或某种指针类型</a:t>
            </a:r>
            <a:endParaRPr lang="zh-CN" altLang="en-US" sz="2400" b="1" dirty="0">
              <a:latin typeface="Comic Sans MS" panose="030F0702030302020204" pitchFamily="66" charset="0"/>
            </a:endParaRPr>
          </a:p>
          <a:p>
            <a:pPr eaLnBrk="1" hangingPunct="1"/>
            <a:r>
              <a:rPr lang="zh-CN" altLang="en-US" sz="2800" b="1" dirty="0">
                <a:solidFill>
                  <a:schemeClr val="hlink"/>
                </a:solidFill>
                <a:latin typeface="Comic Sans MS" panose="030F0702030302020204" pitchFamily="66" charset="0"/>
              </a:rPr>
              <a:t>“</a:t>
            </a:r>
            <a:r>
              <a:rPr lang="en-US" altLang="zh-CN" sz="2800" b="1" dirty="0">
                <a:solidFill>
                  <a:schemeClr val="hlink"/>
                </a:solidFill>
                <a:latin typeface="Comic Sans MS" panose="030F0702030302020204" pitchFamily="66" charset="0"/>
              </a:rPr>
              <a:t>++</a:t>
            </a:r>
            <a:r>
              <a:rPr lang="zh-CN" altLang="en-US" sz="2800" b="1" dirty="0">
                <a:solidFill>
                  <a:schemeClr val="hlink"/>
                </a:solidFill>
                <a:latin typeface="Comic Sans MS" panose="030F0702030302020204" pitchFamily="66" charset="0"/>
              </a:rPr>
              <a:t>变量”</a:t>
            </a:r>
            <a:r>
              <a:rPr lang="zh-CN" altLang="en-US" sz="2800" b="1" dirty="0">
                <a:solidFill>
                  <a:srgbClr val="0000FF"/>
                </a:solidFill>
                <a:latin typeface="Comic Sans MS" panose="030F0702030302020204" pitchFamily="66" charset="0"/>
              </a:rPr>
              <a:t>先使变量值增加</a:t>
            </a:r>
            <a:r>
              <a:rPr lang="en-US" altLang="zh-CN" sz="2800" b="1" dirty="0">
                <a:solidFill>
                  <a:srgbClr val="0000FF"/>
                </a:solidFill>
                <a:latin typeface="Comic Sans MS" panose="030F0702030302020204" pitchFamily="66" charset="0"/>
              </a:rPr>
              <a:t>1</a:t>
            </a:r>
            <a:r>
              <a:rPr lang="zh-CN" altLang="en-US" sz="2800" b="1" dirty="0">
                <a:solidFill>
                  <a:srgbClr val="0000FF"/>
                </a:solidFill>
                <a:latin typeface="Comic Sans MS" panose="030F0702030302020204" pitchFamily="66" charset="0"/>
              </a:rPr>
              <a:t>个单位，并以新值为变量的结果</a:t>
            </a:r>
            <a:endParaRPr lang="zh-CN" altLang="en-US" sz="2800" b="1" dirty="0">
              <a:solidFill>
                <a:srgbClr val="0000FF"/>
              </a:solidFill>
              <a:latin typeface="Comic Sans MS" panose="030F0702030302020204" pitchFamily="66" charset="0"/>
            </a:endParaRPr>
          </a:p>
        </p:txBody>
      </p:sp>
      <p:sp>
        <p:nvSpPr>
          <p:cNvPr id="83972"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83973"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83974"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11651">
                                            <p:txEl>
                                              <p:charRg st="0" end="17"/>
                                            </p:txEl>
                                          </p:spTgt>
                                        </p:tgtEl>
                                        <p:attrNameLst>
                                          <p:attrName>style.visibility</p:attrName>
                                        </p:attrNameLst>
                                      </p:cBhvr>
                                      <p:to>
                                        <p:strVal val="visible"/>
                                      </p:to>
                                    </p:set>
                                    <p:anim calcmode="lin" valueType="num">
                                      <p:cBhvr additive="base">
                                        <p:cTn id="7" dur="500" fill="hold"/>
                                        <p:tgtEl>
                                          <p:spTgt spid="411651">
                                            <p:txEl>
                                              <p:charRg st="0" end="17"/>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11651">
                                            <p:txEl>
                                              <p:charRg st="0" end="17"/>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11651">
                                            <p:txEl>
                                              <p:charRg st="17" end="32"/>
                                            </p:txEl>
                                          </p:spTgt>
                                        </p:tgtEl>
                                        <p:attrNameLst>
                                          <p:attrName>style.visibility</p:attrName>
                                        </p:attrNameLst>
                                      </p:cBhvr>
                                      <p:to>
                                        <p:strVal val="visible"/>
                                      </p:to>
                                    </p:set>
                                    <p:anim calcmode="lin" valueType="num">
                                      <p:cBhvr additive="base">
                                        <p:cTn id="11" dur="500" fill="hold"/>
                                        <p:tgtEl>
                                          <p:spTgt spid="411651">
                                            <p:txEl>
                                              <p:charRg st="17" end="3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411651">
                                            <p:txEl>
                                              <p:charRg st="17" end="32"/>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11651">
                                            <p:txEl>
                                              <p:charRg st="32" end="37"/>
                                            </p:txEl>
                                          </p:spTgt>
                                        </p:tgtEl>
                                        <p:attrNameLst>
                                          <p:attrName>style.visibility</p:attrName>
                                        </p:attrNameLst>
                                      </p:cBhvr>
                                      <p:to>
                                        <p:strVal val="visible"/>
                                      </p:to>
                                    </p:set>
                                    <p:anim calcmode="lin" valueType="num">
                                      <p:cBhvr additive="base">
                                        <p:cTn id="15" dur="500" fill="hold"/>
                                        <p:tgtEl>
                                          <p:spTgt spid="411651">
                                            <p:txEl>
                                              <p:charRg st="32" end="37"/>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411651">
                                            <p:txEl>
                                              <p:charRg st="32" end="37"/>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11651">
                                            <p:txEl>
                                              <p:charRg st="37" end="49"/>
                                            </p:txEl>
                                          </p:spTgt>
                                        </p:tgtEl>
                                        <p:attrNameLst>
                                          <p:attrName>style.visibility</p:attrName>
                                        </p:attrNameLst>
                                      </p:cBhvr>
                                      <p:to>
                                        <p:strVal val="visible"/>
                                      </p:to>
                                    </p:set>
                                    <p:anim calcmode="lin" valueType="num">
                                      <p:cBhvr additive="base">
                                        <p:cTn id="19" dur="500" fill="hold"/>
                                        <p:tgtEl>
                                          <p:spTgt spid="411651">
                                            <p:txEl>
                                              <p:charRg st="37" end="49"/>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11651">
                                            <p:txEl>
                                              <p:charRg st="37" end="49"/>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411651">
                                            <p:txEl>
                                              <p:charRg st="49" end="69"/>
                                            </p:txEl>
                                          </p:spTgt>
                                        </p:tgtEl>
                                        <p:attrNameLst>
                                          <p:attrName>style.visibility</p:attrName>
                                        </p:attrNameLst>
                                      </p:cBhvr>
                                      <p:to>
                                        <p:strVal val="visible"/>
                                      </p:to>
                                    </p:set>
                                    <p:anim calcmode="lin" valueType="num">
                                      <p:cBhvr additive="base">
                                        <p:cTn id="23" dur="500" fill="hold"/>
                                        <p:tgtEl>
                                          <p:spTgt spid="411651">
                                            <p:txEl>
                                              <p:charRg st="49" end="69"/>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411651">
                                            <p:txEl>
                                              <p:charRg st="49" end="69"/>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411651">
                                            <p:txEl>
                                              <p:charRg st="69" end="102"/>
                                            </p:txEl>
                                          </p:spTgt>
                                        </p:tgtEl>
                                        <p:attrNameLst>
                                          <p:attrName>style.visibility</p:attrName>
                                        </p:attrNameLst>
                                      </p:cBhvr>
                                      <p:to>
                                        <p:strVal val="visible"/>
                                      </p:to>
                                    </p:set>
                                    <p:anim calcmode="lin" valueType="num">
                                      <p:cBhvr additive="base">
                                        <p:cTn id="27" dur="500" fill="hold"/>
                                        <p:tgtEl>
                                          <p:spTgt spid="411651">
                                            <p:txEl>
                                              <p:charRg st="69" end="102"/>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411651">
                                            <p:txEl>
                                              <p:charRg st="69" end="102"/>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411651">
                                            <p:txEl>
                                              <p:charRg st="102" end="131"/>
                                            </p:txEl>
                                          </p:spTgt>
                                        </p:tgtEl>
                                        <p:attrNameLst>
                                          <p:attrName>style.visibility</p:attrName>
                                        </p:attrNameLst>
                                      </p:cBhvr>
                                      <p:to>
                                        <p:strVal val="visible"/>
                                      </p:to>
                                    </p:set>
                                    <p:anim calcmode="lin" valueType="num">
                                      <p:cBhvr additive="base">
                                        <p:cTn id="33" dur="500" fill="hold"/>
                                        <p:tgtEl>
                                          <p:spTgt spid="411651">
                                            <p:txEl>
                                              <p:charRg st="102" end="131"/>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411651">
                                            <p:txEl>
                                              <p:charRg st="102" end="13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651"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4994"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Comic Sans MS" panose="030F0702030302020204" pitchFamily="66" charset="0"/>
              </a:rPr>
              <a:t>前缀 </a:t>
            </a:r>
            <a:r>
              <a:rPr lang="en-US" altLang="zh-CN" b="1" dirty="0">
                <a:latin typeface="Comic Sans MS" panose="030F0702030302020204" pitchFamily="66" charset="0"/>
              </a:rPr>
              <a:t>++</a:t>
            </a:r>
            <a:endParaRPr lang="en-US" altLang="zh-CN" b="1" dirty="0">
              <a:latin typeface="Comic Sans MS" panose="030F0702030302020204" pitchFamily="66" charset="0"/>
            </a:endParaRPr>
          </a:p>
        </p:txBody>
      </p:sp>
      <p:sp>
        <p:nvSpPr>
          <p:cNvPr id="412675" name="Rectangle 3"/>
          <p:cNvSpPr>
            <a:spLocks noGrp="1"/>
          </p:cNvSpPr>
          <p:nvPr>
            <p:ph idx="1"/>
          </p:nvPr>
        </p:nvSpPr>
        <p:spPr>
          <a:ln/>
        </p:spPr>
        <p:txBody>
          <a:bodyPr vert="horz" wrap="square" lIns="91440" tIns="45720" rIns="91440" bIns="45720" anchor="t" anchorCtr="0"/>
          <a:p>
            <a:pPr eaLnBrk="1" hangingPunct="1">
              <a:lnSpc>
                <a:spcPct val="90000"/>
              </a:lnSpc>
            </a:pPr>
            <a:r>
              <a:rPr lang="zh-CN" altLang="en-US" b="1" dirty="0">
                <a:latin typeface="Comic Sans MS" panose="030F0702030302020204" pitchFamily="66" charset="0"/>
              </a:rPr>
              <a:t>若</a:t>
            </a:r>
            <a:r>
              <a:rPr lang="en-US" altLang="zh-CN" b="1" dirty="0">
                <a:latin typeface="Comic Sans MS" panose="030F0702030302020204" pitchFamily="66" charset="0"/>
              </a:rPr>
              <a:t>x</a:t>
            </a:r>
            <a:r>
              <a:rPr lang="zh-CN" altLang="en-US" b="1" dirty="0">
                <a:latin typeface="Comic Sans MS" panose="030F0702030302020204" pitchFamily="66" charset="0"/>
              </a:rPr>
              <a:t>是满足这种要求的变量，则 </a:t>
            </a:r>
            <a:r>
              <a:rPr lang="en-US" altLang="zh-CN" b="1" dirty="0">
                <a:latin typeface="Comic Sans MS" panose="030F0702030302020204" pitchFamily="66" charset="0"/>
              </a:rPr>
              <a:t>++ x</a:t>
            </a:r>
            <a:r>
              <a:rPr lang="zh-CN" altLang="en-US" b="1" dirty="0">
                <a:latin typeface="Comic Sans MS" panose="030F0702030302020204" pitchFamily="66" charset="0"/>
              </a:rPr>
              <a:t>使变量</a:t>
            </a:r>
            <a:r>
              <a:rPr lang="en-US" altLang="zh-CN" b="1" dirty="0">
                <a:latin typeface="Comic Sans MS" panose="030F0702030302020204" pitchFamily="66" charset="0"/>
              </a:rPr>
              <a:t>x</a:t>
            </a:r>
            <a:r>
              <a:rPr lang="zh-CN" altLang="en-US" b="1" dirty="0">
                <a:latin typeface="Comic Sans MS" panose="030F0702030302020204" pitchFamily="66" charset="0"/>
              </a:rPr>
              <a:t>的值增大</a:t>
            </a:r>
            <a:r>
              <a:rPr lang="en-US" altLang="zh-CN" b="1" dirty="0">
                <a:latin typeface="Comic Sans MS" panose="030F0702030302020204" pitchFamily="66" charset="0"/>
              </a:rPr>
              <a:t>1</a:t>
            </a:r>
            <a:r>
              <a:rPr lang="zh-CN" altLang="en-US" b="1" dirty="0">
                <a:latin typeface="Comic Sans MS" panose="030F0702030302020204" pitchFamily="66" charset="0"/>
              </a:rPr>
              <a:t>个单位，并以</a:t>
            </a:r>
            <a:r>
              <a:rPr lang="en-US" altLang="zh-CN" b="1" dirty="0">
                <a:latin typeface="Comic Sans MS" panose="030F0702030302020204" pitchFamily="66" charset="0"/>
              </a:rPr>
              <a:t>x</a:t>
            </a:r>
            <a:r>
              <a:rPr lang="zh-CN" altLang="en-US" b="1" dirty="0">
                <a:latin typeface="Comic Sans MS" panose="030F0702030302020204" pitchFamily="66" charset="0"/>
              </a:rPr>
              <a:t>的新值作为表达式“</a:t>
            </a:r>
            <a:r>
              <a:rPr lang="en-US" altLang="zh-CN" b="1" dirty="0">
                <a:latin typeface="Comic Sans MS" panose="030F0702030302020204" pitchFamily="66" charset="0"/>
              </a:rPr>
              <a:t>++ x”</a:t>
            </a:r>
            <a:r>
              <a:rPr lang="zh-CN" altLang="en-US" b="1" dirty="0">
                <a:latin typeface="Comic Sans MS" panose="030F0702030302020204" pitchFamily="66" charset="0"/>
              </a:rPr>
              <a:t>的结果，它等价于</a:t>
            </a:r>
            <a:endParaRPr lang="zh-CN" altLang="en-US" b="1" dirty="0">
              <a:latin typeface="Comic Sans MS" panose="030F0702030302020204" pitchFamily="66" charset="0"/>
            </a:endParaRPr>
          </a:p>
          <a:p>
            <a:pPr lvl="1" eaLnBrk="1" hangingPunct="1">
              <a:lnSpc>
                <a:spcPct val="90000"/>
              </a:lnSpc>
            </a:pPr>
            <a:r>
              <a:rPr lang="en-US" altLang="zh-CN" b="1" dirty="0">
                <a:solidFill>
                  <a:schemeClr val="hlink"/>
                </a:solidFill>
                <a:latin typeface="Comic Sans MS" panose="030F0702030302020204" pitchFamily="66" charset="0"/>
              </a:rPr>
              <a:t>x =  x+1</a:t>
            </a:r>
            <a:endParaRPr lang="en-US" altLang="zh-CN" b="1" dirty="0">
              <a:solidFill>
                <a:schemeClr val="hlink"/>
              </a:solidFill>
              <a:latin typeface="Comic Sans MS" panose="030F0702030302020204" pitchFamily="66" charset="0"/>
            </a:endParaRPr>
          </a:p>
          <a:p>
            <a:pPr eaLnBrk="1" hangingPunct="1">
              <a:lnSpc>
                <a:spcPct val="90000"/>
              </a:lnSpc>
            </a:pPr>
            <a:r>
              <a:rPr lang="en-US" altLang="zh-CN" b="1" dirty="0">
                <a:latin typeface="Comic Sans MS" panose="030F0702030302020204" pitchFamily="66" charset="0"/>
              </a:rPr>
              <a:t> </a:t>
            </a:r>
            <a:r>
              <a:rPr lang="zh-CN" altLang="en-US" b="1" dirty="0">
                <a:latin typeface="Comic Sans MS" panose="030F0702030302020204" pitchFamily="66" charset="0"/>
              </a:rPr>
              <a:t>一个单位的含义是</a:t>
            </a:r>
            <a:endParaRPr lang="zh-CN" altLang="en-US" b="1" dirty="0">
              <a:latin typeface="Comic Sans MS" panose="030F0702030302020204" pitchFamily="66" charset="0"/>
            </a:endParaRPr>
          </a:p>
          <a:p>
            <a:pPr lvl="1" eaLnBrk="1" hangingPunct="1">
              <a:lnSpc>
                <a:spcPct val="90000"/>
              </a:lnSpc>
            </a:pPr>
            <a:r>
              <a:rPr lang="zh-CN" altLang="en-US" b="1" dirty="0">
                <a:latin typeface="Comic Sans MS" panose="030F0702030302020204" pitchFamily="66" charset="0"/>
              </a:rPr>
              <a:t>如果 </a:t>
            </a:r>
            <a:r>
              <a:rPr lang="en-US" altLang="zh-CN" b="1" dirty="0">
                <a:latin typeface="Comic Sans MS" panose="030F0702030302020204" pitchFamily="66" charset="0"/>
              </a:rPr>
              <a:t>x </a:t>
            </a:r>
            <a:r>
              <a:rPr lang="zh-CN" altLang="en-US" b="1" dirty="0">
                <a:latin typeface="Comic Sans MS" panose="030F0702030302020204" pitchFamily="66" charset="0"/>
              </a:rPr>
              <a:t>是整型的，则 </a:t>
            </a:r>
            <a:r>
              <a:rPr lang="en-US" altLang="zh-CN" b="1" dirty="0">
                <a:latin typeface="Comic Sans MS" panose="030F0702030302020204" pitchFamily="66" charset="0"/>
              </a:rPr>
              <a:t>++x </a:t>
            </a:r>
            <a:r>
              <a:rPr lang="zh-CN" altLang="en-US" b="1" dirty="0">
                <a:latin typeface="Comic Sans MS" panose="030F0702030302020204" pitchFamily="66" charset="0"/>
              </a:rPr>
              <a:t>就是普通的解释：“</a:t>
            </a:r>
            <a:r>
              <a:rPr lang="en-US" altLang="zh-CN" b="1" dirty="0">
                <a:latin typeface="Comic Sans MS" panose="030F0702030302020204" pitchFamily="66" charset="0"/>
              </a:rPr>
              <a:t>x </a:t>
            </a:r>
            <a:r>
              <a:rPr lang="zh-CN" altLang="en-US" b="1" dirty="0">
                <a:latin typeface="Comic Sans MS" panose="030F0702030302020204" pitchFamily="66" charset="0"/>
              </a:rPr>
              <a:t>的值比原值增加 </a:t>
            </a:r>
            <a:r>
              <a:rPr lang="en-US" altLang="zh-CN" b="1" dirty="0">
                <a:latin typeface="Comic Sans MS" panose="030F0702030302020204" pitchFamily="66" charset="0"/>
              </a:rPr>
              <a:t>1”</a:t>
            </a:r>
            <a:endParaRPr lang="en-US" altLang="zh-CN" b="1" dirty="0">
              <a:latin typeface="Comic Sans MS" panose="030F0702030302020204" pitchFamily="66" charset="0"/>
            </a:endParaRPr>
          </a:p>
          <a:p>
            <a:pPr lvl="1" eaLnBrk="1" hangingPunct="1">
              <a:lnSpc>
                <a:spcPct val="90000"/>
              </a:lnSpc>
            </a:pPr>
            <a:r>
              <a:rPr lang="zh-CN" altLang="en-US" b="1" dirty="0">
                <a:latin typeface="Comic Sans MS" panose="030F0702030302020204" pitchFamily="66" charset="0"/>
              </a:rPr>
              <a:t>如果 </a:t>
            </a:r>
            <a:r>
              <a:rPr lang="en-US" altLang="zh-CN" b="1" dirty="0">
                <a:latin typeface="Comic Sans MS" panose="030F0702030302020204" pitchFamily="66" charset="0"/>
              </a:rPr>
              <a:t>x </a:t>
            </a:r>
            <a:r>
              <a:rPr lang="zh-CN" altLang="en-US" b="1" dirty="0">
                <a:latin typeface="Comic Sans MS" panose="030F0702030302020204" pitchFamily="66" charset="0"/>
              </a:rPr>
              <a:t>是指针，并且是指向数组的某个元素，则 </a:t>
            </a:r>
            <a:r>
              <a:rPr lang="en-US" altLang="zh-CN" b="1" dirty="0">
                <a:latin typeface="Comic Sans MS" panose="030F0702030302020204" pitchFamily="66" charset="0"/>
              </a:rPr>
              <a:t>++x </a:t>
            </a:r>
            <a:r>
              <a:rPr lang="zh-CN" altLang="en-US" b="1" dirty="0">
                <a:latin typeface="Comic Sans MS" panose="030F0702030302020204" pitchFamily="66" charset="0"/>
              </a:rPr>
              <a:t>使它指向数组的后一个元素</a:t>
            </a:r>
            <a:endParaRPr lang="zh-CN" altLang="en-US" b="1" dirty="0">
              <a:latin typeface="Comic Sans MS" panose="030F0702030302020204" pitchFamily="66" charset="0"/>
            </a:endParaRPr>
          </a:p>
        </p:txBody>
      </p:sp>
      <p:sp>
        <p:nvSpPr>
          <p:cNvPr id="84996"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84997"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84998"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12675">
                                            <p:txEl>
                                              <p:charRg st="0" end="58"/>
                                            </p:txEl>
                                          </p:spTgt>
                                        </p:tgtEl>
                                        <p:attrNameLst>
                                          <p:attrName>style.visibility</p:attrName>
                                        </p:attrNameLst>
                                      </p:cBhvr>
                                      <p:to>
                                        <p:strVal val="visible"/>
                                      </p:to>
                                    </p:set>
                                    <p:anim calcmode="lin" valueType="num">
                                      <p:cBhvr additive="base">
                                        <p:cTn id="7" dur="500" fill="hold"/>
                                        <p:tgtEl>
                                          <p:spTgt spid="412675">
                                            <p:txEl>
                                              <p:charRg st="0" end="58"/>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12675">
                                            <p:txEl>
                                              <p:charRg st="0" end="58"/>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12675">
                                            <p:txEl>
                                              <p:charRg st="58" end="67"/>
                                            </p:txEl>
                                          </p:spTgt>
                                        </p:tgtEl>
                                        <p:attrNameLst>
                                          <p:attrName>style.visibility</p:attrName>
                                        </p:attrNameLst>
                                      </p:cBhvr>
                                      <p:to>
                                        <p:strVal val="visible"/>
                                      </p:to>
                                    </p:set>
                                    <p:anim calcmode="lin" valueType="num">
                                      <p:cBhvr additive="base">
                                        <p:cTn id="11" dur="500" fill="hold"/>
                                        <p:tgtEl>
                                          <p:spTgt spid="412675">
                                            <p:txEl>
                                              <p:charRg st="58" end="67"/>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412675">
                                            <p:txEl>
                                              <p:charRg st="58" end="67"/>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412675">
                                            <p:txEl>
                                              <p:charRg st="67" end="77"/>
                                            </p:txEl>
                                          </p:spTgt>
                                        </p:tgtEl>
                                        <p:attrNameLst>
                                          <p:attrName>style.visibility</p:attrName>
                                        </p:attrNameLst>
                                      </p:cBhvr>
                                      <p:to>
                                        <p:strVal val="visible"/>
                                      </p:to>
                                    </p:set>
                                    <p:anim calcmode="lin" valueType="num">
                                      <p:cBhvr additive="base">
                                        <p:cTn id="17" dur="500" fill="hold"/>
                                        <p:tgtEl>
                                          <p:spTgt spid="412675">
                                            <p:txEl>
                                              <p:charRg st="67" end="77"/>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12675">
                                            <p:txEl>
                                              <p:charRg st="67" end="77"/>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412675">
                                            <p:txEl>
                                              <p:charRg st="77" end="115"/>
                                            </p:txEl>
                                          </p:spTgt>
                                        </p:tgtEl>
                                        <p:attrNameLst>
                                          <p:attrName>style.visibility</p:attrName>
                                        </p:attrNameLst>
                                      </p:cBhvr>
                                      <p:to>
                                        <p:strVal val="visible"/>
                                      </p:to>
                                    </p:set>
                                    <p:anim calcmode="lin" valueType="num">
                                      <p:cBhvr additive="base">
                                        <p:cTn id="21" dur="500" fill="hold"/>
                                        <p:tgtEl>
                                          <p:spTgt spid="412675">
                                            <p:txEl>
                                              <p:charRg st="77" end="115"/>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412675">
                                            <p:txEl>
                                              <p:charRg st="77" end="115"/>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412675">
                                            <p:txEl>
                                              <p:charRg st="115" end="156"/>
                                            </p:txEl>
                                          </p:spTgt>
                                        </p:tgtEl>
                                        <p:attrNameLst>
                                          <p:attrName>style.visibility</p:attrName>
                                        </p:attrNameLst>
                                      </p:cBhvr>
                                      <p:to>
                                        <p:strVal val="visible"/>
                                      </p:to>
                                    </p:set>
                                    <p:anim calcmode="lin" valueType="num">
                                      <p:cBhvr additive="base">
                                        <p:cTn id="25" dur="500" fill="hold"/>
                                        <p:tgtEl>
                                          <p:spTgt spid="412675">
                                            <p:txEl>
                                              <p:charRg st="115" end="15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12675">
                                            <p:txEl>
                                              <p:charRg st="115" end="15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675"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6018" name="Rectangle 2"/>
          <p:cNvSpPr>
            <a:spLocks noGrp="1"/>
          </p:cNvSpPr>
          <p:nvPr>
            <p:ph type="title"/>
          </p:nvPr>
        </p:nvSpPr>
        <p:spPr>
          <a:xfrm>
            <a:off x="1150938" y="617538"/>
            <a:ext cx="7993062" cy="1143000"/>
          </a:xfrm>
          <a:ln/>
        </p:spPr>
        <p:txBody>
          <a:bodyPr vert="horz" wrap="square" lIns="91440" tIns="45720" rIns="91440" bIns="45720" anchor="b" anchorCtr="0"/>
          <a:p>
            <a:pPr eaLnBrk="1" hangingPunct="1"/>
            <a:r>
              <a:rPr lang="zh-CN" altLang="en-US" b="1" dirty="0">
                <a:latin typeface="Comic Sans MS" panose="030F0702030302020204" pitchFamily="66" charset="0"/>
              </a:rPr>
              <a:t>后缀 </a:t>
            </a:r>
            <a:r>
              <a:rPr lang="en-US" altLang="zh-CN" b="1" dirty="0">
                <a:latin typeface="Comic Sans MS" panose="030F0702030302020204" pitchFamily="66" charset="0"/>
              </a:rPr>
              <a:t>++ (Postfix Decrement)</a:t>
            </a:r>
            <a:endParaRPr lang="en-US" altLang="zh-CN" b="1" dirty="0">
              <a:latin typeface="Comic Sans MS" panose="030F0702030302020204" pitchFamily="66" charset="0"/>
            </a:endParaRPr>
          </a:p>
        </p:txBody>
      </p:sp>
      <p:sp>
        <p:nvSpPr>
          <p:cNvPr id="413699" name="Rectangle 3"/>
          <p:cNvSpPr>
            <a:spLocks noGrp="1"/>
          </p:cNvSpPr>
          <p:nvPr>
            <p:ph idx="1"/>
          </p:nvPr>
        </p:nvSpPr>
        <p:spPr>
          <a:ln/>
        </p:spPr>
        <p:txBody>
          <a:bodyPr vert="horz" wrap="square" lIns="91440" tIns="45720" rIns="91440" bIns="45720" anchor="t" anchorCtr="0"/>
          <a:p>
            <a:pPr eaLnBrk="1" hangingPunct="1">
              <a:lnSpc>
                <a:spcPct val="90000"/>
              </a:lnSpc>
            </a:pPr>
            <a:r>
              <a:rPr lang="zh-CN" altLang="en-US" b="1" dirty="0">
                <a:latin typeface="Comic Sans MS" panose="030F0702030302020204" pitchFamily="66" charset="0"/>
              </a:rPr>
              <a:t>后缀</a:t>
            </a:r>
            <a:r>
              <a:rPr lang="en-US" altLang="zh-CN" b="1" dirty="0">
                <a:latin typeface="Comic Sans MS" panose="030F0702030302020204" pitchFamily="66" charset="0"/>
              </a:rPr>
              <a:t>++</a:t>
            </a:r>
            <a:r>
              <a:rPr lang="zh-CN" altLang="en-US" b="1" dirty="0">
                <a:latin typeface="Comic Sans MS" panose="030F0702030302020204" pitchFamily="66" charset="0"/>
              </a:rPr>
              <a:t>的一般形式是：</a:t>
            </a:r>
            <a:r>
              <a:rPr lang="zh-CN" altLang="en-US" b="1" dirty="0">
                <a:solidFill>
                  <a:schemeClr val="hlink"/>
                </a:solidFill>
                <a:latin typeface="Comic Sans MS" panose="030F0702030302020204" pitchFamily="66" charset="0"/>
              </a:rPr>
              <a:t>变量</a:t>
            </a:r>
            <a:r>
              <a:rPr lang="zh-CN" altLang="en-US" b="1" dirty="0">
                <a:solidFill>
                  <a:srgbClr val="FF0000"/>
                </a:solidFill>
                <a:latin typeface="Comic Sans MS" panose="030F0702030302020204" pitchFamily="66" charset="0"/>
              </a:rPr>
              <a:t> </a:t>
            </a:r>
            <a:r>
              <a:rPr lang="en-US" altLang="zh-CN" b="1" dirty="0">
                <a:solidFill>
                  <a:srgbClr val="FF0000"/>
                </a:solidFill>
                <a:latin typeface="Comic Sans MS" panose="030F0702030302020204" pitchFamily="66" charset="0"/>
              </a:rPr>
              <a:t>+ +</a:t>
            </a:r>
            <a:endParaRPr lang="en-US" altLang="zh-CN" b="1" dirty="0">
              <a:solidFill>
                <a:srgbClr val="FF0000"/>
              </a:solidFill>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表达式</a:t>
            </a:r>
            <a:r>
              <a:rPr lang="zh-CN" altLang="en-US" sz="2400" b="1" dirty="0">
                <a:solidFill>
                  <a:srgbClr val="CC0066"/>
                </a:solidFill>
                <a:latin typeface="Comic Sans MS" panose="030F0702030302020204" pitchFamily="66" charset="0"/>
              </a:rPr>
              <a:t>“变量 </a:t>
            </a:r>
            <a:r>
              <a:rPr lang="en-US" altLang="zh-CN" sz="2400" b="1" dirty="0">
                <a:solidFill>
                  <a:srgbClr val="CC0066"/>
                </a:solidFill>
                <a:latin typeface="Comic Sans MS" panose="030F0702030302020204" pitchFamily="66" charset="0"/>
              </a:rPr>
              <a:t>++”</a:t>
            </a:r>
            <a:r>
              <a:rPr lang="zh-CN" altLang="en-US" sz="2400" b="1" dirty="0">
                <a:latin typeface="Comic Sans MS" panose="030F0702030302020204" pitchFamily="66" charset="0"/>
              </a:rPr>
              <a:t>运算结果是该变量的原来值，在确定了表达式结果之后，用与前缀 </a:t>
            </a:r>
            <a:r>
              <a:rPr lang="en-US" altLang="zh-CN" sz="2400" b="1" dirty="0">
                <a:latin typeface="Comic Sans MS" panose="030F0702030302020204" pitchFamily="66" charset="0"/>
              </a:rPr>
              <a:t>++ </a:t>
            </a:r>
            <a:r>
              <a:rPr lang="zh-CN" altLang="en-US" sz="2400" b="1" dirty="0">
                <a:latin typeface="Comic Sans MS" panose="030F0702030302020204" pitchFamily="66" charset="0"/>
              </a:rPr>
              <a:t>相同的方式增大该变量的值 </a:t>
            </a:r>
            <a:r>
              <a:rPr lang="en-US" altLang="zh-CN" sz="2400" b="1" dirty="0">
                <a:latin typeface="Comic Sans MS" panose="030F0702030302020204" pitchFamily="66" charset="0"/>
              </a:rPr>
              <a:t>1 </a:t>
            </a:r>
            <a:r>
              <a:rPr lang="zh-CN" altLang="en-US" sz="2400" b="1" dirty="0">
                <a:latin typeface="Comic Sans MS" panose="030F0702030302020204" pitchFamily="66" charset="0"/>
              </a:rPr>
              <a:t>个单位</a:t>
            </a:r>
            <a:endParaRPr lang="zh-CN" altLang="en-US" sz="2400" b="1" dirty="0">
              <a:latin typeface="Comic Sans MS" panose="030F0702030302020204" pitchFamily="66" charset="0"/>
            </a:endParaRPr>
          </a:p>
          <a:p>
            <a:pPr eaLnBrk="1" hangingPunct="1">
              <a:lnSpc>
                <a:spcPct val="90000"/>
              </a:lnSpc>
            </a:pPr>
            <a:r>
              <a:rPr lang="zh-CN" altLang="en-US" b="1" dirty="0">
                <a:solidFill>
                  <a:srgbClr val="0000FF"/>
                </a:solidFill>
                <a:latin typeface="Comic Sans MS" panose="030F0702030302020204" pitchFamily="66" charset="0"/>
              </a:rPr>
              <a:t>前缀 </a:t>
            </a:r>
            <a:r>
              <a:rPr lang="en-US" altLang="zh-CN" b="1" dirty="0">
                <a:solidFill>
                  <a:srgbClr val="0000FF"/>
                </a:solidFill>
                <a:latin typeface="Comic Sans MS" panose="030F0702030302020204" pitchFamily="66" charset="0"/>
              </a:rPr>
              <a:t>++ </a:t>
            </a:r>
            <a:r>
              <a:rPr lang="zh-CN" altLang="en-US" b="1" dirty="0">
                <a:solidFill>
                  <a:srgbClr val="0000FF"/>
                </a:solidFill>
                <a:latin typeface="Comic Sans MS" panose="030F0702030302020204" pitchFamily="66" charset="0"/>
              </a:rPr>
              <a:t>和后缀 </a:t>
            </a:r>
            <a:r>
              <a:rPr lang="en-US" altLang="zh-CN" b="1" dirty="0">
                <a:solidFill>
                  <a:srgbClr val="0000FF"/>
                </a:solidFill>
                <a:latin typeface="Comic Sans MS" panose="030F0702030302020204" pitchFamily="66" charset="0"/>
              </a:rPr>
              <a:t>++ </a:t>
            </a:r>
            <a:r>
              <a:rPr lang="zh-CN" altLang="en-US" b="1" dirty="0">
                <a:solidFill>
                  <a:srgbClr val="0000FF"/>
                </a:solidFill>
                <a:latin typeface="Comic Sans MS" panose="030F0702030302020204" pitchFamily="66" charset="0"/>
              </a:rPr>
              <a:t>都能使表达式所对应的变量的值增加 </a:t>
            </a:r>
            <a:r>
              <a:rPr lang="en-US" altLang="zh-CN" b="1" dirty="0">
                <a:solidFill>
                  <a:srgbClr val="0000FF"/>
                </a:solidFill>
                <a:latin typeface="Comic Sans MS" panose="030F0702030302020204" pitchFamily="66" charset="0"/>
              </a:rPr>
              <a:t>1 </a:t>
            </a:r>
            <a:r>
              <a:rPr lang="zh-CN" altLang="en-US" b="1" dirty="0">
                <a:solidFill>
                  <a:srgbClr val="0000FF"/>
                </a:solidFill>
                <a:latin typeface="Comic Sans MS" panose="030F0702030302020204" pitchFamily="66" charset="0"/>
              </a:rPr>
              <a:t>个单位，但是</a:t>
            </a:r>
            <a:r>
              <a:rPr lang="zh-CN" altLang="en-US" b="1" dirty="0">
                <a:solidFill>
                  <a:srgbClr val="FF0000"/>
                </a:solidFill>
                <a:latin typeface="Comic Sans MS" panose="030F0702030302020204" pitchFamily="66" charset="0"/>
              </a:rPr>
              <a:t>它们所代表的表达式的值却不相同</a:t>
            </a:r>
            <a:endParaRPr lang="zh-CN" altLang="en-US" b="1" dirty="0">
              <a:solidFill>
                <a:srgbClr val="FF0000"/>
              </a:solidFill>
              <a:latin typeface="Comic Sans MS" panose="030F0702030302020204" pitchFamily="66" charset="0"/>
            </a:endParaRPr>
          </a:p>
          <a:p>
            <a:pPr lvl="1" eaLnBrk="1" hangingPunct="1">
              <a:lnSpc>
                <a:spcPct val="90000"/>
              </a:lnSpc>
            </a:pPr>
            <a:r>
              <a:rPr lang="zh-CN" altLang="en-US" b="1" dirty="0">
                <a:solidFill>
                  <a:srgbClr val="0000FF"/>
                </a:solidFill>
                <a:latin typeface="Comic Sans MS" panose="030F0702030302020204" pitchFamily="66" charset="0"/>
              </a:rPr>
              <a:t>前者是变量增加后的值，后者是变量还未增加的原先值</a:t>
            </a:r>
            <a:endParaRPr lang="zh-CN" altLang="en-US" b="1" dirty="0">
              <a:solidFill>
                <a:srgbClr val="0000FF"/>
              </a:solidFill>
              <a:latin typeface="Comic Sans MS" panose="030F0702030302020204" pitchFamily="66" charset="0"/>
            </a:endParaRPr>
          </a:p>
        </p:txBody>
      </p:sp>
      <p:sp>
        <p:nvSpPr>
          <p:cNvPr id="86020"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86021"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86022"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13699">
                                            <p:txEl>
                                              <p:charRg st="0" end="18"/>
                                            </p:txEl>
                                          </p:spTgt>
                                        </p:tgtEl>
                                        <p:attrNameLst>
                                          <p:attrName>style.visibility</p:attrName>
                                        </p:attrNameLst>
                                      </p:cBhvr>
                                      <p:to>
                                        <p:strVal val="visible"/>
                                      </p:to>
                                    </p:set>
                                    <p:anim calcmode="lin" valueType="num">
                                      <p:cBhvr additive="base">
                                        <p:cTn id="7" dur="500" fill="hold"/>
                                        <p:tgtEl>
                                          <p:spTgt spid="413699">
                                            <p:txEl>
                                              <p:charRg st="0" end="18"/>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13699">
                                            <p:txEl>
                                              <p:charRg st="0" end="18"/>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13699">
                                            <p:txEl>
                                              <p:charRg st="18" end="80"/>
                                            </p:txEl>
                                          </p:spTgt>
                                        </p:tgtEl>
                                        <p:attrNameLst>
                                          <p:attrName>style.visibility</p:attrName>
                                        </p:attrNameLst>
                                      </p:cBhvr>
                                      <p:to>
                                        <p:strVal val="visible"/>
                                      </p:to>
                                    </p:set>
                                    <p:anim calcmode="lin" valueType="num">
                                      <p:cBhvr additive="base">
                                        <p:cTn id="11" dur="500" fill="hold"/>
                                        <p:tgtEl>
                                          <p:spTgt spid="413699">
                                            <p:txEl>
                                              <p:charRg st="18" end="8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413699">
                                            <p:txEl>
                                              <p:charRg st="18" end="8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413699">
                                            <p:txEl>
                                              <p:charRg st="80" end="134"/>
                                            </p:txEl>
                                          </p:spTgt>
                                        </p:tgtEl>
                                        <p:attrNameLst>
                                          <p:attrName>style.visibility</p:attrName>
                                        </p:attrNameLst>
                                      </p:cBhvr>
                                      <p:to>
                                        <p:strVal val="visible"/>
                                      </p:to>
                                    </p:set>
                                    <p:anim calcmode="lin" valueType="num">
                                      <p:cBhvr additive="base">
                                        <p:cTn id="17" dur="500" fill="hold"/>
                                        <p:tgtEl>
                                          <p:spTgt spid="413699">
                                            <p:txEl>
                                              <p:charRg st="80" end="134"/>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13699">
                                            <p:txEl>
                                              <p:charRg st="80" end="134"/>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413699">
                                            <p:txEl>
                                              <p:charRg st="134" end="159"/>
                                            </p:txEl>
                                          </p:spTgt>
                                        </p:tgtEl>
                                        <p:attrNameLst>
                                          <p:attrName>style.visibility</p:attrName>
                                        </p:attrNameLst>
                                      </p:cBhvr>
                                      <p:to>
                                        <p:strVal val="visible"/>
                                      </p:to>
                                    </p:set>
                                    <p:anim calcmode="lin" valueType="num">
                                      <p:cBhvr additive="base">
                                        <p:cTn id="21" dur="500" fill="hold"/>
                                        <p:tgtEl>
                                          <p:spTgt spid="413699">
                                            <p:txEl>
                                              <p:charRg st="134" end="159"/>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413699">
                                            <p:txEl>
                                              <p:charRg st="134" end="15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699"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7042"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Comic Sans MS" panose="030F0702030302020204" pitchFamily="66" charset="0"/>
              </a:rPr>
              <a:t>前缀 </a:t>
            </a:r>
            <a:r>
              <a:rPr lang="en-US" altLang="zh-CN" b="1" dirty="0">
                <a:latin typeface="Comic Sans MS" panose="030F0702030302020204" pitchFamily="66" charset="0"/>
              </a:rPr>
              <a:t>++ vs. </a:t>
            </a:r>
            <a:r>
              <a:rPr lang="zh-CN" altLang="en-US" b="1" dirty="0">
                <a:latin typeface="Comic Sans MS" panose="030F0702030302020204" pitchFamily="66" charset="0"/>
              </a:rPr>
              <a:t>后缀 </a:t>
            </a:r>
            <a:r>
              <a:rPr lang="en-US" altLang="zh-CN" b="1" dirty="0">
                <a:latin typeface="Comic Sans MS" panose="030F0702030302020204" pitchFamily="66" charset="0"/>
              </a:rPr>
              <a:t>++</a:t>
            </a:r>
            <a:endParaRPr lang="en-US" altLang="zh-CN" b="1" dirty="0">
              <a:latin typeface="Comic Sans MS" panose="030F0702030302020204" pitchFamily="66" charset="0"/>
            </a:endParaRPr>
          </a:p>
        </p:txBody>
      </p:sp>
      <p:sp>
        <p:nvSpPr>
          <p:cNvPr id="414723" name="Rectangle 3"/>
          <p:cNvSpPr>
            <a:spLocks noGrp="1"/>
          </p:cNvSpPr>
          <p:nvPr>
            <p:ph idx="1"/>
          </p:nvPr>
        </p:nvSpPr>
        <p:spPr>
          <a:ln/>
        </p:spPr>
        <p:txBody>
          <a:bodyPr vert="horz" wrap="square" lIns="91440" tIns="45720" rIns="91440" bIns="45720" anchor="t" anchorCtr="0"/>
          <a:p>
            <a:pPr eaLnBrk="1" hangingPunct="1"/>
            <a:r>
              <a:rPr lang="zh-CN" altLang="en-US" b="1" dirty="0">
                <a:latin typeface="Comic Sans MS" panose="030F0702030302020204" pitchFamily="66" charset="0"/>
              </a:rPr>
              <a:t>例如 </a:t>
            </a:r>
            <a:r>
              <a:rPr lang="en-US" altLang="zh-CN" b="1" dirty="0">
                <a:latin typeface="Comic Sans MS" panose="030F0702030302020204" pitchFamily="66" charset="0"/>
              </a:rPr>
              <a:t>i,j </a:t>
            </a:r>
            <a:r>
              <a:rPr lang="zh-CN" altLang="en-US" b="1" dirty="0">
                <a:latin typeface="Comic Sans MS" panose="030F0702030302020204" pitchFamily="66" charset="0"/>
              </a:rPr>
              <a:t>为整型变量，且 </a:t>
            </a:r>
            <a:r>
              <a:rPr lang="en-US" altLang="zh-CN" b="1" dirty="0">
                <a:latin typeface="Comic Sans MS" panose="030F0702030302020204" pitchFamily="66" charset="0"/>
              </a:rPr>
              <a:t>i </a:t>
            </a:r>
            <a:r>
              <a:rPr lang="zh-CN" altLang="en-US" b="1" dirty="0">
                <a:latin typeface="Comic Sans MS" panose="030F0702030302020204" pitchFamily="66" charset="0"/>
              </a:rPr>
              <a:t>现有值为 </a:t>
            </a:r>
            <a:r>
              <a:rPr lang="en-US" altLang="zh-CN" b="1" dirty="0">
                <a:latin typeface="Comic Sans MS" panose="030F0702030302020204" pitchFamily="66" charset="0"/>
              </a:rPr>
              <a:t>4</a:t>
            </a:r>
            <a:r>
              <a:rPr lang="zh-CN" altLang="en-US" b="1" dirty="0">
                <a:latin typeface="Comic Sans MS" panose="030F0702030302020204" pitchFamily="66" charset="0"/>
              </a:rPr>
              <a:t>，求</a:t>
            </a:r>
            <a:endParaRPr lang="zh-CN" altLang="en-US" b="1" dirty="0">
              <a:latin typeface="Comic Sans MS" panose="030F0702030302020204" pitchFamily="66" charset="0"/>
            </a:endParaRPr>
          </a:p>
          <a:p>
            <a:pPr lvl="1" eaLnBrk="1" hangingPunct="1"/>
            <a:r>
              <a:rPr lang="zh-CN" altLang="en-US" b="1" dirty="0">
                <a:latin typeface="Comic Sans MS" panose="030F0702030302020204" pitchFamily="66" charset="0"/>
              </a:rPr>
              <a:t>① </a:t>
            </a:r>
            <a:r>
              <a:rPr lang="en-US" altLang="zh-CN" b="1" dirty="0">
                <a:latin typeface="Comic Sans MS" panose="030F0702030302020204" pitchFamily="66" charset="0"/>
              </a:rPr>
              <a:t>j = ++i</a:t>
            </a:r>
            <a:endParaRPr lang="en-US" altLang="zh-CN" b="1" dirty="0">
              <a:latin typeface="Comic Sans MS" panose="030F0702030302020204" pitchFamily="66" charset="0"/>
            </a:endParaRPr>
          </a:p>
          <a:p>
            <a:pPr lvl="1" eaLnBrk="1" hangingPunct="1"/>
            <a:r>
              <a:rPr lang="en-US" altLang="zh-CN" b="1" dirty="0">
                <a:latin typeface="Comic Sans MS" panose="030F0702030302020204" pitchFamily="66" charset="0"/>
              </a:rPr>
              <a:t>② j = i++</a:t>
            </a:r>
            <a:endParaRPr lang="en-US" altLang="zh-CN" b="1" dirty="0">
              <a:latin typeface="Comic Sans MS" panose="030F0702030302020204" pitchFamily="66" charset="0"/>
            </a:endParaRPr>
          </a:p>
          <a:p>
            <a:pPr eaLnBrk="1" hangingPunct="1"/>
            <a:r>
              <a:rPr lang="zh-CN" altLang="en-US" b="1" dirty="0">
                <a:latin typeface="Comic Sans MS" panose="030F0702030302020204" pitchFamily="66" charset="0"/>
              </a:rPr>
              <a:t>结果：都使变量</a:t>
            </a:r>
            <a:r>
              <a:rPr lang="en-US" altLang="zh-CN" b="1" dirty="0">
                <a:latin typeface="Comic Sans MS" panose="030F0702030302020204" pitchFamily="66" charset="0"/>
              </a:rPr>
              <a:t>i</a:t>
            </a:r>
            <a:r>
              <a:rPr lang="zh-CN" altLang="en-US" b="1" dirty="0">
                <a:latin typeface="Comic Sans MS" panose="030F0702030302020204" pitchFamily="66" charset="0"/>
              </a:rPr>
              <a:t>的值变为</a:t>
            </a:r>
            <a:r>
              <a:rPr lang="en-US" altLang="zh-CN" b="1" dirty="0">
                <a:latin typeface="Comic Sans MS" panose="030F0702030302020204" pitchFamily="66" charset="0"/>
              </a:rPr>
              <a:t>5</a:t>
            </a:r>
            <a:r>
              <a:rPr lang="zh-CN" altLang="en-US" b="1" dirty="0">
                <a:latin typeface="Comic Sans MS" panose="030F0702030302020204" pitchFamily="66" charset="0"/>
              </a:rPr>
              <a:t>，但</a:t>
            </a:r>
            <a:endParaRPr lang="zh-CN" altLang="en-US" b="1" dirty="0">
              <a:latin typeface="Comic Sans MS" panose="030F0702030302020204" pitchFamily="66" charset="0"/>
            </a:endParaRPr>
          </a:p>
          <a:p>
            <a:pPr lvl="1" eaLnBrk="1" hangingPunct="1"/>
            <a:r>
              <a:rPr lang="zh-CN" altLang="en-US" b="1" dirty="0">
                <a:latin typeface="Comic Sans MS" panose="030F0702030302020204" pitchFamily="66" charset="0"/>
              </a:rPr>
              <a:t>①使 </a:t>
            </a:r>
            <a:r>
              <a:rPr lang="en-US" altLang="zh-CN" b="1" dirty="0">
                <a:latin typeface="Comic Sans MS" panose="030F0702030302020204" pitchFamily="66" charset="0"/>
              </a:rPr>
              <a:t>j </a:t>
            </a:r>
            <a:r>
              <a:rPr lang="zh-CN" altLang="en-US" b="1" dirty="0">
                <a:latin typeface="Comic Sans MS" panose="030F0702030302020204" pitchFamily="66" charset="0"/>
              </a:rPr>
              <a:t>的值为 </a:t>
            </a:r>
            <a:r>
              <a:rPr lang="en-US" altLang="zh-CN" b="1" dirty="0">
                <a:latin typeface="Comic Sans MS" panose="030F0702030302020204" pitchFamily="66" charset="0"/>
              </a:rPr>
              <a:t>5</a:t>
            </a:r>
            <a:endParaRPr lang="en-US" altLang="zh-CN" b="1" dirty="0">
              <a:latin typeface="Comic Sans MS" panose="030F0702030302020204" pitchFamily="66" charset="0"/>
            </a:endParaRPr>
          </a:p>
          <a:p>
            <a:pPr lvl="1" eaLnBrk="1" hangingPunct="1"/>
            <a:r>
              <a:rPr lang="en-US" altLang="zh-CN" b="1" dirty="0">
                <a:latin typeface="Comic Sans MS" panose="030F0702030302020204" pitchFamily="66" charset="0"/>
              </a:rPr>
              <a:t>②</a:t>
            </a:r>
            <a:r>
              <a:rPr lang="zh-CN" altLang="en-US" b="1" dirty="0">
                <a:latin typeface="Comic Sans MS" panose="030F0702030302020204" pitchFamily="66" charset="0"/>
              </a:rPr>
              <a:t>使 </a:t>
            </a:r>
            <a:r>
              <a:rPr lang="en-US" altLang="zh-CN" b="1" dirty="0">
                <a:latin typeface="Comic Sans MS" panose="030F0702030302020204" pitchFamily="66" charset="0"/>
              </a:rPr>
              <a:t>j </a:t>
            </a:r>
            <a:r>
              <a:rPr lang="zh-CN" altLang="en-US" b="1" dirty="0">
                <a:latin typeface="Comic Sans MS" panose="030F0702030302020204" pitchFamily="66" charset="0"/>
              </a:rPr>
              <a:t>的值为 </a:t>
            </a:r>
            <a:r>
              <a:rPr lang="en-US" altLang="zh-CN" b="1" dirty="0">
                <a:latin typeface="Comic Sans MS" panose="030F0702030302020204" pitchFamily="66" charset="0"/>
              </a:rPr>
              <a:t>4</a:t>
            </a:r>
            <a:endParaRPr lang="en-US" altLang="zh-CN" b="1" dirty="0">
              <a:latin typeface="Comic Sans MS" panose="030F0702030302020204" pitchFamily="66" charset="0"/>
            </a:endParaRPr>
          </a:p>
        </p:txBody>
      </p:sp>
      <p:sp>
        <p:nvSpPr>
          <p:cNvPr id="87044"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87045"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87046"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14723">
                                            <p:txEl>
                                              <p:charRg st="0" end="26"/>
                                            </p:txEl>
                                          </p:spTgt>
                                        </p:tgtEl>
                                        <p:attrNameLst>
                                          <p:attrName>style.visibility</p:attrName>
                                        </p:attrNameLst>
                                      </p:cBhvr>
                                      <p:to>
                                        <p:strVal val="visible"/>
                                      </p:to>
                                    </p:set>
                                    <p:anim calcmode="lin" valueType="num">
                                      <p:cBhvr additive="base">
                                        <p:cTn id="7" dur="500" fill="hold"/>
                                        <p:tgtEl>
                                          <p:spTgt spid="414723">
                                            <p:txEl>
                                              <p:charRg st="0" end="26"/>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14723">
                                            <p:txEl>
                                              <p:charRg st="0" end="26"/>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14723">
                                            <p:txEl>
                                              <p:charRg st="26" end="36"/>
                                            </p:txEl>
                                          </p:spTgt>
                                        </p:tgtEl>
                                        <p:attrNameLst>
                                          <p:attrName>style.visibility</p:attrName>
                                        </p:attrNameLst>
                                      </p:cBhvr>
                                      <p:to>
                                        <p:strVal val="visible"/>
                                      </p:to>
                                    </p:set>
                                    <p:anim calcmode="lin" valueType="num">
                                      <p:cBhvr additive="base">
                                        <p:cTn id="11" dur="500" fill="hold"/>
                                        <p:tgtEl>
                                          <p:spTgt spid="414723">
                                            <p:txEl>
                                              <p:charRg st="26" end="36"/>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414723">
                                            <p:txEl>
                                              <p:charRg st="26" end="36"/>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14723">
                                            <p:txEl>
                                              <p:charRg st="36" end="46"/>
                                            </p:txEl>
                                          </p:spTgt>
                                        </p:tgtEl>
                                        <p:attrNameLst>
                                          <p:attrName>style.visibility</p:attrName>
                                        </p:attrNameLst>
                                      </p:cBhvr>
                                      <p:to>
                                        <p:strVal val="visible"/>
                                      </p:to>
                                    </p:set>
                                    <p:anim calcmode="lin" valueType="num">
                                      <p:cBhvr additive="base">
                                        <p:cTn id="15" dur="500" fill="hold"/>
                                        <p:tgtEl>
                                          <p:spTgt spid="414723">
                                            <p:txEl>
                                              <p:charRg st="36" end="46"/>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414723">
                                            <p:txEl>
                                              <p:charRg st="36" end="46"/>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414723">
                                            <p:txEl>
                                              <p:charRg st="46" end="62"/>
                                            </p:txEl>
                                          </p:spTgt>
                                        </p:tgtEl>
                                        <p:attrNameLst>
                                          <p:attrName>style.visibility</p:attrName>
                                        </p:attrNameLst>
                                      </p:cBhvr>
                                      <p:to>
                                        <p:strVal val="visible"/>
                                      </p:to>
                                    </p:set>
                                    <p:anim calcmode="lin" valueType="num">
                                      <p:cBhvr additive="base">
                                        <p:cTn id="21" dur="500" fill="hold"/>
                                        <p:tgtEl>
                                          <p:spTgt spid="414723">
                                            <p:txEl>
                                              <p:charRg st="46" end="62"/>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414723">
                                            <p:txEl>
                                              <p:charRg st="46" end="62"/>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414723">
                                            <p:txEl>
                                              <p:charRg st="62" end="73"/>
                                            </p:txEl>
                                          </p:spTgt>
                                        </p:tgtEl>
                                        <p:attrNameLst>
                                          <p:attrName>style.visibility</p:attrName>
                                        </p:attrNameLst>
                                      </p:cBhvr>
                                      <p:to>
                                        <p:strVal val="visible"/>
                                      </p:to>
                                    </p:set>
                                    <p:anim calcmode="lin" valueType="num">
                                      <p:cBhvr additive="base">
                                        <p:cTn id="25" dur="500" fill="hold"/>
                                        <p:tgtEl>
                                          <p:spTgt spid="414723">
                                            <p:txEl>
                                              <p:charRg st="62" end="7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14723">
                                            <p:txEl>
                                              <p:charRg st="62" end="73"/>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414723">
                                            <p:txEl>
                                              <p:charRg st="73" end="84"/>
                                            </p:txEl>
                                          </p:spTgt>
                                        </p:tgtEl>
                                        <p:attrNameLst>
                                          <p:attrName>style.visibility</p:attrName>
                                        </p:attrNameLst>
                                      </p:cBhvr>
                                      <p:to>
                                        <p:strVal val="visible"/>
                                      </p:to>
                                    </p:set>
                                    <p:anim calcmode="lin" valueType="num">
                                      <p:cBhvr additive="base">
                                        <p:cTn id="29" dur="500" fill="hold"/>
                                        <p:tgtEl>
                                          <p:spTgt spid="414723">
                                            <p:txEl>
                                              <p:charRg st="73" end="8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414723">
                                            <p:txEl>
                                              <p:charRg st="73" end="8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723"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8066"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Comic Sans MS" panose="030F0702030302020204" pitchFamily="66" charset="0"/>
              </a:rPr>
              <a:t>前缀 </a:t>
            </a:r>
            <a:r>
              <a:rPr lang="en-US" altLang="zh-CN" b="1" dirty="0">
                <a:latin typeface="Comic Sans MS" panose="030F0702030302020204" pitchFamily="66" charset="0"/>
              </a:rPr>
              <a:t>--</a:t>
            </a:r>
            <a:endParaRPr lang="en-US" altLang="zh-CN" b="1" dirty="0">
              <a:latin typeface="Comic Sans MS" panose="030F0702030302020204" pitchFamily="66" charset="0"/>
            </a:endParaRPr>
          </a:p>
        </p:txBody>
      </p:sp>
      <p:sp>
        <p:nvSpPr>
          <p:cNvPr id="415747" name="Rectangle 3"/>
          <p:cNvSpPr>
            <a:spLocks noGrp="1"/>
          </p:cNvSpPr>
          <p:nvPr>
            <p:ph idx="1"/>
          </p:nvPr>
        </p:nvSpPr>
        <p:spPr>
          <a:ln/>
        </p:spPr>
        <p:txBody>
          <a:bodyPr vert="horz" wrap="square" lIns="91440" tIns="45720" rIns="91440" bIns="45720" anchor="t" anchorCtr="0"/>
          <a:p>
            <a:pPr eaLnBrk="1" hangingPunct="1"/>
            <a:r>
              <a:rPr lang="zh-CN" altLang="en-US" b="1" dirty="0">
                <a:solidFill>
                  <a:srgbClr val="0000FF"/>
                </a:solidFill>
                <a:latin typeface="Comic Sans MS" panose="030F0702030302020204" pitchFamily="66" charset="0"/>
              </a:rPr>
              <a:t>前缀</a:t>
            </a:r>
            <a:r>
              <a:rPr lang="en-US" altLang="zh-CN" b="1" dirty="0">
                <a:solidFill>
                  <a:srgbClr val="0000FF"/>
                </a:solidFill>
                <a:latin typeface="Comic Sans MS" panose="030F0702030302020204" pitchFamily="66" charset="0"/>
              </a:rPr>
              <a:t>--</a:t>
            </a:r>
            <a:r>
              <a:rPr lang="zh-CN" altLang="en-US" b="1" dirty="0">
                <a:solidFill>
                  <a:srgbClr val="0000FF"/>
                </a:solidFill>
                <a:latin typeface="Comic Sans MS" panose="030F0702030302020204" pitchFamily="66" charset="0"/>
              </a:rPr>
              <a:t>的一般形式是：</a:t>
            </a:r>
            <a:r>
              <a:rPr lang="en-US" altLang="zh-CN" b="1" dirty="0">
                <a:solidFill>
                  <a:srgbClr val="FF0000"/>
                </a:solidFill>
                <a:latin typeface="Comic Sans MS" panose="030F0702030302020204" pitchFamily="66" charset="0"/>
              </a:rPr>
              <a:t>- - </a:t>
            </a:r>
            <a:r>
              <a:rPr lang="zh-CN" altLang="en-US" b="1" dirty="0">
                <a:solidFill>
                  <a:srgbClr val="FF0000"/>
                </a:solidFill>
                <a:latin typeface="Comic Sans MS" panose="030F0702030302020204" pitchFamily="66" charset="0"/>
              </a:rPr>
              <a:t>变量</a:t>
            </a:r>
            <a:endParaRPr lang="zh-CN" altLang="en-US" b="1" dirty="0">
              <a:solidFill>
                <a:srgbClr val="FF0000"/>
              </a:solidFill>
              <a:latin typeface="Comic Sans MS" panose="030F0702030302020204" pitchFamily="66" charset="0"/>
            </a:endParaRPr>
          </a:p>
          <a:p>
            <a:pPr eaLnBrk="1" hangingPunct="1"/>
            <a:r>
              <a:rPr lang="zh-CN" altLang="en-US" b="1" dirty="0">
                <a:latin typeface="Comic Sans MS" panose="030F0702030302020204" pitchFamily="66" charset="0"/>
              </a:rPr>
              <a:t>值表达式与前述的意义一样</a:t>
            </a:r>
            <a:endParaRPr lang="zh-CN" altLang="en-US" b="1" dirty="0">
              <a:latin typeface="Comic Sans MS" panose="030F0702030302020204" pitchFamily="66" charset="0"/>
            </a:endParaRPr>
          </a:p>
          <a:p>
            <a:pPr eaLnBrk="1" hangingPunct="1"/>
            <a:r>
              <a:rPr lang="zh-CN" altLang="en-US" b="1" dirty="0">
                <a:latin typeface="Comic Sans MS" panose="030F0702030302020204" pitchFamily="66" charset="0"/>
              </a:rPr>
              <a:t>与前缀</a:t>
            </a:r>
            <a:r>
              <a:rPr lang="en-US" altLang="zh-CN" b="1" dirty="0">
                <a:latin typeface="Comic Sans MS" panose="030F0702030302020204" pitchFamily="66" charset="0"/>
              </a:rPr>
              <a:t>++</a:t>
            </a:r>
            <a:r>
              <a:rPr lang="zh-CN" altLang="en-US" b="1" dirty="0">
                <a:latin typeface="Comic Sans MS" panose="030F0702030302020204" pitchFamily="66" charset="0"/>
              </a:rPr>
              <a:t>相似，不同的只是</a:t>
            </a:r>
            <a:endParaRPr lang="zh-CN" altLang="en-US" b="1" dirty="0">
              <a:latin typeface="Comic Sans MS" panose="030F0702030302020204" pitchFamily="66" charset="0"/>
            </a:endParaRPr>
          </a:p>
          <a:p>
            <a:pPr lvl="1" eaLnBrk="1" hangingPunct="1"/>
            <a:r>
              <a:rPr lang="zh-CN" altLang="en-US" b="1" dirty="0">
                <a:latin typeface="Comic Sans MS" panose="030F0702030302020204" pitchFamily="66" charset="0"/>
              </a:rPr>
              <a:t>前缀 </a:t>
            </a:r>
            <a:r>
              <a:rPr lang="en-US" altLang="zh-CN" b="1" dirty="0">
                <a:latin typeface="Comic Sans MS" panose="030F0702030302020204" pitchFamily="66" charset="0"/>
              </a:rPr>
              <a:t>- - </a:t>
            </a:r>
            <a:r>
              <a:rPr lang="zh-CN" altLang="en-US" b="1" dirty="0">
                <a:latin typeface="Comic Sans MS" panose="030F0702030302020204" pitchFamily="66" charset="0"/>
              </a:rPr>
              <a:t>使表达式所对应的变量的值减少</a:t>
            </a:r>
            <a:r>
              <a:rPr lang="en-US" altLang="zh-CN" b="1" dirty="0">
                <a:latin typeface="Comic Sans MS" panose="030F0702030302020204" pitchFamily="66" charset="0"/>
              </a:rPr>
              <a:t>(</a:t>
            </a:r>
            <a:r>
              <a:rPr lang="zh-CN" altLang="en-US" b="1" dirty="0">
                <a:latin typeface="Comic Sans MS" panose="030F0702030302020204" pitchFamily="66" charset="0"/>
              </a:rPr>
              <a:t>或后退</a:t>
            </a:r>
            <a:r>
              <a:rPr lang="en-US" altLang="zh-CN" b="1" dirty="0">
                <a:latin typeface="Comic Sans MS" panose="030F0702030302020204" pitchFamily="66" charset="0"/>
              </a:rPr>
              <a:t>)1</a:t>
            </a:r>
            <a:r>
              <a:rPr lang="zh-CN" altLang="en-US" b="1" dirty="0">
                <a:latin typeface="Comic Sans MS" panose="030F0702030302020204" pitchFamily="66" charset="0"/>
              </a:rPr>
              <a:t>个单位</a:t>
            </a:r>
            <a:endParaRPr lang="zh-CN" altLang="en-US" b="1" dirty="0">
              <a:latin typeface="Comic Sans MS" panose="030F0702030302020204" pitchFamily="66" charset="0"/>
            </a:endParaRPr>
          </a:p>
          <a:p>
            <a:pPr lvl="1" eaLnBrk="1" hangingPunct="1"/>
            <a:r>
              <a:rPr lang="zh-CN" altLang="en-US" b="1" dirty="0">
                <a:latin typeface="Comic Sans MS" panose="030F0702030302020204" pitchFamily="66" charset="0"/>
              </a:rPr>
              <a:t>并以变量的新值为表达式</a:t>
            </a:r>
            <a:r>
              <a:rPr lang="zh-CN" altLang="en-US" b="1" dirty="0">
                <a:solidFill>
                  <a:srgbClr val="CC0066"/>
                </a:solidFill>
                <a:latin typeface="Comic Sans MS" panose="030F0702030302020204" pitchFamily="66" charset="0"/>
              </a:rPr>
              <a:t>“</a:t>
            </a:r>
            <a:r>
              <a:rPr lang="en-US" altLang="zh-CN" b="1" dirty="0">
                <a:solidFill>
                  <a:srgbClr val="CC0066"/>
                </a:solidFill>
                <a:latin typeface="Comic Sans MS" panose="030F0702030302020204" pitchFamily="66" charset="0"/>
              </a:rPr>
              <a:t>– </a:t>
            </a:r>
            <a:r>
              <a:rPr lang="zh-CN" altLang="en-US" b="1" dirty="0">
                <a:solidFill>
                  <a:srgbClr val="CC0066"/>
                </a:solidFill>
                <a:latin typeface="Comic Sans MS" panose="030F0702030302020204" pitchFamily="66" charset="0"/>
              </a:rPr>
              <a:t>变量”</a:t>
            </a:r>
            <a:r>
              <a:rPr lang="zh-CN" altLang="en-US" b="1" dirty="0">
                <a:latin typeface="Comic Sans MS" panose="030F0702030302020204" pitchFamily="66" charset="0"/>
              </a:rPr>
              <a:t>的运算结果</a:t>
            </a:r>
            <a:endParaRPr lang="zh-CN" altLang="en-US" b="1" dirty="0">
              <a:latin typeface="Comic Sans MS" panose="030F0702030302020204" pitchFamily="66" charset="0"/>
            </a:endParaRPr>
          </a:p>
        </p:txBody>
      </p:sp>
      <p:sp>
        <p:nvSpPr>
          <p:cNvPr id="88068"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88069"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88070"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15747">
                                            <p:txEl>
                                              <p:charRg st="0" end="18"/>
                                            </p:txEl>
                                          </p:spTgt>
                                        </p:tgtEl>
                                        <p:attrNameLst>
                                          <p:attrName>style.visibility</p:attrName>
                                        </p:attrNameLst>
                                      </p:cBhvr>
                                      <p:to>
                                        <p:strVal val="visible"/>
                                      </p:to>
                                    </p:set>
                                    <p:anim calcmode="lin" valueType="num">
                                      <p:cBhvr additive="base">
                                        <p:cTn id="7" dur="500" fill="hold"/>
                                        <p:tgtEl>
                                          <p:spTgt spid="415747">
                                            <p:txEl>
                                              <p:charRg st="0" end="18"/>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15747">
                                            <p:txEl>
                                              <p:charRg st="0" end="18"/>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15747">
                                            <p:txEl>
                                              <p:charRg st="18" end="31"/>
                                            </p:txEl>
                                          </p:spTgt>
                                        </p:tgtEl>
                                        <p:attrNameLst>
                                          <p:attrName>style.visibility</p:attrName>
                                        </p:attrNameLst>
                                      </p:cBhvr>
                                      <p:to>
                                        <p:strVal val="visible"/>
                                      </p:to>
                                    </p:set>
                                    <p:anim calcmode="lin" valueType="num">
                                      <p:cBhvr additive="base">
                                        <p:cTn id="13" dur="500" fill="hold"/>
                                        <p:tgtEl>
                                          <p:spTgt spid="415747">
                                            <p:txEl>
                                              <p:charRg st="18" end="3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15747">
                                            <p:txEl>
                                              <p:charRg st="18" end="3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15747">
                                            <p:txEl>
                                              <p:charRg st="31" end="45"/>
                                            </p:txEl>
                                          </p:spTgt>
                                        </p:tgtEl>
                                        <p:attrNameLst>
                                          <p:attrName>style.visibility</p:attrName>
                                        </p:attrNameLst>
                                      </p:cBhvr>
                                      <p:to>
                                        <p:strVal val="visible"/>
                                      </p:to>
                                    </p:set>
                                    <p:anim calcmode="lin" valueType="num">
                                      <p:cBhvr additive="base">
                                        <p:cTn id="19" dur="500" fill="hold"/>
                                        <p:tgtEl>
                                          <p:spTgt spid="415747">
                                            <p:txEl>
                                              <p:charRg st="31" end="45"/>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15747">
                                            <p:txEl>
                                              <p:charRg st="31" end="45"/>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415747">
                                            <p:txEl>
                                              <p:charRg st="45" end="76"/>
                                            </p:txEl>
                                          </p:spTgt>
                                        </p:tgtEl>
                                        <p:attrNameLst>
                                          <p:attrName>style.visibility</p:attrName>
                                        </p:attrNameLst>
                                      </p:cBhvr>
                                      <p:to>
                                        <p:strVal val="visible"/>
                                      </p:to>
                                    </p:set>
                                    <p:anim calcmode="lin" valueType="num">
                                      <p:cBhvr additive="base">
                                        <p:cTn id="23" dur="500" fill="hold"/>
                                        <p:tgtEl>
                                          <p:spTgt spid="415747">
                                            <p:txEl>
                                              <p:charRg st="45" end="76"/>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415747">
                                            <p:txEl>
                                              <p:charRg st="45" end="76"/>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415747">
                                            <p:txEl>
                                              <p:charRg st="76" end="99"/>
                                            </p:txEl>
                                          </p:spTgt>
                                        </p:tgtEl>
                                        <p:attrNameLst>
                                          <p:attrName>style.visibility</p:attrName>
                                        </p:attrNameLst>
                                      </p:cBhvr>
                                      <p:to>
                                        <p:strVal val="visible"/>
                                      </p:to>
                                    </p:set>
                                    <p:anim calcmode="lin" valueType="num">
                                      <p:cBhvr additive="base">
                                        <p:cTn id="27" dur="500" fill="hold"/>
                                        <p:tgtEl>
                                          <p:spTgt spid="415747">
                                            <p:txEl>
                                              <p:charRg st="76" end="99"/>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415747">
                                            <p:txEl>
                                              <p:charRg st="76" end="9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5747"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9090"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Comic Sans MS" panose="030F0702030302020204" pitchFamily="66" charset="0"/>
              </a:rPr>
              <a:t>后缀 </a:t>
            </a:r>
            <a:r>
              <a:rPr lang="en-US" altLang="zh-CN" b="1" dirty="0">
                <a:latin typeface="Comic Sans MS" panose="030F0702030302020204" pitchFamily="66" charset="0"/>
              </a:rPr>
              <a:t>--</a:t>
            </a:r>
            <a:endParaRPr lang="en-US" altLang="zh-CN" b="1" dirty="0">
              <a:latin typeface="Comic Sans MS" panose="030F0702030302020204" pitchFamily="66" charset="0"/>
            </a:endParaRPr>
          </a:p>
        </p:txBody>
      </p:sp>
      <p:sp>
        <p:nvSpPr>
          <p:cNvPr id="416771" name="Rectangle 3"/>
          <p:cNvSpPr>
            <a:spLocks noGrp="1"/>
          </p:cNvSpPr>
          <p:nvPr>
            <p:ph idx="1"/>
          </p:nvPr>
        </p:nvSpPr>
        <p:spPr>
          <a:ln/>
        </p:spPr>
        <p:txBody>
          <a:bodyPr vert="horz" wrap="square" lIns="91440" tIns="45720" rIns="91440" bIns="45720" anchor="t" anchorCtr="0"/>
          <a:p>
            <a:pPr eaLnBrk="1" hangingPunct="1"/>
            <a:r>
              <a:rPr lang="zh-CN" altLang="en-US" b="1" dirty="0">
                <a:solidFill>
                  <a:srgbClr val="0000FF"/>
                </a:solidFill>
                <a:latin typeface="Comic Sans MS" panose="030F0702030302020204" pitchFamily="66" charset="0"/>
              </a:rPr>
              <a:t>后缀</a:t>
            </a:r>
            <a:r>
              <a:rPr lang="en-US" altLang="zh-CN" b="1" dirty="0">
                <a:solidFill>
                  <a:srgbClr val="0000FF"/>
                </a:solidFill>
                <a:latin typeface="Comic Sans MS" panose="030F0702030302020204" pitchFamily="66" charset="0"/>
              </a:rPr>
              <a:t>--</a:t>
            </a:r>
            <a:r>
              <a:rPr lang="zh-CN" altLang="en-US" b="1" dirty="0">
                <a:solidFill>
                  <a:srgbClr val="0000FF"/>
                </a:solidFill>
                <a:latin typeface="Comic Sans MS" panose="030F0702030302020204" pitchFamily="66" charset="0"/>
              </a:rPr>
              <a:t>的一般形式是：</a:t>
            </a:r>
            <a:r>
              <a:rPr lang="zh-CN" altLang="en-US" b="1" dirty="0">
                <a:solidFill>
                  <a:srgbClr val="FF0000"/>
                </a:solidFill>
                <a:latin typeface="Comic Sans MS" panose="030F0702030302020204" pitchFamily="66" charset="0"/>
              </a:rPr>
              <a:t>变量 </a:t>
            </a:r>
            <a:r>
              <a:rPr lang="en-US" altLang="zh-CN" b="1" dirty="0">
                <a:solidFill>
                  <a:srgbClr val="FF0000"/>
                </a:solidFill>
                <a:latin typeface="Comic Sans MS" panose="030F0702030302020204" pitchFamily="66" charset="0"/>
              </a:rPr>
              <a:t>- -</a:t>
            </a:r>
            <a:endParaRPr lang="en-US" altLang="zh-CN" b="1" dirty="0">
              <a:solidFill>
                <a:srgbClr val="FF0000"/>
              </a:solidFill>
              <a:latin typeface="Comic Sans MS" panose="030F0702030302020204" pitchFamily="66" charset="0"/>
            </a:endParaRPr>
          </a:p>
          <a:p>
            <a:pPr eaLnBrk="1" hangingPunct="1"/>
            <a:r>
              <a:rPr lang="zh-CN" altLang="en-US" b="1" dirty="0">
                <a:latin typeface="Comic Sans MS" panose="030F0702030302020204" pitchFamily="66" charset="0"/>
              </a:rPr>
              <a:t>表达式与前述的意义一样</a:t>
            </a:r>
            <a:endParaRPr lang="zh-CN" altLang="en-US" b="1" dirty="0">
              <a:latin typeface="Comic Sans MS" panose="030F0702030302020204" pitchFamily="66" charset="0"/>
            </a:endParaRPr>
          </a:p>
          <a:p>
            <a:pPr eaLnBrk="1" hangingPunct="1"/>
            <a:r>
              <a:rPr lang="zh-CN" altLang="en-US" b="1" dirty="0">
                <a:latin typeface="Comic Sans MS" panose="030F0702030302020204" pitchFamily="66" charset="0"/>
              </a:rPr>
              <a:t>后缀 </a:t>
            </a:r>
            <a:r>
              <a:rPr lang="en-US" altLang="zh-CN" b="1" dirty="0">
                <a:latin typeface="Comic Sans MS" panose="030F0702030302020204" pitchFamily="66" charset="0"/>
              </a:rPr>
              <a:t>- - </a:t>
            </a:r>
            <a:r>
              <a:rPr lang="zh-CN" altLang="en-US" b="1" dirty="0">
                <a:latin typeface="Comic Sans MS" panose="030F0702030302020204" pitchFamily="66" charset="0"/>
              </a:rPr>
              <a:t>作用于表达式对应的变量时，以该变量的值作为表达式</a:t>
            </a:r>
            <a:r>
              <a:rPr lang="zh-CN" altLang="en-US" b="1" dirty="0">
                <a:solidFill>
                  <a:srgbClr val="CC0066"/>
                </a:solidFill>
                <a:latin typeface="Comic Sans MS" panose="030F0702030302020204" pitchFamily="66" charset="0"/>
              </a:rPr>
              <a:t>“变量 </a:t>
            </a:r>
            <a:r>
              <a:rPr lang="en-US" altLang="zh-CN" b="1" dirty="0">
                <a:solidFill>
                  <a:srgbClr val="CC0066"/>
                </a:solidFill>
                <a:latin typeface="Comic Sans MS" panose="030F0702030302020204" pitchFamily="66" charset="0"/>
              </a:rPr>
              <a:t>- -”</a:t>
            </a:r>
            <a:r>
              <a:rPr lang="zh-CN" altLang="en-US" b="1" dirty="0">
                <a:latin typeface="Comic Sans MS" panose="030F0702030302020204" pitchFamily="66" charset="0"/>
              </a:rPr>
              <a:t>的运算结果，即先取其值为结果，然后用与前缀 </a:t>
            </a:r>
            <a:r>
              <a:rPr lang="en-US" altLang="zh-CN" b="1" dirty="0">
                <a:latin typeface="Comic Sans MS" panose="030F0702030302020204" pitchFamily="66" charset="0"/>
              </a:rPr>
              <a:t>- - </a:t>
            </a:r>
            <a:r>
              <a:rPr lang="zh-CN" altLang="en-US" b="1" dirty="0">
                <a:solidFill>
                  <a:srgbClr val="0000FF"/>
                </a:solidFill>
                <a:latin typeface="Comic Sans MS" panose="030F0702030302020204" pitchFamily="66" charset="0"/>
              </a:rPr>
              <a:t>相同的方式减少该变量</a:t>
            </a:r>
            <a:r>
              <a:rPr lang="en-US" altLang="zh-CN" b="1" dirty="0">
                <a:solidFill>
                  <a:srgbClr val="0000FF"/>
                </a:solidFill>
                <a:latin typeface="Comic Sans MS" panose="030F0702030302020204" pitchFamily="66" charset="0"/>
              </a:rPr>
              <a:t>1</a:t>
            </a:r>
            <a:r>
              <a:rPr lang="zh-CN" altLang="en-US" b="1" dirty="0">
                <a:solidFill>
                  <a:srgbClr val="0000FF"/>
                </a:solidFill>
                <a:latin typeface="Comic Sans MS" panose="030F0702030302020204" pitchFamily="66" charset="0"/>
              </a:rPr>
              <a:t>个单位</a:t>
            </a:r>
            <a:endParaRPr lang="zh-CN" altLang="en-US" b="1" dirty="0">
              <a:solidFill>
                <a:srgbClr val="0000FF"/>
              </a:solidFill>
              <a:latin typeface="Comic Sans MS" panose="030F0702030302020204" pitchFamily="66" charset="0"/>
            </a:endParaRPr>
          </a:p>
        </p:txBody>
      </p:sp>
      <p:sp>
        <p:nvSpPr>
          <p:cNvPr id="89092"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89093"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89094"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16771">
                                            <p:txEl>
                                              <p:charRg st="0" end="18"/>
                                            </p:txEl>
                                          </p:spTgt>
                                        </p:tgtEl>
                                        <p:attrNameLst>
                                          <p:attrName>style.visibility</p:attrName>
                                        </p:attrNameLst>
                                      </p:cBhvr>
                                      <p:to>
                                        <p:strVal val="visible"/>
                                      </p:to>
                                    </p:set>
                                    <p:anim calcmode="lin" valueType="num">
                                      <p:cBhvr additive="base">
                                        <p:cTn id="7" dur="500" fill="hold"/>
                                        <p:tgtEl>
                                          <p:spTgt spid="416771">
                                            <p:txEl>
                                              <p:charRg st="0" end="18"/>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16771">
                                            <p:txEl>
                                              <p:charRg st="0" end="18"/>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16771">
                                            <p:txEl>
                                              <p:charRg st="18" end="30"/>
                                            </p:txEl>
                                          </p:spTgt>
                                        </p:tgtEl>
                                        <p:attrNameLst>
                                          <p:attrName>style.visibility</p:attrName>
                                        </p:attrNameLst>
                                      </p:cBhvr>
                                      <p:to>
                                        <p:strVal val="visible"/>
                                      </p:to>
                                    </p:set>
                                    <p:anim calcmode="lin" valueType="num">
                                      <p:cBhvr additive="base">
                                        <p:cTn id="13" dur="500" fill="hold"/>
                                        <p:tgtEl>
                                          <p:spTgt spid="416771">
                                            <p:txEl>
                                              <p:charRg st="18" end="3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16771">
                                            <p:txEl>
                                              <p:charRg st="18" end="3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16771">
                                            <p:txEl>
                                              <p:charRg st="30" end="110"/>
                                            </p:txEl>
                                          </p:spTgt>
                                        </p:tgtEl>
                                        <p:attrNameLst>
                                          <p:attrName>style.visibility</p:attrName>
                                        </p:attrNameLst>
                                      </p:cBhvr>
                                      <p:to>
                                        <p:strVal val="visible"/>
                                      </p:to>
                                    </p:set>
                                    <p:anim calcmode="lin" valueType="num">
                                      <p:cBhvr additive="base">
                                        <p:cTn id="19" dur="500" fill="hold"/>
                                        <p:tgtEl>
                                          <p:spTgt spid="416771">
                                            <p:txEl>
                                              <p:charRg st="30" end="11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16771">
                                            <p:txEl>
                                              <p:charRg st="30" end="1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6771"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0114" name="Rectangle 2"/>
          <p:cNvSpPr>
            <a:spLocks noGrp="1"/>
          </p:cNvSpPr>
          <p:nvPr>
            <p:ph type="title"/>
          </p:nvPr>
        </p:nvSpPr>
        <p:spPr>
          <a:ln/>
        </p:spPr>
        <p:txBody>
          <a:bodyPr vert="horz" wrap="square" lIns="91440" tIns="45720" rIns="91440" bIns="45720" anchor="b" anchorCtr="0"/>
          <a:p>
            <a:pPr eaLnBrk="1" hangingPunct="1"/>
            <a:r>
              <a:rPr lang="en-US" altLang="zh-CN" b="1" dirty="0">
                <a:latin typeface="Comic Sans MS" panose="030F0702030302020204" pitchFamily="66" charset="0"/>
              </a:rPr>
              <a:t>++</a:t>
            </a:r>
            <a:r>
              <a:rPr lang="zh-CN" altLang="en-US" b="1" dirty="0">
                <a:latin typeface="Comic Sans MS" panose="030F0702030302020204" pitchFamily="66" charset="0"/>
              </a:rPr>
              <a:t>和</a:t>
            </a:r>
            <a:r>
              <a:rPr lang="en-US" altLang="zh-CN" b="1" dirty="0">
                <a:latin typeface="Comic Sans MS" panose="030F0702030302020204" pitchFamily="66" charset="0"/>
              </a:rPr>
              <a:t>--</a:t>
            </a:r>
            <a:r>
              <a:rPr lang="zh-CN" altLang="en-US" b="1" dirty="0">
                <a:latin typeface="Comic Sans MS" panose="030F0702030302020204" pitchFamily="66" charset="0"/>
              </a:rPr>
              <a:t>运算符</a:t>
            </a:r>
            <a:endParaRPr lang="zh-CN" altLang="en-US" b="1" dirty="0">
              <a:latin typeface="Comic Sans MS" panose="030F0702030302020204" pitchFamily="66" charset="0"/>
            </a:endParaRPr>
          </a:p>
        </p:txBody>
      </p:sp>
      <p:sp>
        <p:nvSpPr>
          <p:cNvPr id="417795" name="Rectangle 3"/>
          <p:cNvSpPr>
            <a:spLocks noGrp="1"/>
          </p:cNvSpPr>
          <p:nvPr>
            <p:ph idx="1"/>
          </p:nvPr>
        </p:nvSpPr>
        <p:spPr>
          <a:xfrm>
            <a:off x="838200" y="2017713"/>
            <a:ext cx="8116888" cy="4114800"/>
          </a:xfrm>
          <a:ln/>
        </p:spPr>
        <p:txBody>
          <a:bodyPr vert="horz" wrap="square" lIns="91440" tIns="45720" rIns="91440" bIns="45720" anchor="t" anchorCtr="0"/>
          <a:p>
            <a:pPr eaLnBrk="1" hangingPunct="1">
              <a:lnSpc>
                <a:spcPct val="90000"/>
              </a:lnSpc>
            </a:pPr>
            <a:r>
              <a:rPr lang="en-US" altLang="zh-CN" sz="2800" b="1" dirty="0">
                <a:latin typeface="Comic Sans MS" panose="030F0702030302020204" pitchFamily="66" charset="0"/>
              </a:rPr>
              <a:t>++</a:t>
            </a:r>
            <a:r>
              <a:rPr lang="zh-CN" altLang="en-US" sz="2800" b="1" dirty="0">
                <a:latin typeface="Comic Sans MS" panose="030F0702030302020204" pitchFamily="66" charset="0"/>
              </a:rPr>
              <a:t>和</a:t>
            </a:r>
            <a:r>
              <a:rPr lang="en-US" altLang="zh-CN" sz="2800" b="1" dirty="0">
                <a:latin typeface="Comic Sans MS" panose="030F0702030302020204" pitchFamily="66" charset="0"/>
              </a:rPr>
              <a:t>--</a:t>
            </a:r>
            <a:r>
              <a:rPr lang="zh-CN" altLang="en-US" sz="2800" b="1" dirty="0">
                <a:latin typeface="Comic Sans MS" panose="030F0702030302020204" pitchFamily="66" charset="0"/>
              </a:rPr>
              <a:t>运算符仅适用于</a:t>
            </a:r>
            <a:r>
              <a:rPr lang="zh-CN" altLang="en-US" sz="2800" b="1" dirty="0">
                <a:solidFill>
                  <a:schemeClr val="hlink"/>
                </a:solidFill>
                <a:latin typeface="Comic Sans MS" panose="030F0702030302020204" pitchFamily="66" charset="0"/>
              </a:rPr>
              <a:t>变量</a:t>
            </a:r>
            <a:r>
              <a:rPr lang="en-US" altLang="zh-CN" sz="2800" b="1" dirty="0">
                <a:latin typeface="Comic Sans MS" panose="030F0702030302020204" pitchFamily="66" charset="0"/>
              </a:rPr>
              <a:t>(</a:t>
            </a:r>
            <a:r>
              <a:rPr lang="zh-CN" altLang="en-US" sz="2800" b="1" dirty="0">
                <a:latin typeface="Comic Sans MS" panose="030F0702030302020204" pitchFamily="66" charset="0"/>
              </a:rPr>
              <a:t>赋值存储对象</a:t>
            </a:r>
            <a:r>
              <a:rPr lang="en-US" altLang="zh-CN" sz="2800" b="1" dirty="0">
                <a:latin typeface="Comic Sans MS" panose="030F0702030302020204" pitchFamily="66" charset="0"/>
              </a:rPr>
              <a:t>)</a:t>
            </a:r>
            <a:r>
              <a:rPr lang="zh-CN" altLang="en-US" sz="2800" b="1" dirty="0">
                <a:latin typeface="Comic Sans MS" panose="030F0702030302020204" pitchFamily="66" charset="0"/>
              </a:rPr>
              <a:t>，不能用于</a:t>
            </a:r>
            <a:r>
              <a:rPr lang="zh-CN" altLang="en-US" sz="2800" b="1" dirty="0">
                <a:solidFill>
                  <a:srgbClr val="FF0000"/>
                </a:solidFill>
                <a:latin typeface="Comic Sans MS" panose="030F0702030302020204" pitchFamily="66" charset="0"/>
              </a:rPr>
              <a:t>常量和表达式</a:t>
            </a:r>
            <a:endParaRPr lang="zh-CN" altLang="en-US" sz="2800" b="1" dirty="0">
              <a:solidFill>
                <a:srgbClr val="FF0000"/>
              </a:solidFill>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 </a:t>
            </a:r>
            <a:r>
              <a:rPr lang="en-US" altLang="zh-CN" sz="2400" b="1" dirty="0">
                <a:latin typeface="Comic Sans MS" panose="030F0702030302020204" pitchFamily="66" charset="0"/>
              </a:rPr>
              <a:t>4++ </a:t>
            </a:r>
            <a:r>
              <a:rPr lang="zh-CN" altLang="en-US" sz="2400" b="1" dirty="0">
                <a:latin typeface="Comic Sans MS" panose="030F0702030302020204" pitchFamily="66" charset="0"/>
              </a:rPr>
              <a:t>或 </a:t>
            </a:r>
            <a:r>
              <a:rPr lang="en-US" altLang="zh-CN" sz="2400" b="1" dirty="0">
                <a:latin typeface="Comic Sans MS" panose="030F0702030302020204" pitchFamily="66" charset="0"/>
              </a:rPr>
              <a:t>(i+j)++ </a:t>
            </a:r>
            <a:r>
              <a:rPr lang="zh-CN" altLang="en-US" sz="2400" b="1" dirty="0">
                <a:latin typeface="Comic Sans MS" panose="030F0702030302020204" pitchFamily="66" charset="0"/>
              </a:rPr>
              <a:t>都是不合法的</a:t>
            </a:r>
            <a:endParaRPr lang="zh-CN" altLang="en-US" sz="2400" b="1" dirty="0">
              <a:latin typeface="Comic Sans MS" panose="030F0702030302020204" pitchFamily="66" charset="0"/>
            </a:endParaRPr>
          </a:p>
          <a:p>
            <a:pPr eaLnBrk="1" hangingPunct="1">
              <a:lnSpc>
                <a:spcPct val="90000"/>
              </a:lnSpc>
            </a:pPr>
            <a:r>
              <a:rPr lang="en-US" altLang="zh-CN" sz="2800" b="1" dirty="0">
                <a:solidFill>
                  <a:srgbClr val="0000FF"/>
                </a:solidFill>
                <a:latin typeface="Comic Sans MS" panose="030F0702030302020204" pitchFamily="66" charset="0"/>
              </a:rPr>
              <a:t>++</a:t>
            </a:r>
            <a:r>
              <a:rPr lang="zh-CN" altLang="en-US" sz="2800" b="1" dirty="0">
                <a:solidFill>
                  <a:srgbClr val="0000FF"/>
                </a:solidFill>
                <a:latin typeface="Comic Sans MS" panose="030F0702030302020204" pitchFamily="66" charset="0"/>
              </a:rPr>
              <a:t>和</a:t>
            </a:r>
            <a:r>
              <a:rPr lang="en-US" altLang="zh-CN" sz="2800" b="1" dirty="0">
                <a:solidFill>
                  <a:srgbClr val="0000FF"/>
                </a:solidFill>
                <a:latin typeface="Comic Sans MS" panose="030F0702030302020204" pitchFamily="66" charset="0"/>
              </a:rPr>
              <a:t>--</a:t>
            </a:r>
            <a:r>
              <a:rPr lang="zh-CN" altLang="en-US" sz="2800" b="1" dirty="0">
                <a:solidFill>
                  <a:srgbClr val="0000FF"/>
                </a:solidFill>
                <a:latin typeface="Comic Sans MS" panose="030F0702030302020204" pitchFamily="66" charset="0"/>
              </a:rPr>
              <a:t>是带有副作用的运算符。不要在一个表达式中对同一变量多次使用这样的运算符</a:t>
            </a:r>
            <a:endParaRPr lang="zh-CN" altLang="en-US" sz="2800" b="1" dirty="0">
              <a:solidFill>
                <a:srgbClr val="0000FF"/>
              </a:solidFill>
              <a:latin typeface="Comic Sans MS" panose="030F0702030302020204" pitchFamily="66" charset="0"/>
            </a:endParaRPr>
          </a:p>
          <a:p>
            <a:pPr lvl="1" eaLnBrk="1" hangingPunct="1">
              <a:lnSpc>
                <a:spcPct val="90000"/>
              </a:lnSpc>
            </a:pPr>
            <a:r>
              <a:rPr lang="zh-CN" altLang="en-US" sz="2400" b="1" dirty="0">
                <a:solidFill>
                  <a:srgbClr val="0000FF"/>
                </a:solidFill>
                <a:latin typeface="Comic Sans MS" panose="030F0702030302020204" pitchFamily="66" charset="0"/>
              </a:rPr>
              <a:t>如</a:t>
            </a:r>
            <a:r>
              <a:rPr lang="en-US" altLang="zh-CN" sz="2400" b="1" dirty="0">
                <a:solidFill>
                  <a:srgbClr val="0000FF"/>
                </a:solidFill>
                <a:latin typeface="Comic Sans MS" panose="030F0702030302020204" pitchFamily="66" charset="0"/>
              </a:rPr>
              <a:t>i =4</a:t>
            </a:r>
            <a:r>
              <a:rPr lang="zh-CN" altLang="en-US" sz="2400" b="1" dirty="0">
                <a:solidFill>
                  <a:srgbClr val="0000FF"/>
                </a:solidFill>
                <a:latin typeface="Comic Sans MS" panose="030F0702030302020204" pitchFamily="66" charset="0"/>
              </a:rPr>
              <a:t>，表达式</a:t>
            </a:r>
            <a:r>
              <a:rPr lang="en-US" altLang="zh-CN" sz="2400" b="1" dirty="0">
                <a:solidFill>
                  <a:srgbClr val="0000FF"/>
                </a:solidFill>
                <a:latin typeface="Comic Sans MS" panose="030F0702030302020204" pitchFamily="66" charset="0"/>
              </a:rPr>
              <a:t>(i++)+(i++)</a:t>
            </a:r>
            <a:r>
              <a:rPr lang="zh-CN" altLang="en-US" sz="2400" b="1" dirty="0">
                <a:solidFill>
                  <a:srgbClr val="0000FF"/>
                </a:solidFill>
                <a:latin typeface="Comic Sans MS" panose="030F0702030302020204" pitchFamily="66" charset="0"/>
              </a:rPr>
              <a:t>可能认为它的值为</a:t>
            </a:r>
            <a:r>
              <a:rPr lang="en-US" altLang="zh-CN" sz="2400" b="1" dirty="0">
                <a:solidFill>
                  <a:srgbClr val="0000FF"/>
                </a:solidFill>
                <a:latin typeface="Comic Sans MS" panose="030F0702030302020204" pitchFamily="66" charset="0"/>
              </a:rPr>
              <a:t>9(4+5)</a:t>
            </a:r>
            <a:r>
              <a:rPr lang="zh-CN" altLang="en-US" sz="2400" b="1" dirty="0">
                <a:solidFill>
                  <a:srgbClr val="0000FF"/>
                </a:solidFill>
                <a:latin typeface="Comic Sans MS" panose="030F0702030302020204" pitchFamily="66" charset="0"/>
              </a:rPr>
              <a:t>。然而在有些</a:t>
            </a:r>
            <a:r>
              <a:rPr lang="en-US" altLang="zh-CN" sz="2400" b="1" dirty="0">
                <a:solidFill>
                  <a:srgbClr val="0000FF"/>
                </a:solidFill>
                <a:latin typeface="Comic Sans MS" panose="030F0702030302020204" pitchFamily="66" charset="0"/>
              </a:rPr>
              <a:t>C</a:t>
            </a:r>
            <a:r>
              <a:rPr lang="zh-CN" altLang="en-US" sz="2400" b="1" dirty="0">
                <a:solidFill>
                  <a:srgbClr val="0000FF"/>
                </a:solidFill>
                <a:latin typeface="Comic Sans MS" panose="030F0702030302020204" pitchFamily="66" charset="0"/>
              </a:rPr>
              <a:t>系统中</a:t>
            </a:r>
            <a:r>
              <a:rPr lang="en-US" altLang="zh-CN" sz="2400" b="1" dirty="0">
                <a:solidFill>
                  <a:srgbClr val="0000FF"/>
                </a:solidFill>
                <a:latin typeface="Comic Sans MS" panose="030F0702030302020204" pitchFamily="66" charset="0"/>
              </a:rPr>
              <a:t>, </a:t>
            </a:r>
            <a:r>
              <a:rPr lang="zh-CN" altLang="en-US" sz="2400" b="1" dirty="0">
                <a:solidFill>
                  <a:srgbClr val="0000FF"/>
                </a:solidFill>
                <a:latin typeface="Comic Sans MS" panose="030F0702030302020204" pitchFamily="66" charset="0"/>
              </a:rPr>
              <a:t>它的值为 </a:t>
            </a:r>
            <a:r>
              <a:rPr lang="en-US" altLang="zh-CN" sz="2400" b="1" dirty="0">
                <a:solidFill>
                  <a:srgbClr val="0000FF"/>
                </a:solidFill>
                <a:latin typeface="Comic Sans MS" panose="030F0702030302020204" pitchFamily="66" charset="0"/>
              </a:rPr>
              <a:t>8</a:t>
            </a:r>
            <a:r>
              <a:rPr lang="zh-CN" altLang="en-US" sz="2400" b="1" dirty="0">
                <a:solidFill>
                  <a:srgbClr val="0000FF"/>
                </a:solidFill>
                <a:latin typeface="Comic Sans MS" panose="030F0702030302020204" pitchFamily="66" charset="0"/>
              </a:rPr>
              <a:t>；表达式</a:t>
            </a:r>
            <a:r>
              <a:rPr lang="en-US" altLang="zh-CN" sz="2400" b="1" dirty="0">
                <a:solidFill>
                  <a:srgbClr val="0000FF"/>
                </a:solidFill>
                <a:latin typeface="Comic Sans MS" panose="030F0702030302020204" pitchFamily="66" charset="0"/>
              </a:rPr>
              <a:t>(++i)+(++i)</a:t>
            </a:r>
            <a:r>
              <a:rPr lang="zh-CN" altLang="en-US" sz="2400" b="1" dirty="0">
                <a:solidFill>
                  <a:srgbClr val="0000FF"/>
                </a:solidFill>
                <a:latin typeface="Comic Sans MS" panose="030F0702030302020204" pitchFamily="66" charset="0"/>
              </a:rPr>
              <a:t>的值为</a:t>
            </a:r>
            <a:r>
              <a:rPr lang="en-US" altLang="zh-CN" sz="2400" b="1" dirty="0">
                <a:solidFill>
                  <a:srgbClr val="0000FF"/>
                </a:solidFill>
                <a:latin typeface="Comic Sans MS" panose="030F0702030302020204" pitchFamily="66" charset="0"/>
              </a:rPr>
              <a:t>12</a:t>
            </a:r>
            <a:r>
              <a:rPr lang="zh-CN" altLang="en-US" sz="2400" b="1" dirty="0">
                <a:solidFill>
                  <a:srgbClr val="0000FF"/>
                </a:solidFill>
                <a:latin typeface="Comic Sans MS" panose="030F0702030302020204" pitchFamily="66" charset="0"/>
              </a:rPr>
              <a:t>，</a:t>
            </a:r>
            <a:r>
              <a:rPr lang="zh-CN" altLang="en-US" sz="2400" b="1" dirty="0">
                <a:solidFill>
                  <a:schemeClr val="folHlink"/>
                </a:solidFill>
                <a:latin typeface="Comic Sans MS" panose="030F0702030302020204" pitchFamily="66" charset="0"/>
              </a:rPr>
              <a:t>因为这些系统</a:t>
            </a:r>
            <a:endParaRPr lang="zh-CN" altLang="en-US" sz="2400" b="1" dirty="0">
              <a:solidFill>
                <a:schemeClr val="folHlink"/>
              </a:solidFill>
              <a:latin typeface="Comic Sans MS" panose="030F0702030302020204" pitchFamily="66" charset="0"/>
            </a:endParaRPr>
          </a:p>
          <a:p>
            <a:pPr lvl="2" eaLnBrk="1" hangingPunct="1">
              <a:lnSpc>
                <a:spcPct val="90000"/>
              </a:lnSpc>
            </a:pPr>
            <a:r>
              <a:rPr lang="zh-CN" altLang="en-US" sz="2000" b="1" dirty="0">
                <a:solidFill>
                  <a:schemeClr val="hlink"/>
                </a:solidFill>
                <a:latin typeface="Comic Sans MS" panose="030F0702030302020204" pitchFamily="66" charset="0"/>
              </a:rPr>
              <a:t>在处理 </a:t>
            </a:r>
            <a:r>
              <a:rPr lang="en-US" altLang="zh-CN" sz="2000" b="1" dirty="0">
                <a:solidFill>
                  <a:schemeClr val="hlink"/>
                </a:solidFill>
                <a:latin typeface="Comic Sans MS" panose="030F0702030302020204" pitchFamily="66" charset="0"/>
              </a:rPr>
              <a:t>i++ </a:t>
            </a:r>
            <a:r>
              <a:rPr lang="zh-CN" altLang="en-US" sz="2000" b="1" dirty="0">
                <a:solidFill>
                  <a:schemeClr val="hlink"/>
                </a:solidFill>
                <a:latin typeface="Comic Sans MS" panose="030F0702030302020204" pitchFamily="66" charset="0"/>
              </a:rPr>
              <a:t>时，先使用 </a:t>
            </a:r>
            <a:r>
              <a:rPr lang="en-US" altLang="zh-CN" sz="2000" b="1" dirty="0">
                <a:solidFill>
                  <a:schemeClr val="hlink"/>
                </a:solidFill>
                <a:latin typeface="Comic Sans MS" panose="030F0702030302020204" pitchFamily="66" charset="0"/>
              </a:rPr>
              <a:t>i </a:t>
            </a:r>
            <a:r>
              <a:rPr lang="zh-CN" altLang="en-US" sz="2000" b="1" dirty="0">
                <a:solidFill>
                  <a:schemeClr val="hlink"/>
                </a:solidFill>
                <a:latin typeface="Comic Sans MS" panose="030F0702030302020204" pitchFamily="66" charset="0"/>
              </a:rPr>
              <a:t>的原值计算整个表达式，然后再让</a:t>
            </a:r>
            <a:r>
              <a:rPr lang="en-US" altLang="zh-CN" sz="2000" b="1" dirty="0">
                <a:solidFill>
                  <a:schemeClr val="hlink"/>
                </a:solidFill>
                <a:latin typeface="Comic Sans MS" panose="030F0702030302020204" pitchFamily="66" charset="0"/>
              </a:rPr>
              <a:t>i </a:t>
            </a:r>
            <a:r>
              <a:rPr lang="zh-CN" altLang="en-US" sz="2000" b="1" dirty="0">
                <a:solidFill>
                  <a:schemeClr val="hlink"/>
                </a:solidFill>
                <a:latin typeface="Comic Sans MS" panose="030F0702030302020204" pitchFamily="66" charset="0"/>
              </a:rPr>
              <a:t>连续两次自增</a:t>
            </a:r>
            <a:endParaRPr lang="zh-CN" altLang="en-US" sz="2000" b="1" dirty="0">
              <a:solidFill>
                <a:schemeClr val="hlink"/>
              </a:solidFill>
              <a:latin typeface="Comic Sans MS" panose="030F0702030302020204" pitchFamily="66" charset="0"/>
            </a:endParaRPr>
          </a:p>
          <a:p>
            <a:pPr lvl="2" eaLnBrk="1" hangingPunct="1">
              <a:lnSpc>
                <a:spcPct val="90000"/>
              </a:lnSpc>
            </a:pPr>
            <a:r>
              <a:rPr lang="zh-CN" altLang="en-US" sz="2000" b="1" dirty="0">
                <a:solidFill>
                  <a:schemeClr val="hlink"/>
                </a:solidFill>
                <a:latin typeface="Comic Sans MS" panose="030F0702030302020204" pitchFamily="66" charset="0"/>
              </a:rPr>
              <a:t>处理 </a:t>
            </a:r>
            <a:r>
              <a:rPr lang="en-US" altLang="zh-CN" sz="2000" b="1" dirty="0">
                <a:solidFill>
                  <a:schemeClr val="hlink"/>
                </a:solidFill>
                <a:latin typeface="Comic Sans MS" panose="030F0702030302020204" pitchFamily="66" charset="0"/>
              </a:rPr>
              <a:t>++i </a:t>
            </a:r>
            <a:r>
              <a:rPr lang="zh-CN" altLang="en-US" sz="2000" b="1" dirty="0">
                <a:solidFill>
                  <a:schemeClr val="hlink"/>
                </a:solidFill>
                <a:latin typeface="Comic Sans MS" panose="030F0702030302020204" pitchFamily="66" charset="0"/>
              </a:rPr>
              <a:t>时，在计算表达式值之前，先对 </a:t>
            </a:r>
            <a:r>
              <a:rPr lang="en-US" altLang="zh-CN" sz="2000" b="1" dirty="0">
                <a:solidFill>
                  <a:schemeClr val="hlink"/>
                </a:solidFill>
                <a:latin typeface="Comic Sans MS" panose="030F0702030302020204" pitchFamily="66" charset="0"/>
              </a:rPr>
              <a:t>i  </a:t>
            </a:r>
            <a:r>
              <a:rPr lang="zh-CN" altLang="en-US" sz="2000" b="1" dirty="0">
                <a:solidFill>
                  <a:schemeClr val="hlink"/>
                </a:solidFill>
                <a:latin typeface="Comic Sans MS" panose="030F0702030302020204" pitchFamily="66" charset="0"/>
              </a:rPr>
              <a:t>执行两次自增，然后才计算表达式</a:t>
            </a:r>
            <a:endParaRPr lang="zh-CN" altLang="en-US" sz="2000" b="1" dirty="0">
              <a:solidFill>
                <a:schemeClr val="hlink"/>
              </a:solidFill>
              <a:latin typeface="Comic Sans MS" panose="030F0702030302020204" pitchFamily="66" charset="0"/>
            </a:endParaRPr>
          </a:p>
        </p:txBody>
      </p:sp>
      <p:sp>
        <p:nvSpPr>
          <p:cNvPr id="90116"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90117"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90118"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17795">
                                            <p:txEl>
                                              <p:charRg st="0" end="34"/>
                                            </p:txEl>
                                          </p:spTgt>
                                        </p:tgtEl>
                                        <p:attrNameLst>
                                          <p:attrName>style.visibility</p:attrName>
                                        </p:attrNameLst>
                                      </p:cBhvr>
                                      <p:to>
                                        <p:strVal val="visible"/>
                                      </p:to>
                                    </p:set>
                                    <p:anim calcmode="lin" valueType="num">
                                      <p:cBhvr additive="base">
                                        <p:cTn id="7" dur="500" fill="hold"/>
                                        <p:tgtEl>
                                          <p:spTgt spid="417795">
                                            <p:txEl>
                                              <p:charRg st="0" end="34"/>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17795">
                                            <p:txEl>
                                              <p:charRg st="0" end="34"/>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17795">
                                            <p:txEl>
                                              <p:charRg st="34" end="56"/>
                                            </p:txEl>
                                          </p:spTgt>
                                        </p:tgtEl>
                                        <p:attrNameLst>
                                          <p:attrName>style.visibility</p:attrName>
                                        </p:attrNameLst>
                                      </p:cBhvr>
                                      <p:to>
                                        <p:strVal val="visible"/>
                                      </p:to>
                                    </p:set>
                                    <p:anim calcmode="lin" valueType="num">
                                      <p:cBhvr additive="base">
                                        <p:cTn id="11" dur="500" fill="hold"/>
                                        <p:tgtEl>
                                          <p:spTgt spid="417795">
                                            <p:txEl>
                                              <p:charRg st="34" end="56"/>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417795">
                                            <p:txEl>
                                              <p:charRg st="34" end="56"/>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417795">
                                            <p:txEl>
                                              <p:charRg st="56" end="97"/>
                                            </p:txEl>
                                          </p:spTgt>
                                        </p:tgtEl>
                                        <p:attrNameLst>
                                          <p:attrName>style.visibility</p:attrName>
                                        </p:attrNameLst>
                                      </p:cBhvr>
                                      <p:to>
                                        <p:strVal val="visible"/>
                                      </p:to>
                                    </p:set>
                                    <p:anim calcmode="lin" valueType="num">
                                      <p:cBhvr additive="base">
                                        <p:cTn id="17" dur="500" fill="hold"/>
                                        <p:tgtEl>
                                          <p:spTgt spid="417795">
                                            <p:txEl>
                                              <p:charRg st="56" end="97"/>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17795">
                                            <p:txEl>
                                              <p:charRg st="56" end="97"/>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417795">
                                            <p:txEl>
                                              <p:charRg st="97" end="177"/>
                                            </p:txEl>
                                          </p:spTgt>
                                        </p:tgtEl>
                                        <p:attrNameLst>
                                          <p:attrName>style.visibility</p:attrName>
                                        </p:attrNameLst>
                                      </p:cBhvr>
                                      <p:to>
                                        <p:strVal val="visible"/>
                                      </p:to>
                                    </p:set>
                                    <p:anim calcmode="lin" valueType="num">
                                      <p:cBhvr additive="base">
                                        <p:cTn id="21" dur="500" fill="hold"/>
                                        <p:tgtEl>
                                          <p:spTgt spid="417795">
                                            <p:txEl>
                                              <p:charRg st="97" end="177"/>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417795">
                                            <p:txEl>
                                              <p:charRg st="97" end="177"/>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417795">
                                            <p:txEl>
                                              <p:charRg st="177" end="217"/>
                                            </p:txEl>
                                          </p:spTgt>
                                        </p:tgtEl>
                                        <p:attrNameLst>
                                          <p:attrName>style.visibility</p:attrName>
                                        </p:attrNameLst>
                                      </p:cBhvr>
                                      <p:to>
                                        <p:strVal val="visible"/>
                                      </p:to>
                                    </p:set>
                                    <p:anim calcmode="lin" valueType="num">
                                      <p:cBhvr additive="base">
                                        <p:cTn id="25" dur="500" fill="hold"/>
                                        <p:tgtEl>
                                          <p:spTgt spid="417795">
                                            <p:txEl>
                                              <p:charRg st="177" end="217"/>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17795">
                                            <p:txEl>
                                              <p:charRg st="177" end="217"/>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417795">
                                            <p:txEl>
                                              <p:charRg st="217" end="258"/>
                                            </p:txEl>
                                          </p:spTgt>
                                        </p:tgtEl>
                                        <p:attrNameLst>
                                          <p:attrName>style.visibility</p:attrName>
                                        </p:attrNameLst>
                                      </p:cBhvr>
                                      <p:to>
                                        <p:strVal val="visible"/>
                                      </p:to>
                                    </p:set>
                                    <p:anim calcmode="lin" valueType="num">
                                      <p:cBhvr additive="base">
                                        <p:cTn id="29" dur="500" fill="hold"/>
                                        <p:tgtEl>
                                          <p:spTgt spid="417795">
                                            <p:txEl>
                                              <p:charRg st="217" end="258"/>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417795">
                                            <p:txEl>
                                              <p:charRg st="217" end="25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795"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1138" name="Rectangle 2"/>
          <p:cNvSpPr>
            <a:spLocks noGrp="1"/>
          </p:cNvSpPr>
          <p:nvPr>
            <p:ph type="title"/>
          </p:nvPr>
        </p:nvSpPr>
        <p:spPr>
          <a:ln/>
        </p:spPr>
        <p:txBody>
          <a:bodyPr vert="horz" wrap="square" lIns="91440" tIns="45720" rIns="91440" bIns="45720" anchor="b" anchorCtr="0"/>
          <a:p>
            <a:pPr eaLnBrk="1" hangingPunct="1"/>
            <a:r>
              <a:rPr lang="en-US" altLang="zh-CN" b="1" dirty="0">
                <a:latin typeface="Comic Sans MS" panose="030F0702030302020204" pitchFamily="66" charset="0"/>
              </a:rPr>
              <a:t>++</a:t>
            </a:r>
            <a:r>
              <a:rPr lang="zh-CN" altLang="en-US" b="1" dirty="0">
                <a:latin typeface="Comic Sans MS" panose="030F0702030302020204" pitchFamily="66" charset="0"/>
              </a:rPr>
              <a:t>和</a:t>
            </a:r>
            <a:r>
              <a:rPr lang="en-US" altLang="zh-CN" b="1" dirty="0">
                <a:latin typeface="Comic Sans MS" panose="030F0702030302020204" pitchFamily="66" charset="0"/>
              </a:rPr>
              <a:t>--</a:t>
            </a:r>
            <a:r>
              <a:rPr lang="zh-CN" altLang="en-US" b="1" dirty="0">
                <a:latin typeface="Comic Sans MS" panose="030F0702030302020204" pitchFamily="66" charset="0"/>
              </a:rPr>
              <a:t>运算符（续）</a:t>
            </a:r>
            <a:endParaRPr lang="zh-CN" altLang="en-US" b="1" dirty="0">
              <a:latin typeface="Comic Sans MS" panose="030F0702030302020204" pitchFamily="66" charset="0"/>
            </a:endParaRPr>
          </a:p>
        </p:txBody>
      </p:sp>
      <p:sp>
        <p:nvSpPr>
          <p:cNvPr id="418819" name="Rectangle 3"/>
          <p:cNvSpPr>
            <a:spLocks noGrp="1"/>
          </p:cNvSpPr>
          <p:nvPr>
            <p:ph idx="1"/>
          </p:nvPr>
        </p:nvSpPr>
        <p:spPr>
          <a:ln/>
        </p:spPr>
        <p:txBody>
          <a:bodyPr vert="horz" wrap="square" lIns="91440" tIns="45720" rIns="91440" bIns="45720" anchor="t" anchorCtr="0"/>
          <a:p>
            <a:pPr eaLnBrk="1" hangingPunct="1">
              <a:lnSpc>
                <a:spcPct val="90000"/>
              </a:lnSpc>
            </a:pPr>
            <a:r>
              <a:rPr lang="zh-CN" altLang="en-US" b="1" dirty="0">
                <a:latin typeface="Comic Sans MS" panose="030F0702030302020204" pitchFamily="66" charset="0"/>
              </a:rPr>
              <a:t>函数调用中，多个实参表达式的求值顺序，因从左到右与从右到左的不同，会产生不同的结果</a:t>
            </a:r>
            <a:endParaRPr lang="zh-CN" altLang="en-US" b="1" dirty="0">
              <a:latin typeface="Comic Sans MS" panose="030F0702030302020204" pitchFamily="66" charset="0"/>
            </a:endParaRPr>
          </a:p>
          <a:p>
            <a:pPr eaLnBrk="1" hangingPunct="1">
              <a:lnSpc>
                <a:spcPct val="90000"/>
              </a:lnSpc>
            </a:pPr>
            <a:r>
              <a:rPr lang="zh-CN" altLang="en-US" b="1" dirty="0">
                <a:latin typeface="Comic Sans MS" panose="030F0702030302020204" pitchFamily="66" charset="0"/>
              </a:rPr>
              <a:t>例子：设</a:t>
            </a:r>
            <a:r>
              <a:rPr lang="en-US" altLang="zh-CN" b="1" dirty="0">
                <a:latin typeface="Comic Sans MS" panose="030F0702030302020204" pitchFamily="66" charset="0"/>
              </a:rPr>
              <a:t>i</a:t>
            </a:r>
            <a:r>
              <a:rPr lang="zh-CN" altLang="en-US" b="1" dirty="0">
                <a:latin typeface="Comic Sans MS" panose="030F0702030302020204" pitchFamily="66" charset="0"/>
              </a:rPr>
              <a:t>为</a:t>
            </a:r>
            <a:r>
              <a:rPr lang="en-US" altLang="zh-CN" b="1" dirty="0">
                <a:latin typeface="Comic Sans MS" panose="030F0702030302020204" pitchFamily="66" charset="0"/>
              </a:rPr>
              <a:t>4</a:t>
            </a:r>
            <a:r>
              <a:rPr lang="zh-CN" altLang="en-US" b="1" dirty="0">
                <a:latin typeface="Comic Sans MS" panose="030F0702030302020204" pitchFamily="66" charset="0"/>
              </a:rPr>
              <a:t>，函数调用</a:t>
            </a:r>
            <a:endParaRPr lang="zh-CN" altLang="en-US" b="1" dirty="0">
              <a:latin typeface="Comic Sans MS" panose="030F0702030302020204" pitchFamily="66" charset="0"/>
            </a:endParaRPr>
          </a:p>
          <a:p>
            <a:pPr lvl="1" eaLnBrk="1" hangingPunct="1">
              <a:lnSpc>
                <a:spcPct val="90000"/>
              </a:lnSpc>
            </a:pPr>
            <a:r>
              <a:rPr lang="en-US" altLang="zh-CN" b="1" dirty="0">
                <a:latin typeface="Comic Sans MS" panose="030F0702030302020204" pitchFamily="66" charset="0"/>
              </a:rPr>
              <a:t>printf("%d %d\n", i, i++)</a:t>
            </a:r>
            <a:endParaRPr lang="en-US" altLang="zh-CN" b="1" dirty="0">
              <a:latin typeface="Comic Sans MS" panose="030F0702030302020204" pitchFamily="66" charset="0"/>
            </a:endParaRPr>
          </a:p>
          <a:p>
            <a:pPr lvl="1" eaLnBrk="1" hangingPunct="1">
              <a:lnSpc>
                <a:spcPct val="90000"/>
              </a:lnSpc>
            </a:pPr>
            <a:r>
              <a:rPr lang="zh-CN" altLang="en-US" b="1" dirty="0">
                <a:latin typeface="Comic Sans MS" panose="030F0702030302020204" pitchFamily="66" charset="0"/>
              </a:rPr>
              <a:t>如参数表的求值顺序从左到右，则输出</a:t>
            </a:r>
            <a:endParaRPr lang="zh-CN" altLang="en-US" b="1" dirty="0">
              <a:latin typeface="Comic Sans MS" panose="030F0702030302020204" pitchFamily="66" charset="0"/>
            </a:endParaRPr>
          </a:p>
          <a:p>
            <a:pPr lvl="2" eaLnBrk="1" hangingPunct="1">
              <a:lnSpc>
                <a:spcPct val="90000"/>
              </a:lnSpc>
            </a:pPr>
            <a:r>
              <a:rPr lang="en-US" altLang="zh-CN" b="1" dirty="0">
                <a:latin typeface="Comic Sans MS" panose="030F0702030302020204" pitchFamily="66" charset="0"/>
              </a:rPr>
              <a:t>4    4</a:t>
            </a:r>
            <a:endParaRPr lang="en-US" altLang="zh-CN" b="1" dirty="0">
              <a:latin typeface="Comic Sans MS" panose="030F0702030302020204" pitchFamily="66" charset="0"/>
            </a:endParaRPr>
          </a:p>
          <a:p>
            <a:pPr lvl="1" eaLnBrk="1" hangingPunct="1">
              <a:lnSpc>
                <a:spcPct val="90000"/>
              </a:lnSpc>
            </a:pPr>
            <a:r>
              <a:rPr lang="zh-CN" altLang="en-US" b="1" dirty="0">
                <a:latin typeface="Comic Sans MS" panose="030F0702030302020204" pitchFamily="66" charset="0"/>
              </a:rPr>
              <a:t>反之，将输出</a:t>
            </a:r>
            <a:endParaRPr lang="zh-CN" altLang="en-US" b="1" dirty="0">
              <a:latin typeface="Comic Sans MS" panose="030F0702030302020204" pitchFamily="66" charset="0"/>
            </a:endParaRPr>
          </a:p>
          <a:p>
            <a:pPr lvl="2" eaLnBrk="1" hangingPunct="1">
              <a:lnSpc>
                <a:spcPct val="90000"/>
              </a:lnSpc>
            </a:pPr>
            <a:r>
              <a:rPr lang="en-US" altLang="zh-CN" b="1" dirty="0">
                <a:latin typeface="Comic Sans MS" panose="030F0702030302020204" pitchFamily="66" charset="0"/>
              </a:rPr>
              <a:t>5    4</a:t>
            </a:r>
            <a:r>
              <a:rPr lang="en-US" altLang="zh-CN" sz="2000" b="1" dirty="0">
                <a:latin typeface="Comic Sans MS" panose="030F0702030302020204" pitchFamily="66" charset="0"/>
              </a:rPr>
              <a:t> </a:t>
            </a:r>
            <a:endParaRPr lang="en-US" altLang="zh-CN" sz="2000" b="1" dirty="0">
              <a:latin typeface="Comic Sans MS" panose="030F0702030302020204" pitchFamily="66" charset="0"/>
            </a:endParaRPr>
          </a:p>
        </p:txBody>
      </p:sp>
      <p:sp>
        <p:nvSpPr>
          <p:cNvPr id="91140"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91141"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91142"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18819">
                                            <p:txEl>
                                              <p:charRg st="0" end="42"/>
                                            </p:txEl>
                                          </p:spTgt>
                                        </p:tgtEl>
                                        <p:attrNameLst>
                                          <p:attrName>style.visibility</p:attrName>
                                        </p:attrNameLst>
                                      </p:cBhvr>
                                      <p:to>
                                        <p:strVal val="visible"/>
                                      </p:to>
                                    </p:set>
                                    <p:anim calcmode="lin" valueType="num">
                                      <p:cBhvr additive="base">
                                        <p:cTn id="7" dur="500" fill="hold"/>
                                        <p:tgtEl>
                                          <p:spTgt spid="418819">
                                            <p:txEl>
                                              <p:charRg st="0" end="4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18819">
                                            <p:txEl>
                                              <p:charRg st="0" end="4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18819">
                                            <p:txEl>
                                              <p:charRg st="42" end="55"/>
                                            </p:txEl>
                                          </p:spTgt>
                                        </p:tgtEl>
                                        <p:attrNameLst>
                                          <p:attrName>style.visibility</p:attrName>
                                        </p:attrNameLst>
                                      </p:cBhvr>
                                      <p:to>
                                        <p:strVal val="visible"/>
                                      </p:to>
                                    </p:set>
                                    <p:anim calcmode="lin" valueType="num">
                                      <p:cBhvr additive="base">
                                        <p:cTn id="13" dur="500" fill="hold"/>
                                        <p:tgtEl>
                                          <p:spTgt spid="418819">
                                            <p:txEl>
                                              <p:charRg st="42" end="55"/>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18819">
                                            <p:txEl>
                                              <p:charRg st="42" end="55"/>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418819">
                                            <p:txEl>
                                              <p:charRg st="55" end="81"/>
                                            </p:txEl>
                                          </p:spTgt>
                                        </p:tgtEl>
                                        <p:attrNameLst>
                                          <p:attrName>style.visibility</p:attrName>
                                        </p:attrNameLst>
                                      </p:cBhvr>
                                      <p:to>
                                        <p:strVal val="visible"/>
                                      </p:to>
                                    </p:set>
                                    <p:anim calcmode="lin" valueType="num">
                                      <p:cBhvr additive="base">
                                        <p:cTn id="17" dur="500" fill="hold"/>
                                        <p:tgtEl>
                                          <p:spTgt spid="418819">
                                            <p:txEl>
                                              <p:charRg st="55" end="8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18819">
                                            <p:txEl>
                                              <p:charRg st="55" end="81"/>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418819">
                                            <p:txEl>
                                              <p:charRg st="81" end="99"/>
                                            </p:txEl>
                                          </p:spTgt>
                                        </p:tgtEl>
                                        <p:attrNameLst>
                                          <p:attrName>style.visibility</p:attrName>
                                        </p:attrNameLst>
                                      </p:cBhvr>
                                      <p:to>
                                        <p:strVal val="visible"/>
                                      </p:to>
                                    </p:set>
                                    <p:anim calcmode="lin" valueType="num">
                                      <p:cBhvr additive="base">
                                        <p:cTn id="21" dur="500" fill="hold"/>
                                        <p:tgtEl>
                                          <p:spTgt spid="418819">
                                            <p:txEl>
                                              <p:charRg st="81" end="99"/>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418819">
                                            <p:txEl>
                                              <p:charRg st="81" end="99"/>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418819">
                                            <p:txEl>
                                              <p:charRg st="99" end="106"/>
                                            </p:txEl>
                                          </p:spTgt>
                                        </p:tgtEl>
                                        <p:attrNameLst>
                                          <p:attrName>style.visibility</p:attrName>
                                        </p:attrNameLst>
                                      </p:cBhvr>
                                      <p:to>
                                        <p:strVal val="visible"/>
                                      </p:to>
                                    </p:set>
                                    <p:anim calcmode="lin" valueType="num">
                                      <p:cBhvr additive="base">
                                        <p:cTn id="25" dur="500" fill="hold"/>
                                        <p:tgtEl>
                                          <p:spTgt spid="418819">
                                            <p:txEl>
                                              <p:charRg st="99" end="10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18819">
                                            <p:txEl>
                                              <p:charRg st="99" end="106"/>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418819">
                                            <p:txEl>
                                              <p:charRg st="106" end="113"/>
                                            </p:txEl>
                                          </p:spTgt>
                                        </p:tgtEl>
                                        <p:attrNameLst>
                                          <p:attrName>style.visibility</p:attrName>
                                        </p:attrNameLst>
                                      </p:cBhvr>
                                      <p:to>
                                        <p:strVal val="visible"/>
                                      </p:to>
                                    </p:set>
                                    <p:anim calcmode="lin" valueType="num">
                                      <p:cBhvr additive="base">
                                        <p:cTn id="29" dur="500" fill="hold"/>
                                        <p:tgtEl>
                                          <p:spTgt spid="418819">
                                            <p:txEl>
                                              <p:charRg st="106" end="113"/>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418819">
                                            <p:txEl>
                                              <p:charRg st="106" end="113"/>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418819">
                                            <p:txEl>
                                              <p:charRg st="113" end="121"/>
                                            </p:txEl>
                                          </p:spTgt>
                                        </p:tgtEl>
                                        <p:attrNameLst>
                                          <p:attrName>style.visibility</p:attrName>
                                        </p:attrNameLst>
                                      </p:cBhvr>
                                      <p:to>
                                        <p:strVal val="visible"/>
                                      </p:to>
                                    </p:set>
                                    <p:anim calcmode="lin" valueType="num">
                                      <p:cBhvr additive="base">
                                        <p:cTn id="33" dur="500" fill="hold"/>
                                        <p:tgtEl>
                                          <p:spTgt spid="418819">
                                            <p:txEl>
                                              <p:charRg st="113" end="121"/>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418819">
                                            <p:txEl>
                                              <p:charRg st="113" end="12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8819"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62" name="Rectangle 2"/>
          <p:cNvSpPr>
            <a:spLocks noGrp="1"/>
          </p:cNvSpPr>
          <p:nvPr>
            <p:ph type="title"/>
          </p:nvPr>
        </p:nvSpPr>
        <p:spPr>
          <a:ln/>
        </p:spPr>
        <p:txBody>
          <a:bodyPr vert="horz" wrap="square" lIns="91440" tIns="45720" rIns="91440" bIns="45720" anchor="b" anchorCtr="0"/>
          <a:p>
            <a:pPr eaLnBrk="1" hangingPunct="1"/>
            <a:r>
              <a:rPr lang="en-US" altLang="zh-CN" b="1" dirty="0">
                <a:latin typeface="Comic Sans MS" panose="030F0702030302020204" pitchFamily="66" charset="0"/>
              </a:rPr>
              <a:t>++</a:t>
            </a:r>
            <a:r>
              <a:rPr lang="zh-CN" altLang="en-US" b="1" dirty="0">
                <a:latin typeface="Comic Sans MS" panose="030F0702030302020204" pitchFamily="66" charset="0"/>
              </a:rPr>
              <a:t>和</a:t>
            </a:r>
            <a:r>
              <a:rPr lang="en-US" altLang="zh-CN" b="1" dirty="0">
                <a:latin typeface="Comic Sans MS" panose="030F0702030302020204" pitchFamily="66" charset="0"/>
              </a:rPr>
              <a:t>--</a:t>
            </a:r>
            <a:r>
              <a:rPr lang="zh-CN" altLang="en-US" b="1" dirty="0">
                <a:latin typeface="Comic Sans MS" panose="030F0702030302020204" pitchFamily="66" charset="0"/>
              </a:rPr>
              <a:t>运算符（续）</a:t>
            </a:r>
            <a:endParaRPr lang="zh-CN" altLang="en-US" b="1" dirty="0">
              <a:latin typeface="Comic Sans MS" panose="030F0702030302020204" pitchFamily="66" charset="0"/>
            </a:endParaRPr>
          </a:p>
        </p:txBody>
      </p:sp>
      <p:sp>
        <p:nvSpPr>
          <p:cNvPr id="419843" name="Rectangle 3"/>
          <p:cNvSpPr>
            <a:spLocks noGrp="1"/>
          </p:cNvSpPr>
          <p:nvPr>
            <p:ph idx="1"/>
          </p:nvPr>
        </p:nvSpPr>
        <p:spPr>
          <a:xfrm>
            <a:off x="1066800" y="1981200"/>
            <a:ext cx="7772400" cy="4114800"/>
          </a:xfrm>
          <a:ln/>
        </p:spPr>
        <p:txBody>
          <a:bodyPr vert="horz" wrap="square" lIns="91440" tIns="45720" rIns="91440" bIns="45720" anchor="t" anchorCtr="0"/>
          <a:p>
            <a:pPr eaLnBrk="1" hangingPunct="1"/>
            <a:r>
              <a:rPr lang="zh-CN" altLang="en-US" sz="2800" b="1" dirty="0">
                <a:latin typeface="Comic Sans MS" panose="030F0702030302020204" pitchFamily="66" charset="0"/>
              </a:rPr>
              <a:t>因 </a:t>
            </a:r>
            <a:r>
              <a:rPr lang="en-US" altLang="zh-CN" sz="2800" b="1" dirty="0">
                <a:latin typeface="Comic Sans MS" panose="030F0702030302020204" pitchFamily="66" charset="0"/>
              </a:rPr>
              <a:t>+ </a:t>
            </a:r>
            <a:r>
              <a:rPr lang="zh-CN" altLang="en-US" sz="2800" b="1" dirty="0">
                <a:latin typeface="Comic Sans MS" panose="030F0702030302020204" pitchFamily="66" charset="0"/>
              </a:rPr>
              <a:t>与 </a:t>
            </a:r>
            <a:r>
              <a:rPr lang="en-US" altLang="zh-CN" sz="2800" b="1" dirty="0">
                <a:latin typeface="Comic Sans MS" panose="030F0702030302020204" pitchFamily="66" charset="0"/>
              </a:rPr>
              <a:t>++ ( - </a:t>
            </a:r>
            <a:r>
              <a:rPr lang="zh-CN" altLang="en-US" sz="2800" b="1" dirty="0">
                <a:latin typeface="Comic Sans MS" panose="030F0702030302020204" pitchFamily="66" charset="0"/>
              </a:rPr>
              <a:t>与 </a:t>
            </a:r>
            <a:r>
              <a:rPr lang="en-US" altLang="zh-CN" sz="2800" b="1" dirty="0">
                <a:latin typeface="Comic Sans MS" panose="030F0702030302020204" pitchFamily="66" charset="0"/>
              </a:rPr>
              <a:t>- - </a:t>
            </a:r>
            <a:r>
              <a:rPr lang="zh-CN" altLang="en-US" sz="2800" b="1" dirty="0">
                <a:latin typeface="Comic Sans MS" panose="030F0702030302020204" pitchFamily="66" charset="0"/>
              </a:rPr>
              <a:t>类似</a:t>
            </a:r>
            <a:r>
              <a:rPr lang="en-US" altLang="zh-CN" sz="2800" b="1" dirty="0">
                <a:latin typeface="Comic Sans MS" panose="030F0702030302020204" pitchFamily="66" charset="0"/>
              </a:rPr>
              <a:t>) </a:t>
            </a:r>
            <a:r>
              <a:rPr lang="zh-CN" altLang="en-US" sz="2800" b="1" dirty="0">
                <a:latin typeface="Comic Sans MS" panose="030F0702030302020204" pitchFamily="66" charset="0"/>
              </a:rPr>
              <a:t>是两个不同运算符，对于类似表达式 </a:t>
            </a:r>
            <a:r>
              <a:rPr lang="en-US" altLang="zh-CN" sz="2800" b="1" dirty="0">
                <a:latin typeface="Comic Sans MS" panose="030F0702030302020204" pitchFamily="66" charset="0"/>
              </a:rPr>
              <a:t>i+++j</a:t>
            </a:r>
            <a:r>
              <a:rPr lang="zh-CN" altLang="en-US" sz="2800" b="1" dirty="0">
                <a:latin typeface="Comic Sans MS" panose="030F0702030302020204" pitchFamily="66" charset="0"/>
              </a:rPr>
              <a:t>会有不同的理解</a:t>
            </a:r>
            <a:endParaRPr lang="zh-CN" altLang="en-US" sz="2800" b="1" dirty="0">
              <a:latin typeface="Comic Sans MS" panose="030F0702030302020204" pitchFamily="66" charset="0"/>
            </a:endParaRPr>
          </a:p>
          <a:p>
            <a:pPr lvl="1" eaLnBrk="1" hangingPunct="1"/>
            <a:r>
              <a:rPr lang="en-US" altLang="zh-CN" sz="2400" b="1" dirty="0">
                <a:latin typeface="Comic Sans MS" panose="030F0702030302020204" pitchFamily="66" charset="0"/>
              </a:rPr>
              <a:t>(i++) + j </a:t>
            </a:r>
            <a:r>
              <a:rPr lang="zh-CN" altLang="en-US" sz="2400" b="1" dirty="0">
                <a:latin typeface="Comic Sans MS" panose="030F0702030302020204" pitchFamily="66" charset="0"/>
              </a:rPr>
              <a:t>或 </a:t>
            </a:r>
            <a:r>
              <a:rPr lang="en-US" altLang="zh-CN" sz="2400" b="1" dirty="0">
                <a:latin typeface="Comic Sans MS" panose="030F0702030302020204" pitchFamily="66" charset="0"/>
              </a:rPr>
              <a:t>i + (++j)</a:t>
            </a:r>
            <a:endParaRPr lang="en-US" altLang="zh-CN" sz="2400" b="1" dirty="0">
              <a:latin typeface="Comic Sans MS" panose="030F0702030302020204" pitchFamily="66" charset="0"/>
            </a:endParaRPr>
          </a:p>
          <a:p>
            <a:pPr eaLnBrk="1" hangingPunct="1"/>
            <a:r>
              <a:rPr lang="en-US" altLang="zh-CN" sz="2800" b="1" dirty="0">
                <a:latin typeface="Comic Sans MS" panose="030F0702030302020204" pitchFamily="66" charset="0"/>
              </a:rPr>
              <a:t>C</a:t>
            </a:r>
            <a:r>
              <a:rPr lang="zh-CN" altLang="en-US" sz="2800" b="1" dirty="0">
                <a:latin typeface="Comic Sans MS" panose="030F0702030302020204" pitchFamily="66" charset="0"/>
              </a:rPr>
              <a:t>编译的处理方法是</a:t>
            </a:r>
            <a:r>
              <a:rPr lang="zh-CN" altLang="en-US" sz="2800" b="1" dirty="0">
                <a:solidFill>
                  <a:schemeClr val="hlink"/>
                </a:solidFill>
                <a:latin typeface="Comic Sans MS" panose="030F0702030302020204" pitchFamily="66" charset="0"/>
              </a:rPr>
              <a:t>自左至右</a:t>
            </a:r>
            <a:r>
              <a:rPr lang="zh-CN" altLang="en-US" sz="2800" b="1" dirty="0">
                <a:latin typeface="Comic Sans MS" panose="030F0702030302020204" pitchFamily="66" charset="0"/>
              </a:rPr>
              <a:t>让尽可能多的字符组成一个合法的句法单位</a:t>
            </a:r>
            <a:r>
              <a:rPr lang="en-US" altLang="zh-CN" sz="2800" b="1" dirty="0">
                <a:latin typeface="Comic Sans MS" panose="030F0702030302020204" pitchFamily="66" charset="0"/>
              </a:rPr>
              <a:t>(</a:t>
            </a:r>
            <a:r>
              <a:rPr lang="zh-CN" altLang="en-US" sz="2800" b="1" dirty="0">
                <a:latin typeface="Comic Sans MS" panose="030F0702030302020204" pitchFamily="66" charset="0"/>
              </a:rPr>
              <a:t>如标识符、数字、运算符等</a:t>
            </a:r>
            <a:r>
              <a:rPr lang="en-US" altLang="zh-CN" sz="2800" b="1" dirty="0">
                <a:latin typeface="Comic Sans MS" panose="030F0702030302020204" pitchFamily="66" charset="0"/>
              </a:rPr>
              <a:t>)</a:t>
            </a:r>
            <a:r>
              <a:rPr lang="zh-CN" altLang="en-US" sz="2800" b="1" dirty="0">
                <a:latin typeface="Comic Sans MS" panose="030F0702030302020204" pitchFamily="66" charset="0"/>
              </a:rPr>
              <a:t>。因此，</a:t>
            </a:r>
            <a:r>
              <a:rPr lang="en-US" altLang="zh-CN" sz="2800" b="1" dirty="0">
                <a:latin typeface="Comic Sans MS" panose="030F0702030302020204" pitchFamily="66" charset="0"/>
              </a:rPr>
              <a:t>i+++j</a:t>
            </a:r>
            <a:r>
              <a:rPr lang="zh-CN" altLang="en-US" sz="2800" b="1" dirty="0">
                <a:latin typeface="Comic Sans MS" panose="030F0702030302020204" pitchFamily="66" charset="0"/>
              </a:rPr>
              <a:t>被解释成</a:t>
            </a:r>
            <a:endParaRPr lang="zh-CN" altLang="en-US" sz="2800" b="1" dirty="0">
              <a:latin typeface="Comic Sans MS" panose="030F0702030302020204" pitchFamily="66" charset="0"/>
            </a:endParaRPr>
          </a:p>
          <a:p>
            <a:pPr lvl="1" eaLnBrk="1" hangingPunct="1"/>
            <a:r>
              <a:rPr lang="en-US" altLang="zh-CN" sz="2400" b="1" dirty="0">
                <a:latin typeface="Comic Sans MS" panose="030F0702030302020204" pitchFamily="66" charset="0"/>
              </a:rPr>
              <a:t>(i++) + j, </a:t>
            </a:r>
            <a:r>
              <a:rPr lang="zh-CN" altLang="en-US" sz="2400" b="1" dirty="0">
                <a:latin typeface="Comic Sans MS" panose="030F0702030302020204" pitchFamily="66" charset="0"/>
              </a:rPr>
              <a:t>不是  </a:t>
            </a:r>
            <a:r>
              <a:rPr lang="en-US" altLang="zh-CN" sz="2400" b="1" dirty="0">
                <a:latin typeface="Comic Sans MS" panose="030F0702030302020204" pitchFamily="66" charset="0"/>
              </a:rPr>
              <a:t>i + (++j)</a:t>
            </a:r>
            <a:endParaRPr lang="en-US" altLang="zh-CN" sz="2400" b="1" dirty="0">
              <a:latin typeface="Comic Sans MS" panose="030F0702030302020204" pitchFamily="66" charset="0"/>
            </a:endParaRPr>
          </a:p>
          <a:p>
            <a:pPr eaLnBrk="1" hangingPunct="1"/>
            <a:r>
              <a:rPr lang="zh-CN" altLang="en-US" sz="2800" b="1" dirty="0">
                <a:solidFill>
                  <a:srgbClr val="0000FF"/>
                </a:solidFill>
                <a:latin typeface="Comic Sans MS" panose="030F0702030302020204" pitchFamily="66" charset="0"/>
              </a:rPr>
              <a:t>自增</a:t>
            </a:r>
            <a:r>
              <a:rPr lang="en-US" altLang="zh-CN" sz="2800" b="1" dirty="0">
                <a:solidFill>
                  <a:srgbClr val="0000FF"/>
                </a:solidFill>
                <a:latin typeface="Comic Sans MS" panose="030F0702030302020204" pitchFamily="66" charset="0"/>
              </a:rPr>
              <a:t>(++)</a:t>
            </a:r>
            <a:r>
              <a:rPr lang="zh-CN" altLang="en-US" sz="2800" b="1" dirty="0">
                <a:solidFill>
                  <a:srgbClr val="0000FF"/>
                </a:solidFill>
                <a:latin typeface="Comic Sans MS" panose="030F0702030302020204" pitchFamily="66" charset="0"/>
              </a:rPr>
              <a:t>和自减</a:t>
            </a:r>
            <a:r>
              <a:rPr lang="en-US" altLang="zh-CN" sz="2800" b="1" dirty="0">
                <a:solidFill>
                  <a:srgbClr val="0000FF"/>
                </a:solidFill>
                <a:latin typeface="Comic Sans MS" panose="030F0702030302020204" pitchFamily="66" charset="0"/>
              </a:rPr>
              <a:t>(- -)</a:t>
            </a:r>
            <a:r>
              <a:rPr lang="zh-CN" altLang="en-US" sz="2800" b="1" dirty="0">
                <a:solidFill>
                  <a:srgbClr val="0000FF"/>
                </a:solidFill>
                <a:latin typeface="Comic Sans MS" panose="030F0702030302020204" pitchFamily="66" charset="0"/>
              </a:rPr>
              <a:t>运算符结合方向</a:t>
            </a:r>
            <a:r>
              <a:rPr lang="zh-CN" altLang="en-US" sz="2800" b="1" dirty="0">
                <a:solidFill>
                  <a:schemeClr val="hlink"/>
                </a:solidFill>
                <a:latin typeface="Comic Sans MS" panose="030F0702030302020204" pitchFamily="66" charset="0"/>
              </a:rPr>
              <a:t>自右至左</a:t>
            </a:r>
            <a:endParaRPr lang="zh-CN" altLang="en-US" sz="2800" b="1" dirty="0">
              <a:solidFill>
                <a:schemeClr val="hlink"/>
              </a:solidFill>
              <a:latin typeface="Comic Sans MS" panose="030F0702030302020204" pitchFamily="66" charset="0"/>
            </a:endParaRPr>
          </a:p>
        </p:txBody>
      </p:sp>
      <p:sp>
        <p:nvSpPr>
          <p:cNvPr id="92164"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92165"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92166"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19843">
                                            <p:txEl>
                                              <p:charRg st="0" end="53"/>
                                            </p:txEl>
                                          </p:spTgt>
                                        </p:tgtEl>
                                        <p:attrNameLst>
                                          <p:attrName>style.visibility</p:attrName>
                                        </p:attrNameLst>
                                      </p:cBhvr>
                                      <p:to>
                                        <p:strVal val="visible"/>
                                      </p:to>
                                    </p:set>
                                    <p:anim calcmode="lin" valueType="num">
                                      <p:cBhvr additive="base">
                                        <p:cTn id="7" dur="500" fill="hold"/>
                                        <p:tgtEl>
                                          <p:spTgt spid="419843">
                                            <p:txEl>
                                              <p:charRg st="0" end="53"/>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19843">
                                            <p:txEl>
                                              <p:charRg st="0" end="53"/>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19843">
                                            <p:txEl>
                                              <p:charRg st="53" end="75"/>
                                            </p:txEl>
                                          </p:spTgt>
                                        </p:tgtEl>
                                        <p:attrNameLst>
                                          <p:attrName>style.visibility</p:attrName>
                                        </p:attrNameLst>
                                      </p:cBhvr>
                                      <p:to>
                                        <p:strVal val="visible"/>
                                      </p:to>
                                    </p:set>
                                    <p:anim calcmode="lin" valueType="num">
                                      <p:cBhvr additive="base">
                                        <p:cTn id="11" dur="500" fill="hold"/>
                                        <p:tgtEl>
                                          <p:spTgt spid="419843">
                                            <p:txEl>
                                              <p:charRg st="53" end="75"/>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419843">
                                            <p:txEl>
                                              <p:charRg st="53" end="75"/>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419843">
                                            <p:txEl>
                                              <p:charRg st="75" end="135"/>
                                            </p:txEl>
                                          </p:spTgt>
                                        </p:tgtEl>
                                        <p:attrNameLst>
                                          <p:attrName>style.visibility</p:attrName>
                                        </p:attrNameLst>
                                      </p:cBhvr>
                                      <p:to>
                                        <p:strVal val="visible"/>
                                      </p:to>
                                    </p:set>
                                    <p:anim calcmode="lin" valueType="num">
                                      <p:cBhvr additive="base">
                                        <p:cTn id="17" dur="500" fill="hold"/>
                                        <p:tgtEl>
                                          <p:spTgt spid="419843">
                                            <p:txEl>
                                              <p:charRg st="75" end="135"/>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19843">
                                            <p:txEl>
                                              <p:charRg st="75" end="135"/>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419843">
                                            <p:txEl>
                                              <p:charRg st="135" end="160"/>
                                            </p:txEl>
                                          </p:spTgt>
                                        </p:tgtEl>
                                        <p:attrNameLst>
                                          <p:attrName>style.visibility</p:attrName>
                                        </p:attrNameLst>
                                      </p:cBhvr>
                                      <p:to>
                                        <p:strVal val="visible"/>
                                      </p:to>
                                    </p:set>
                                    <p:anim calcmode="lin" valueType="num">
                                      <p:cBhvr additive="base">
                                        <p:cTn id="21" dur="500" fill="hold"/>
                                        <p:tgtEl>
                                          <p:spTgt spid="419843">
                                            <p:txEl>
                                              <p:charRg st="135" end="160"/>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419843">
                                            <p:txEl>
                                              <p:charRg st="135" end="160"/>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419843">
                                            <p:txEl>
                                              <p:charRg st="160" end="186"/>
                                            </p:txEl>
                                          </p:spTgt>
                                        </p:tgtEl>
                                        <p:attrNameLst>
                                          <p:attrName>style.visibility</p:attrName>
                                        </p:attrNameLst>
                                      </p:cBhvr>
                                      <p:to>
                                        <p:strVal val="visible"/>
                                      </p:to>
                                    </p:set>
                                    <p:anim calcmode="lin" valueType="num">
                                      <p:cBhvr additive="base">
                                        <p:cTn id="27" dur="500" fill="hold"/>
                                        <p:tgtEl>
                                          <p:spTgt spid="419843">
                                            <p:txEl>
                                              <p:charRg st="160" end="186"/>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419843">
                                            <p:txEl>
                                              <p:charRg st="160" end="18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43"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3186" name="Rectangle 2"/>
          <p:cNvSpPr>
            <a:spLocks noGrp="1"/>
          </p:cNvSpPr>
          <p:nvPr>
            <p:ph type="title"/>
          </p:nvPr>
        </p:nvSpPr>
        <p:spPr>
          <a:ln/>
        </p:spPr>
        <p:txBody>
          <a:bodyPr vert="horz" wrap="square" lIns="91440" tIns="45720" rIns="91440" bIns="45720" anchor="b" anchorCtr="0"/>
          <a:p>
            <a:pPr eaLnBrk="1" hangingPunct="1"/>
            <a:r>
              <a:rPr lang="zh-CN" altLang="en-US" b="1" dirty="0"/>
              <a:t>关系运算</a:t>
            </a:r>
            <a:r>
              <a:rPr lang="zh-CN" altLang="en-US" b="1" dirty="0">
                <a:latin typeface="Comic Sans MS" panose="030F0702030302020204" pitchFamily="66" charset="0"/>
              </a:rPr>
              <a:t>（</a:t>
            </a:r>
            <a:r>
              <a:rPr lang="en-US" altLang="zh-CN" b="1" dirty="0">
                <a:latin typeface="Comic Sans MS" panose="030F0702030302020204" pitchFamily="66" charset="0"/>
              </a:rPr>
              <a:t>Relational Operation</a:t>
            </a:r>
            <a:r>
              <a:rPr lang="zh-CN" altLang="en-US" b="1" dirty="0">
                <a:latin typeface="Comic Sans MS" panose="030F0702030302020204" pitchFamily="66" charset="0"/>
              </a:rPr>
              <a:t>）</a:t>
            </a:r>
            <a:endParaRPr lang="zh-CN" altLang="en-US" b="1" dirty="0">
              <a:latin typeface="Comic Sans MS" panose="030F0702030302020204" pitchFamily="66" charset="0"/>
            </a:endParaRPr>
          </a:p>
        </p:txBody>
      </p:sp>
      <p:sp>
        <p:nvSpPr>
          <p:cNvPr id="420867" name="Rectangle 3"/>
          <p:cNvSpPr>
            <a:spLocks noGrp="1"/>
          </p:cNvSpPr>
          <p:nvPr>
            <p:ph idx="1"/>
          </p:nvPr>
        </p:nvSpPr>
        <p:spPr>
          <a:ln/>
        </p:spPr>
        <p:txBody>
          <a:bodyPr vert="horz" wrap="square" lIns="91440" tIns="45720" rIns="91440" bIns="45720" anchor="t" anchorCtr="0"/>
          <a:p>
            <a:pPr eaLnBrk="1" hangingPunct="1">
              <a:lnSpc>
                <a:spcPct val="90000"/>
              </a:lnSpc>
            </a:pPr>
            <a:r>
              <a:rPr lang="zh-CN" altLang="en-US" b="1" dirty="0">
                <a:solidFill>
                  <a:srgbClr val="0000FF"/>
                </a:solidFill>
                <a:latin typeface="Comic Sans MS" panose="030F0702030302020204" pitchFamily="66" charset="0"/>
              </a:rPr>
              <a:t>关系运算符</a:t>
            </a:r>
            <a:endParaRPr lang="zh-CN" altLang="en-US" b="1" dirty="0">
              <a:solidFill>
                <a:srgbClr val="0000FF"/>
              </a:solidFill>
              <a:latin typeface="Comic Sans MS" panose="030F0702030302020204" pitchFamily="66" charset="0"/>
            </a:endParaRPr>
          </a:p>
          <a:p>
            <a:pPr lvl="1" eaLnBrk="1" hangingPunct="1">
              <a:lnSpc>
                <a:spcPct val="90000"/>
              </a:lnSpc>
            </a:pPr>
            <a:r>
              <a:rPr lang="en-US" altLang="zh-CN" b="1" dirty="0">
                <a:solidFill>
                  <a:srgbClr val="0000FF"/>
                </a:solidFill>
                <a:latin typeface="Comic Sans MS" panose="030F0702030302020204" pitchFamily="66" charset="0"/>
              </a:rPr>
              <a:t>&lt;(</a:t>
            </a:r>
            <a:r>
              <a:rPr lang="zh-CN" altLang="en-US" b="1" dirty="0">
                <a:solidFill>
                  <a:srgbClr val="0000FF"/>
                </a:solidFill>
                <a:latin typeface="Comic Sans MS" panose="030F0702030302020204" pitchFamily="66" charset="0"/>
              </a:rPr>
              <a:t>小于</a:t>
            </a:r>
            <a:r>
              <a:rPr lang="en-US" altLang="zh-CN" b="1" dirty="0">
                <a:solidFill>
                  <a:srgbClr val="0000FF"/>
                </a:solidFill>
                <a:latin typeface="Comic Sans MS" panose="030F0702030302020204" pitchFamily="66" charset="0"/>
              </a:rPr>
              <a: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&lt;=(</a:t>
            </a:r>
            <a:r>
              <a:rPr lang="zh-CN" altLang="en-US" b="1" dirty="0">
                <a:solidFill>
                  <a:srgbClr val="0000FF"/>
                </a:solidFill>
                <a:latin typeface="Comic Sans MS" panose="030F0702030302020204" pitchFamily="66" charset="0"/>
              </a:rPr>
              <a:t>小于等于</a:t>
            </a:r>
            <a:r>
              <a:rPr lang="en-US" altLang="zh-CN" b="1" dirty="0">
                <a:solidFill>
                  <a:srgbClr val="0000FF"/>
                </a:solidFill>
                <a:latin typeface="Comic Sans MS" panose="030F0702030302020204" pitchFamily="66" charset="0"/>
              </a:rPr>
              <a: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&gt;(</a:t>
            </a:r>
            <a:r>
              <a:rPr lang="zh-CN" altLang="en-US" b="1" dirty="0">
                <a:solidFill>
                  <a:srgbClr val="0000FF"/>
                </a:solidFill>
                <a:latin typeface="Comic Sans MS" panose="030F0702030302020204" pitchFamily="66" charset="0"/>
              </a:rPr>
              <a:t>大于</a:t>
            </a:r>
            <a:r>
              <a:rPr lang="en-US" altLang="zh-CN" b="1" dirty="0">
                <a:solidFill>
                  <a:srgbClr val="0000FF"/>
                </a:solidFill>
                <a:latin typeface="Comic Sans MS" panose="030F0702030302020204" pitchFamily="66" charset="0"/>
              </a:rPr>
              <a: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&gt;=(</a:t>
            </a:r>
            <a:r>
              <a:rPr lang="zh-CN" altLang="en-US" b="1" dirty="0">
                <a:solidFill>
                  <a:srgbClr val="0000FF"/>
                </a:solidFill>
                <a:latin typeface="Comic Sans MS" panose="030F0702030302020204" pitchFamily="66" charset="0"/>
              </a:rPr>
              <a:t>大于等于</a:t>
            </a:r>
            <a:r>
              <a:rPr lang="en-US" altLang="zh-CN" b="1" dirty="0">
                <a:solidFill>
                  <a:srgbClr val="0000FF"/>
                </a:solidFill>
                <a:latin typeface="Comic Sans MS" panose="030F0702030302020204" pitchFamily="66" charset="0"/>
              </a:rPr>
              <a: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a:t>
            </a:r>
            <a:r>
              <a:rPr lang="zh-CN" altLang="en-US" b="1" dirty="0">
                <a:solidFill>
                  <a:srgbClr val="0000FF"/>
                </a:solidFill>
                <a:latin typeface="Comic Sans MS" panose="030F0702030302020204" pitchFamily="66" charset="0"/>
              </a:rPr>
              <a:t>等于</a:t>
            </a:r>
            <a:r>
              <a:rPr lang="en-US" altLang="zh-CN" b="1" dirty="0">
                <a:solidFill>
                  <a:srgbClr val="0000FF"/>
                </a:solidFill>
                <a:latin typeface="Comic Sans MS" panose="030F0702030302020204" pitchFamily="66" charset="0"/>
              </a:rPr>
              <a: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a:t>
            </a:r>
            <a:r>
              <a:rPr lang="zh-CN" altLang="en-US" b="1" dirty="0">
                <a:solidFill>
                  <a:srgbClr val="0000FF"/>
                </a:solidFill>
                <a:latin typeface="Comic Sans MS" panose="030F0702030302020204" pitchFamily="66" charset="0"/>
              </a:rPr>
              <a:t>不等于</a:t>
            </a:r>
            <a:r>
              <a:rPr lang="en-US" altLang="zh-CN" b="1" dirty="0">
                <a:solidFill>
                  <a:srgbClr val="0000FF"/>
                </a:solidFill>
                <a:latin typeface="Comic Sans MS" panose="030F0702030302020204" pitchFamily="66" charset="0"/>
              </a:rPr>
              <a:t>)</a:t>
            </a:r>
            <a:endParaRPr lang="en-US" altLang="zh-CN" b="1" dirty="0">
              <a:solidFill>
                <a:srgbClr val="0000FF"/>
              </a:solidFill>
              <a:latin typeface="Comic Sans MS" panose="030F0702030302020204" pitchFamily="66" charset="0"/>
            </a:endParaRPr>
          </a:p>
          <a:p>
            <a:pPr eaLnBrk="1" hangingPunct="1">
              <a:lnSpc>
                <a:spcPct val="90000"/>
              </a:lnSpc>
            </a:pPr>
            <a:r>
              <a:rPr lang="zh-CN" altLang="en-US" b="1" dirty="0">
                <a:latin typeface="Comic Sans MS" panose="030F0702030302020204" pitchFamily="66" charset="0"/>
              </a:rPr>
              <a:t>关系运算符用于描述对两个值进行关系比较，判定比较条件是否满足</a:t>
            </a:r>
            <a:endParaRPr lang="zh-CN" altLang="en-US" b="1" dirty="0">
              <a:latin typeface="Comic Sans MS" panose="030F0702030302020204" pitchFamily="66" charset="0"/>
            </a:endParaRPr>
          </a:p>
          <a:p>
            <a:pPr lvl="1" eaLnBrk="1" hangingPunct="1">
              <a:lnSpc>
                <a:spcPct val="90000"/>
              </a:lnSpc>
            </a:pPr>
            <a:r>
              <a:rPr lang="zh-CN" altLang="en-US" b="1" dirty="0">
                <a:latin typeface="Comic Sans MS" panose="030F0702030302020204" pitchFamily="66" charset="0"/>
              </a:rPr>
              <a:t>在高级语言中，习惯称条件满足为“真”，不满足为“假”</a:t>
            </a:r>
            <a:endParaRPr lang="zh-CN" altLang="en-US" b="1" dirty="0">
              <a:latin typeface="Comic Sans MS" panose="030F0702030302020204" pitchFamily="66" charset="0"/>
            </a:endParaRPr>
          </a:p>
          <a:p>
            <a:pPr lvl="1" eaLnBrk="1" hangingPunct="1">
              <a:lnSpc>
                <a:spcPct val="90000"/>
              </a:lnSpc>
            </a:pPr>
            <a:r>
              <a:rPr lang="zh-CN" altLang="en-US" b="1" dirty="0">
                <a:latin typeface="Comic Sans MS" panose="030F0702030302020204" pitchFamily="66" charset="0"/>
              </a:rPr>
              <a:t>在</a:t>
            </a:r>
            <a:r>
              <a:rPr lang="en-US" altLang="zh-CN" b="1" dirty="0">
                <a:latin typeface="Comic Sans MS" panose="030F0702030302020204" pitchFamily="66" charset="0"/>
              </a:rPr>
              <a:t>C</a:t>
            </a:r>
            <a:r>
              <a:rPr lang="zh-CN" altLang="en-US" b="1" dirty="0">
                <a:latin typeface="Comic Sans MS" panose="030F0702030302020204" pitchFamily="66" charset="0"/>
              </a:rPr>
              <a:t>中，</a:t>
            </a:r>
            <a:r>
              <a:rPr lang="zh-CN" altLang="en-US" b="1" dirty="0">
                <a:solidFill>
                  <a:srgbClr val="CC0066"/>
                </a:solidFill>
                <a:latin typeface="Comic Sans MS" panose="030F0702030302020204" pitchFamily="66" charset="0"/>
              </a:rPr>
              <a:t>约定条件满足时，表达式的值为</a:t>
            </a:r>
            <a:r>
              <a:rPr lang="en-US" altLang="zh-CN" b="1" dirty="0">
                <a:solidFill>
                  <a:srgbClr val="CC0066"/>
                </a:solidFill>
                <a:latin typeface="Comic Sans MS" panose="030F0702030302020204" pitchFamily="66" charset="0"/>
              </a:rPr>
              <a:t>1</a:t>
            </a:r>
            <a:r>
              <a:rPr lang="zh-CN" altLang="en-US" b="1" dirty="0">
                <a:solidFill>
                  <a:srgbClr val="CC0066"/>
                </a:solidFill>
                <a:latin typeface="Comic Sans MS" panose="030F0702030302020204" pitchFamily="66" charset="0"/>
              </a:rPr>
              <a:t>；条件不满足为 </a:t>
            </a:r>
            <a:r>
              <a:rPr lang="en-US" altLang="zh-CN" b="1" dirty="0">
                <a:solidFill>
                  <a:srgbClr val="CC0066"/>
                </a:solidFill>
                <a:latin typeface="Comic Sans MS" panose="030F0702030302020204" pitchFamily="66" charset="0"/>
              </a:rPr>
              <a:t>0</a:t>
            </a:r>
            <a:endParaRPr lang="en-US" altLang="zh-CN" sz="3200" b="1" dirty="0">
              <a:solidFill>
                <a:srgbClr val="0000FF"/>
              </a:solidFill>
              <a:latin typeface="Comic Sans MS" panose="030F0702030302020204" pitchFamily="66" charset="0"/>
            </a:endParaRPr>
          </a:p>
        </p:txBody>
      </p:sp>
      <p:sp>
        <p:nvSpPr>
          <p:cNvPr id="93188"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93189"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93190"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0867">
                                            <p:txEl>
                                              <p:charRg st="0" end="6"/>
                                            </p:txEl>
                                          </p:spTgt>
                                        </p:tgtEl>
                                        <p:attrNameLst>
                                          <p:attrName>style.visibility</p:attrName>
                                        </p:attrNameLst>
                                      </p:cBhvr>
                                      <p:to>
                                        <p:strVal val="visible"/>
                                      </p:to>
                                    </p:set>
                                    <p:anim calcmode="lin" valueType="num">
                                      <p:cBhvr additive="base">
                                        <p:cTn id="7" dur="500" fill="hold"/>
                                        <p:tgtEl>
                                          <p:spTgt spid="420867">
                                            <p:txEl>
                                              <p:charRg st="0" end="6"/>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20867">
                                            <p:txEl>
                                              <p:charRg st="0" end="6"/>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20867">
                                            <p:txEl>
                                              <p:charRg st="6" end="51"/>
                                            </p:txEl>
                                          </p:spTgt>
                                        </p:tgtEl>
                                        <p:attrNameLst>
                                          <p:attrName>style.visibility</p:attrName>
                                        </p:attrNameLst>
                                      </p:cBhvr>
                                      <p:to>
                                        <p:strVal val="visible"/>
                                      </p:to>
                                    </p:set>
                                    <p:anim calcmode="lin" valueType="num">
                                      <p:cBhvr additive="base">
                                        <p:cTn id="11" dur="500" fill="hold"/>
                                        <p:tgtEl>
                                          <p:spTgt spid="420867">
                                            <p:txEl>
                                              <p:charRg st="6" end="5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420867">
                                            <p:txEl>
                                              <p:charRg st="6" end="5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420867">
                                            <p:txEl>
                                              <p:charRg st="51" end="82"/>
                                            </p:txEl>
                                          </p:spTgt>
                                        </p:tgtEl>
                                        <p:attrNameLst>
                                          <p:attrName>style.visibility</p:attrName>
                                        </p:attrNameLst>
                                      </p:cBhvr>
                                      <p:to>
                                        <p:strVal val="visible"/>
                                      </p:to>
                                    </p:set>
                                    <p:anim calcmode="lin" valueType="num">
                                      <p:cBhvr additive="base">
                                        <p:cTn id="17" dur="500" fill="hold"/>
                                        <p:tgtEl>
                                          <p:spTgt spid="420867">
                                            <p:txEl>
                                              <p:charRg st="51" end="8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20867">
                                            <p:txEl>
                                              <p:charRg st="51" end="8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420867">
                                            <p:txEl>
                                              <p:charRg st="82" end="109"/>
                                            </p:txEl>
                                          </p:spTgt>
                                        </p:tgtEl>
                                        <p:attrNameLst>
                                          <p:attrName>style.visibility</p:attrName>
                                        </p:attrNameLst>
                                      </p:cBhvr>
                                      <p:to>
                                        <p:strVal val="visible"/>
                                      </p:to>
                                    </p:set>
                                    <p:anim calcmode="lin" valueType="num">
                                      <p:cBhvr additive="base">
                                        <p:cTn id="21" dur="500" fill="hold"/>
                                        <p:tgtEl>
                                          <p:spTgt spid="420867">
                                            <p:txEl>
                                              <p:charRg st="82" end="109"/>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420867">
                                            <p:txEl>
                                              <p:charRg st="82" end="109"/>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420867">
                                            <p:txEl>
                                              <p:charRg st="109" end="138"/>
                                            </p:txEl>
                                          </p:spTgt>
                                        </p:tgtEl>
                                        <p:attrNameLst>
                                          <p:attrName>style.visibility</p:attrName>
                                        </p:attrNameLst>
                                      </p:cBhvr>
                                      <p:to>
                                        <p:strVal val="visible"/>
                                      </p:to>
                                    </p:set>
                                    <p:anim calcmode="lin" valueType="num">
                                      <p:cBhvr additive="base">
                                        <p:cTn id="25" dur="500" fill="hold"/>
                                        <p:tgtEl>
                                          <p:spTgt spid="420867">
                                            <p:txEl>
                                              <p:charRg st="109" end="138"/>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20867">
                                            <p:txEl>
                                              <p:charRg st="109" end="13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867"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4210" name="Rectangle 2"/>
          <p:cNvSpPr>
            <a:spLocks noGrp="1"/>
          </p:cNvSpPr>
          <p:nvPr>
            <p:ph type="title"/>
          </p:nvPr>
        </p:nvSpPr>
        <p:spPr>
          <a:ln/>
        </p:spPr>
        <p:txBody>
          <a:bodyPr vert="horz" wrap="square" lIns="91440" tIns="45720" rIns="91440" bIns="45720" anchor="b" anchorCtr="0"/>
          <a:p>
            <a:pPr eaLnBrk="1" hangingPunct="1"/>
            <a:r>
              <a:rPr lang="zh-CN" altLang="en-US" b="1" dirty="0"/>
              <a:t>关系运算（续）</a:t>
            </a:r>
            <a:endParaRPr lang="zh-CN" altLang="en-US" b="1" dirty="0"/>
          </a:p>
        </p:txBody>
      </p:sp>
      <p:sp>
        <p:nvSpPr>
          <p:cNvPr id="421891" name="Rectangle 3"/>
          <p:cNvSpPr>
            <a:spLocks noGrp="1"/>
          </p:cNvSpPr>
          <p:nvPr>
            <p:ph idx="1"/>
          </p:nvPr>
        </p:nvSpPr>
        <p:spPr>
          <a:ln/>
        </p:spPr>
        <p:txBody>
          <a:bodyPr vert="horz" wrap="square" lIns="91440" tIns="45720" rIns="91440" bIns="45720" anchor="t" anchorCtr="0"/>
          <a:p>
            <a:pPr eaLnBrk="1" hangingPunct="1">
              <a:lnSpc>
                <a:spcPct val="90000"/>
              </a:lnSpc>
            </a:pPr>
            <a:r>
              <a:rPr lang="zh-CN" altLang="en-US" b="1" dirty="0">
                <a:solidFill>
                  <a:schemeClr val="hlink"/>
                </a:solidFill>
                <a:latin typeface="Comic Sans MS" panose="030F0702030302020204" pitchFamily="66" charset="0"/>
              </a:rPr>
              <a:t>关系运算符的优先级</a:t>
            </a:r>
            <a:r>
              <a:rPr lang="zh-CN" altLang="en-US" b="1" dirty="0">
                <a:latin typeface="Comic Sans MS" panose="030F0702030302020204" pitchFamily="66" charset="0"/>
              </a:rPr>
              <a:t>：</a:t>
            </a:r>
            <a:endParaRPr lang="zh-CN" altLang="en-US" b="1" dirty="0">
              <a:latin typeface="Comic Sans MS" panose="030F0702030302020204" pitchFamily="66" charset="0"/>
            </a:endParaRPr>
          </a:p>
          <a:p>
            <a:pPr lvl="1" eaLnBrk="1" hangingPunct="1">
              <a:lnSpc>
                <a:spcPct val="90000"/>
              </a:lnSpc>
            </a:pPr>
            <a:r>
              <a:rPr lang="en-US" altLang="zh-CN" b="1" dirty="0">
                <a:solidFill>
                  <a:srgbClr val="FF0000"/>
                </a:solidFill>
                <a:latin typeface="Comic Sans MS" panose="030F0702030302020204" pitchFamily="66" charset="0"/>
              </a:rPr>
              <a:t>&lt;</a:t>
            </a:r>
            <a:r>
              <a:rPr lang="zh-CN" altLang="en-US" b="1" dirty="0">
                <a:solidFill>
                  <a:srgbClr val="FF0000"/>
                </a:solidFill>
                <a:latin typeface="Comic Sans MS" panose="030F0702030302020204" pitchFamily="66" charset="0"/>
              </a:rPr>
              <a:t>、</a:t>
            </a:r>
            <a:r>
              <a:rPr lang="en-US" altLang="zh-CN" b="1" dirty="0">
                <a:solidFill>
                  <a:srgbClr val="FF0000"/>
                </a:solidFill>
                <a:latin typeface="Comic Sans MS" panose="030F0702030302020204" pitchFamily="66" charset="0"/>
              </a:rPr>
              <a:t>&lt;=</a:t>
            </a:r>
            <a:r>
              <a:rPr lang="zh-CN" altLang="en-US" b="1" dirty="0">
                <a:solidFill>
                  <a:srgbClr val="FF0000"/>
                </a:solidFill>
                <a:latin typeface="Comic Sans MS" panose="030F0702030302020204" pitchFamily="66" charset="0"/>
              </a:rPr>
              <a:t>、</a:t>
            </a:r>
            <a:r>
              <a:rPr lang="en-US" altLang="zh-CN" b="1" dirty="0">
                <a:solidFill>
                  <a:srgbClr val="FF0000"/>
                </a:solidFill>
                <a:latin typeface="Comic Sans MS" panose="030F0702030302020204" pitchFamily="66" charset="0"/>
              </a:rPr>
              <a:t>&gt;</a:t>
            </a:r>
            <a:r>
              <a:rPr lang="zh-CN" altLang="en-US" b="1" dirty="0">
                <a:solidFill>
                  <a:srgbClr val="FF0000"/>
                </a:solidFill>
                <a:latin typeface="Comic Sans MS" panose="030F0702030302020204" pitchFamily="66" charset="0"/>
              </a:rPr>
              <a:t>、</a:t>
            </a:r>
            <a:r>
              <a:rPr lang="en-US" altLang="zh-CN" b="1" dirty="0">
                <a:solidFill>
                  <a:srgbClr val="FF0000"/>
                </a:solidFill>
                <a:latin typeface="Comic Sans MS" panose="030F0702030302020204" pitchFamily="66" charset="0"/>
              </a:rPr>
              <a:t>&gt;= </a:t>
            </a:r>
            <a:r>
              <a:rPr lang="zh-CN" altLang="en-US" b="1" dirty="0">
                <a:solidFill>
                  <a:srgbClr val="FF0000"/>
                </a:solidFill>
                <a:latin typeface="Comic Sans MS" panose="030F0702030302020204" pitchFamily="66" charset="0"/>
              </a:rPr>
              <a:t>高于 </a:t>
            </a:r>
            <a:r>
              <a:rPr lang="en-US" altLang="zh-CN" b="1" dirty="0">
                <a:solidFill>
                  <a:srgbClr val="FF0000"/>
                </a:solidFill>
                <a:latin typeface="Comic Sans MS" panose="030F0702030302020204" pitchFamily="66" charset="0"/>
              </a:rPr>
              <a:t>==</a:t>
            </a:r>
            <a:r>
              <a:rPr lang="zh-CN" altLang="en-US" b="1" dirty="0">
                <a:solidFill>
                  <a:srgbClr val="FF0000"/>
                </a:solidFill>
                <a:latin typeface="Comic Sans MS" panose="030F0702030302020204" pitchFamily="66" charset="0"/>
              </a:rPr>
              <a:t>，</a:t>
            </a:r>
            <a:r>
              <a:rPr lang="en-US" altLang="zh-CN" b="1" dirty="0">
                <a:solidFill>
                  <a:srgbClr val="FF0000"/>
                </a:solidFill>
                <a:latin typeface="Comic Sans MS" panose="030F0702030302020204" pitchFamily="66" charset="0"/>
              </a:rPr>
              <a:t>!=</a:t>
            </a:r>
            <a:endParaRPr lang="en-US" altLang="zh-CN" b="1" dirty="0">
              <a:solidFill>
                <a:srgbClr val="FF0000"/>
              </a:solidFill>
              <a:latin typeface="Comic Sans MS" panose="030F0702030302020204" pitchFamily="66" charset="0"/>
            </a:endParaRPr>
          </a:p>
          <a:p>
            <a:pPr eaLnBrk="1" hangingPunct="1">
              <a:lnSpc>
                <a:spcPct val="90000"/>
              </a:lnSpc>
            </a:pPr>
            <a:r>
              <a:rPr lang="zh-CN" altLang="en-US" sz="2800" b="1" dirty="0">
                <a:solidFill>
                  <a:srgbClr val="006600"/>
                </a:solidFill>
                <a:latin typeface="Comic Sans MS" panose="030F0702030302020204" pitchFamily="66" charset="0"/>
              </a:rPr>
              <a:t>如表达式 </a:t>
            </a:r>
            <a:r>
              <a:rPr lang="en-US" altLang="zh-CN" sz="2800" b="1" dirty="0">
                <a:solidFill>
                  <a:srgbClr val="006600"/>
                </a:solidFill>
                <a:latin typeface="Comic Sans MS" panose="030F0702030302020204" pitchFamily="66" charset="0"/>
              </a:rPr>
              <a:t>x &gt; y == c &lt; d</a:t>
            </a:r>
            <a:r>
              <a:rPr lang="zh-CN" altLang="en-US" sz="2800" b="1" dirty="0">
                <a:solidFill>
                  <a:srgbClr val="006600"/>
                </a:solidFill>
                <a:latin typeface="Comic Sans MS" panose="030F0702030302020204" pitchFamily="66" charset="0"/>
              </a:rPr>
              <a:t>，等价于表达式</a:t>
            </a:r>
            <a:endParaRPr lang="zh-CN" altLang="en-US" sz="2800" b="1" dirty="0">
              <a:solidFill>
                <a:srgbClr val="006600"/>
              </a:solidFill>
              <a:latin typeface="Comic Sans MS" panose="030F0702030302020204" pitchFamily="66" charset="0"/>
            </a:endParaRPr>
          </a:p>
          <a:p>
            <a:pPr lvl="1" eaLnBrk="1" hangingPunct="1">
              <a:lnSpc>
                <a:spcPct val="90000"/>
              </a:lnSpc>
            </a:pPr>
            <a:r>
              <a:rPr lang="en-US" altLang="zh-CN" sz="2400" b="1" dirty="0">
                <a:solidFill>
                  <a:srgbClr val="006600"/>
                </a:solidFill>
                <a:latin typeface="Comic Sans MS" panose="030F0702030302020204" pitchFamily="66" charset="0"/>
              </a:rPr>
              <a:t>(x &gt; y) == (c &lt; d)</a:t>
            </a:r>
            <a:endParaRPr lang="en-US" altLang="zh-CN" sz="2400" b="1" dirty="0">
              <a:solidFill>
                <a:srgbClr val="006600"/>
              </a:solidFill>
              <a:latin typeface="Comic Sans MS" panose="030F0702030302020204" pitchFamily="66" charset="0"/>
            </a:endParaRPr>
          </a:p>
          <a:p>
            <a:pPr eaLnBrk="1" hangingPunct="1">
              <a:lnSpc>
                <a:spcPct val="90000"/>
              </a:lnSpc>
            </a:pPr>
            <a:r>
              <a:rPr lang="zh-CN" altLang="en-US" b="1" dirty="0">
                <a:solidFill>
                  <a:srgbClr val="FF0000"/>
                </a:solidFill>
                <a:latin typeface="Comic Sans MS" panose="030F0702030302020204" pitchFamily="66" charset="0"/>
              </a:rPr>
              <a:t>关系运算符的优先级低于算术运算符的优先级</a:t>
            </a:r>
            <a:endParaRPr lang="zh-CN" altLang="en-US" b="1" dirty="0">
              <a:solidFill>
                <a:srgbClr val="FF0000"/>
              </a:solidFill>
              <a:latin typeface="Comic Sans MS" panose="030F0702030302020204" pitchFamily="66" charset="0"/>
            </a:endParaRPr>
          </a:p>
          <a:p>
            <a:pPr lvl="1" eaLnBrk="1" hangingPunct="1">
              <a:lnSpc>
                <a:spcPct val="90000"/>
              </a:lnSpc>
            </a:pPr>
            <a:r>
              <a:rPr lang="en-US" altLang="zh-CN" sz="2400" b="1" dirty="0">
                <a:solidFill>
                  <a:srgbClr val="006600"/>
                </a:solidFill>
                <a:latin typeface="Comic Sans MS" panose="030F0702030302020204" pitchFamily="66" charset="0"/>
              </a:rPr>
              <a:t>x &gt; u+v  </a:t>
            </a:r>
            <a:r>
              <a:rPr lang="zh-CN" altLang="en-US" sz="2400" b="1" dirty="0">
                <a:solidFill>
                  <a:srgbClr val="006600"/>
                </a:solidFill>
                <a:latin typeface="Comic Sans MS" panose="030F0702030302020204" pitchFamily="66" charset="0"/>
              </a:rPr>
              <a:t>等效于 </a:t>
            </a:r>
            <a:r>
              <a:rPr lang="en-US" altLang="zh-CN" sz="2400" b="1" dirty="0">
                <a:solidFill>
                  <a:srgbClr val="006600"/>
                </a:solidFill>
                <a:latin typeface="Comic Sans MS" panose="030F0702030302020204" pitchFamily="66" charset="0"/>
              </a:rPr>
              <a:t>x &gt; (u+v)</a:t>
            </a:r>
            <a:endParaRPr lang="en-US" altLang="zh-CN" sz="2400" b="1" dirty="0">
              <a:solidFill>
                <a:srgbClr val="006600"/>
              </a:solidFill>
              <a:latin typeface="Comic Sans MS" panose="030F0702030302020204" pitchFamily="66" charset="0"/>
            </a:endParaRPr>
          </a:p>
          <a:p>
            <a:pPr eaLnBrk="1" hangingPunct="1">
              <a:lnSpc>
                <a:spcPct val="90000"/>
              </a:lnSpc>
            </a:pPr>
            <a:r>
              <a:rPr lang="zh-CN" altLang="en-US" b="1" dirty="0">
                <a:solidFill>
                  <a:srgbClr val="0000FF"/>
                </a:solidFill>
                <a:latin typeface="Comic Sans MS" panose="030F0702030302020204" pitchFamily="66" charset="0"/>
              </a:rPr>
              <a:t>关系运算符的结合方向是自左至右</a:t>
            </a:r>
            <a:endParaRPr lang="zh-CN" altLang="en-US" b="1" dirty="0">
              <a:solidFill>
                <a:srgbClr val="0000FF"/>
              </a:solidFill>
              <a:latin typeface="Comic Sans MS" panose="030F0702030302020204" pitchFamily="66" charset="0"/>
            </a:endParaRPr>
          </a:p>
        </p:txBody>
      </p:sp>
      <p:sp>
        <p:nvSpPr>
          <p:cNvPr id="94212"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94213"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94214"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1891">
                                            <p:txEl>
                                              <p:charRg st="0" end="11"/>
                                            </p:txEl>
                                          </p:spTgt>
                                        </p:tgtEl>
                                        <p:attrNameLst>
                                          <p:attrName>style.visibility</p:attrName>
                                        </p:attrNameLst>
                                      </p:cBhvr>
                                      <p:to>
                                        <p:strVal val="visible"/>
                                      </p:to>
                                    </p:set>
                                    <p:anim calcmode="lin" valueType="num">
                                      <p:cBhvr additive="base">
                                        <p:cTn id="7" dur="500" fill="hold"/>
                                        <p:tgtEl>
                                          <p:spTgt spid="421891">
                                            <p:txEl>
                                              <p:charRg st="0" end="1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21891">
                                            <p:txEl>
                                              <p:charRg st="0" end="11"/>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21891">
                                            <p:txEl>
                                              <p:charRg st="11" end="30"/>
                                            </p:txEl>
                                          </p:spTgt>
                                        </p:tgtEl>
                                        <p:attrNameLst>
                                          <p:attrName>style.visibility</p:attrName>
                                        </p:attrNameLst>
                                      </p:cBhvr>
                                      <p:to>
                                        <p:strVal val="visible"/>
                                      </p:to>
                                    </p:set>
                                    <p:anim calcmode="lin" valueType="num">
                                      <p:cBhvr additive="base">
                                        <p:cTn id="11" dur="500" fill="hold"/>
                                        <p:tgtEl>
                                          <p:spTgt spid="421891">
                                            <p:txEl>
                                              <p:charRg st="11" end="3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421891">
                                            <p:txEl>
                                              <p:charRg st="11" end="3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421891">
                                            <p:txEl>
                                              <p:charRg st="30" end="57"/>
                                            </p:txEl>
                                          </p:spTgt>
                                        </p:tgtEl>
                                        <p:attrNameLst>
                                          <p:attrName>style.visibility</p:attrName>
                                        </p:attrNameLst>
                                      </p:cBhvr>
                                      <p:to>
                                        <p:strVal val="visible"/>
                                      </p:to>
                                    </p:set>
                                    <p:anim calcmode="lin" valueType="num">
                                      <p:cBhvr additive="base">
                                        <p:cTn id="17" dur="500" fill="hold"/>
                                        <p:tgtEl>
                                          <p:spTgt spid="421891">
                                            <p:txEl>
                                              <p:charRg st="30" end="57"/>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21891">
                                            <p:txEl>
                                              <p:charRg st="30" end="57"/>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421891">
                                            <p:txEl>
                                              <p:charRg st="57" end="76"/>
                                            </p:txEl>
                                          </p:spTgt>
                                        </p:tgtEl>
                                        <p:attrNameLst>
                                          <p:attrName>style.visibility</p:attrName>
                                        </p:attrNameLst>
                                      </p:cBhvr>
                                      <p:to>
                                        <p:strVal val="visible"/>
                                      </p:to>
                                    </p:set>
                                    <p:anim calcmode="lin" valueType="num">
                                      <p:cBhvr additive="base">
                                        <p:cTn id="21" dur="500" fill="hold"/>
                                        <p:tgtEl>
                                          <p:spTgt spid="421891">
                                            <p:txEl>
                                              <p:charRg st="57" end="76"/>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421891">
                                            <p:txEl>
                                              <p:charRg st="57" end="76"/>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421891">
                                            <p:txEl>
                                              <p:charRg st="76" end="97"/>
                                            </p:txEl>
                                          </p:spTgt>
                                        </p:tgtEl>
                                        <p:attrNameLst>
                                          <p:attrName>style.visibility</p:attrName>
                                        </p:attrNameLst>
                                      </p:cBhvr>
                                      <p:to>
                                        <p:strVal val="visible"/>
                                      </p:to>
                                    </p:set>
                                    <p:anim calcmode="lin" valueType="num">
                                      <p:cBhvr additive="base">
                                        <p:cTn id="27" dur="500" fill="hold"/>
                                        <p:tgtEl>
                                          <p:spTgt spid="421891">
                                            <p:txEl>
                                              <p:charRg st="76" end="97"/>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421891">
                                            <p:txEl>
                                              <p:charRg st="76" end="97"/>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421891">
                                            <p:txEl>
                                              <p:charRg st="97" end="120"/>
                                            </p:txEl>
                                          </p:spTgt>
                                        </p:tgtEl>
                                        <p:attrNameLst>
                                          <p:attrName>style.visibility</p:attrName>
                                        </p:attrNameLst>
                                      </p:cBhvr>
                                      <p:to>
                                        <p:strVal val="visible"/>
                                      </p:to>
                                    </p:set>
                                    <p:anim calcmode="lin" valueType="num">
                                      <p:cBhvr additive="base">
                                        <p:cTn id="31" dur="500" fill="hold"/>
                                        <p:tgtEl>
                                          <p:spTgt spid="421891">
                                            <p:txEl>
                                              <p:charRg st="97" end="120"/>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21891">
                                            <p:txEl>
                                              <p:charRg st="97" end="120"/>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21891">
                                            <p:txEl>
                                              <p:charRg st="120" end="136"/>
                                            </p:txEl>
                                          </p:spTgt>
                                        </p:tgtEl>
                                        <p:attrNameLst>
                                          <p:attrName>style.visibility</p:attrName>
                                        </p:attrNameLst>
                                      </p:cBhvr>
                                      <p:to>
                                        <p:strVal val="visible"/>
                                      </p:to>
                                    </p:set>
                                    <p:anim calcmode="lin" valueType="num">
                                      <p:cBhvr additive="base">
                                        <p:cTn id="37" dur="500" fill="hold"/>
                                        <p:tgtEl>
                                          <p:spTgt spid="421891">
                                            <p:txEl>
                                              <p:charRg st="120" end="13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21891">
                                            <p:txEl>
                                              <p:charRg st="120" end="13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1891"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5234" name="标题 1"/>
          <p:cNvSpPr>
            <a:spLocks noGrp="1"/>
          </p:cNvSpPr>
          <p:nvPr>
            <p:ph type="title"/>
          </p:nvPr>
        </p:nvSpPr>
        <p:spPr>
          <a:ln/>
        </p:spPr>
        <p:txBody>
          <a:bodyPr vert="horz" wrap="square" lIns="91440" tIns="45720" rIns="91440" bIns="45720" anchor="b" anchorCtr="0"/>
          <a:p>
            <a:r>
              <a:rPr lang="zh-CN" altLang="en-US" b="1" dirty="0">
                <a:latin typeface="华文中宋" panose="02010600040101010101" pitchFamily="2" charset="-122"/>
                <a:ea typeface="华文中宋" panose="02010600040101010101" pitchFamily="2" charset="-122"/>
              </a:rPr>
              <a:t>优先级</a:t>
            </a:r>
            <a:endParaRPr lang="zh-CN" altLang="en-US" b="1" dirty="0">
              <a:latin typeface="华文中宋" panose="02010600040101010101" pitchFamily="2" charset="-122"/>
              <a:ea typeface="华文中宋" panose="02010600040101010101" pitchFamily="2" charset="-122"/>
            </a:endParaRPr>
          </a:p>
        </p:txBody>
      </p:sp>
      <p:sp>
        <p:nvSpPr>
          <p:cNvPr id="95235" name="内容占位符 2"/>
          <p:cNvSpPr>
            <a:spLocks noGrp="1"/>
          </p:cNvSpPr>
          <p:nvPr>
            <p:ph idx="1"/>
          </p:nvPr>
        </p:nvSpPr>
        <p:spPr>
          <a:xfrm>
            <a:off x="395288" y="2017713"/>
            <a:ext cx="8559800" cy="4114800"/>
          </a:xfrm>
          <a:ln/>
        </p:spPr>
        <p:txBody>
          <a:bodyPr vert="horz" wrap="square" lIns="91440" tIns="45720" rIns="91440" bIns="45720" anchor="t" anchorCtr="0"/>
          <a:p>
            <a:r>
              <a:rPr lang="zh-CN" altLang="en-US" sz="2800" b="1" dirty="0">
                <a:solidFill>
                  <a:srgbClr val="FF0000"/>
                </a:solidFill>
                <a:latin typeface="Comic Sans MS" panose="030F0702030302020204" pitchFamily="66" charset="0"/>
              </a:rPr>
              <a:t>算术运算：</a:t>
            </a:r>
            <a:r>
              <a:rPr lang="en-US" altLang="zh-CN" sz="2800" b="1" dirty="0">
                <a:solidFill>
                  <a:srgbClr val="0000FF"/>
                </a:solidFill>
                <a:latin typeface="Comic Sans MS" panose="030F0702030302020204" pitchFamily="66" charset="0"/>
              </a:rPr>
              <a:t>+/-; ++/--; </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endParaRPr lang="zh-CN" altLang="en-US" sz="2800" b="1" dirty="0">
              <a:solidFill>
                <a:srgbClr val="0000FF"/>
              </a:solidFill>
              <a:latin typeface="Comic Sans MS" panose="030F0702030302020204" pitchFamily="66" charset="0"/>
            </a:endParaRPr>
          </a:p>
          <a:p>
            <a:pPr marL="342900" lvl="1" indent="-342900">
              <a:buClr>
                <a:schemeClr val="folHlink"/>
              </a:buClr>
              <a:buSzPct val="60000"/>
            </a:pPr>
            <a:r>
              <a:rPr lang="zh-CN" altLang="en-US" b="1" dirty="0">
                <a:solidFill>
                  <a:srgbClr val="FF0000"/>
                </a:solidFill>
                <a:latin typeface="Comic Sans MS" panose="030F0702030302020204" pitchFamily="66" charset="0"/>
              </a:rPr>
              <a:t>关系运算：</a:t>
            </a:r>
            <a:r>
              <a:rPr lang="en-US" altLang="zh-CN" b="1" dirty="0">
                <a:solidFill>
                  <a:srgbClr val="0000FF"/>
                </a:solidFill>
                <a:latin typeface="Comic Sans MS" panose="030F0702030302020204" pitchFamily="66" charset="0"/>
              </a:rPr>
              <a:t>&lt;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&lt;=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&gt;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&gt;=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 ==</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a:t>
            </a:r>
            <a:endParaRPr lang="en-US" altLang="zh-CN" b="1" dirty="0">
              <a:solidFill>
                <a:srgbClr val="0000FF"/>
              </a:solidFill>
              <a:latin typeface="Comic Sans MS" panose="030F0702030302020204" pitchFamily="66" charset="0"/>
            </a:endParaRPr>
          </a:p>
          <a:p>
            <a:endParaRPr lang="zh-CN" altLang="en-US" b="1" dirty="0">
              <a:latin typeface="Comic Sans MS" panose="030F0702030302020204" pitchFamily="66" charset="0"/>
            </a:endParaRPr>
          </a:p>
          <a:p>
            <a:endParaRPr lang="zh-CN" altLang="en-US" dirty="0"/>
          </a:p>
        </p:txBody>
      </p:sp>
      <p:sp>
        <p:nvSpPr>
          <p:cNvPr id="95236"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95237"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95238"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8" name="Rectangle 2"/>
          <p:cNvSpPr>
            <a:spLocks noGrp="1"/>
          </p:cNvSpPr>
          <p:nvPr>
            <p:ph type="title"/>
          </p:nvPr>
        </p:nvSpPr>
        <p:spPr>
          <a:ln/>
        </p:spPr>
        <p:txBody>
          <a:bodyPr vert="horz" wrap="square" lIns="91440" tIns="45720" rIns="91440" bIns="45720" anchor="b" anchorCtr="0"/>
          <a:p>
            <a:pPr eaLnBrk="1" hangingPunct="1"/>
            <a:r>
              <a:rPr lang="zh-CN" altLang="en-US" b="1" dirty="0"/>
              <a:t>逻辑运算</a:t>
            </a:r>
            <a:r>
              <a:rPr lang="en-US" altLang="zh-CN" b="1" dirty="0">
                <a:latin typeface="Comic Sans MS" panose="030F0702030302020204" pitchFamily="66" charset="0"/>
              </a:rPr>
              <a:t>(Logical Operation)</a:t>
            </a:r>
            <a:endParaRPr lang="en-US" altLang="zh-CN" b="1" dirty="0">
              <a:latin typeface="Comic Sans MS" panose="030F0702030302020204" pitchFamily="66" charset="0"/>
            </a:endParaRPr>
          </a:p>
        </p:txBody>
      </p:sp>
      <p:sp>
        <p:nvSpPr>
          <p:cNvPr id="422915" name="Rectangle 3"/>
          <p:cNvSpPr>
            <a:spLocks noGrp="1"/>
          </p:cNvSpPr>
          <p:nvPr>
            <p:ph idx="1"/>
          </p:nvPr>
        </p:nvSpPr>
        <p:spPr>
          <a:xfrm>
            <a:off x="838200" y="2017713"/>
            <a:ext cx="8001000" cy="4114800"/>
          </a:xfrm>
          <a:ln/>
        </p:spPr>
        <p:txBody>
          <a:bodyPr vert="horz" wrap="square" lIns="91440" tIns="45720" rIns="91440" bIns="45720" anchor="t" anchorCtr="0"/>
          <a:p>
            <a:pPr eaLnBrk="1" hangingPunct="1">
              <a:lnSpc>
                <a:spcPct val="90000"/>
              </a:lnSpc>
            </a:pPr>
            <a:r>
              <a:rPr lang="zh-CN" altLang="en-US" sz="2800" dirty="0">
                <a:latin typeface="Comic Sans MS" panose="030F0702030302020204" pitchFamily="66" charset="0"/>
              </a:rPr>
              <a:t>运算符：</a:t>
            </a:r>
            <a:r>
              <a:rPr lang="en-US" altLang="zh-CN" sz="2800" b="1" dirty="0">
                <a:solidFill>
                  <a:srgbClr val="0099FF"/>
                </a:solidFill>
                <a:latin typeface="Comic Sans MS" panose="030F0702030302020204" pitchFamily="66" charset="0"/>
              </a:rPr>
              <a:t>&amp;&amp;(</a:t>
            </a:r>
            <a:r>
              <a:rPr lang="zh-CN" altLang="en-US" sz="2800" b="1" dirty="0">
                <a:solidFill>
                  <a:srgbClr val="0099FF"/>
                </a:solidFill>
                <a:latin typeface="Comic Sans MS" panose="030F0702030302020204" pitchFamily="66" charset="0"/>
              </a:rPr>
              <a:t>逻辑与</a:t>
            </a:r>
            <a:r>
              <a:rPr lang="en-US" altLang="zh-CN" sz="2800" b="1" dirty="0">
                <a:solidFill>
                  <a:srgbClr val="0099FF"/>
                </a:solidFill>
                <a:latin typeface="Comic Sans MS" panose="030F0702030302020204" pitchFamily="66" charset="0"/>
              </a:rPr>
              <a:t>)</a:t>
            </a:r>
            <a:r>
              <a:rPr lang="zh-CN" altLang="en-US" sz="2800" b="1" dirty="0">
                <a:solidFill>
                  <a:srgbClr val="0099FF"/>
                </a:solidFill>
                <a:latin typeface="Comic Sans MS" panose="030F0702030302020204" pitchFamily="66" charset="0"/>
              </a:rPr>
              <a:t>、</a:t>
            </a:r>
            <a:r>
              <a:rPr lang="en-US" altLang="zh-CN" sz="2800" b="1" dirty="0">
                <a:solidFill>
                  <a:srgbClr val="0099FF"/>
                </a:solidFill>
                <a:latin typeface="Comic Sans MS" panose="030F0702030302020204" pitchFamily="66" charset="0"/>
              </a:rPr>
              <a:t>||(</a:t>
            </a:r>
            <a:r>
              <a:rPr lang="zh-CN" altLang="en-US" sz="2800" b="1" dirty="0">
                <a:solidFill>
                  <a:srgbClr val="0099FF"/>
                </a:solidFill>
                <a:latin typeface="Comic Sans MS" panose="030F0702030302020204" pitchFamily="66" charset="0"/>
              </a:rPr>
              <a:t>逻辑或</a:t>
            </a:r>
            <a:r>
              <a:rPr lang="en-US" altLang="zh-CN" sz="2800" b="1" dirty="0">
                <a:solidFill>
                  <a:srgbClr val="0099FF"/>
                </a:solidFill>
                <a:latin typeface="Comic Sans MS" panose="030F0702030302020204" pitchFamily="66" charset="0"/>
              </a:rPr>
              <a:t>)</a:t>
            </a:r>
            <a:r>
              <a:rPr lang="zh-CN" altLang="en-US" sz="2800" b="1" dirty="0">
                <a:solidFill>
                  <a:srgbClr val="0099FF"/>
                </a:solidFill>
                <a:latin typeface="Comic Sans MS" panose="030F0702030302020204" pitchFamily="66" charset="0"/>
              </a:rPr>
              <a:t>、</a:t>
            </a:r>
            <a:r>
              <a:rPr lang="en-US" altLang="zh-CN" sz="2800" b="1" dirty="0">
                <a:solidFill>
                  <a:srgbClr val="0099FF"/>
                </a:solidFill>
                <a:latin typeface="Comic Sans MS" panose="030F0702030302020204" pitchFamily="66" charset="0"/>
              </a:rPr>
              <a:t>!(</a:t>
            </a:r>
            <a:r>
              <a:rPr lang="zh-CN" altLang="en-US" sz="2800" b="1" dirty="0">
                <a:solidFill>
                  <a:srgbClr val="0099FF"/>
                </a:solidFill>
                <a:latin typeface="Comic Sans MS" panose="030F0702030302020204" pitchFamily="66" charset="0"/>
              </a:rPr>
              <a:t>逻辑非</a:t>
            </a:r>
            <a:r>
              <a:rPr lang="en-US" altLang="zh-CN" sz="2800" b="1" dirty="0">
                <a:solidFill>
                  <a:srgbClr val="0099FF"/>
                </a:solidFill>
                <a:latin typeface="Comic Sans MS" panose="030F0702030302020204" pitchFamily="66" charset="0"/>
              </a:rPr>
              <a:t>)</a:t>
            </a:r>
            <a:endParaRPr lang="en-US" altLang="zh-CN" sz="2800" b="1" dirty="0">
              <a:solidFill>
                <a:srgbClr val="0099FF"/>
              </a:solidFill>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运算符 </a:t>
            </a:r>
            <a:r>
              <a:rPr lang="en-US" altLang="zh-CN" sz="2400" b="1" dirty="0">
                <a:latin typeface="Comic Sans MS" panose="030F0702030302020204" pitchFamily="66" charset="0"/>
              </a:rPr>
              <a:t>&amp;&amp; </a:t>
            </a:r>
            <a:r>
              <a:rPr lang="zh-CN" altLang="en-US" sz="2400" b="1" dirty="0">
                <a:latin typeface="Comic Sans MS" panose="030F0702030302020204" pitchFamily="66" charset="0"/>
              </a:rPr>
              <a:t>和 </a:t>
            </a:r>
            <a:r>
              <a:rPr lang="en-US" altLang="zh-CN" sz="2400" b="1" dirty="0">
                <a:latin typeface="Comic Sans MS" panose="030F0702030302020204" pitchFamily="66" charset="0"/>
              </a:rPr>
              <a:t>|| </a:t>
            </a:r>
            <a:r>
              <a:rPr lang="zh-CN" altLang="en-US" sz="2400" b="1" dirty="0">
                <a:latin typeface="Comic Sans MS" panose="030F0702030302020204" pitchFamily="66" charset="0"/>
              </a:rPr>
              <a:t>是双目运算符，要求有两个整型的运算分量，用于连接多个判定条件，构成更复杂的条件判定</a:t>
            </a:r>
            <a:endParaRPr lang="zh-CN" altLang="en-US" sz="24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运算符 </a:t>
            </a:r>
            <a:r>
              <a:rPr lang="en-US" altLang="zh-CN" sz="2400" b="1" dirty="0">
                <a:latin typeface="Comic Sans MS" panose="030F0702030302020204" pitchFamily="66" charset="0"/>
              </a:rPr>
              <a:t>! </a:t>
            </a:r>
            <a:r>
              <a:rPr lang="zh-CN" altLang="en-US" sz="2400" b="1" dirty="0">
                <a:latin typeface="Comic Sans MS" panose="030F0702030302020204" pitchFamily="66" charset="0"/>
              </a:rPr>
              <a:t>是单目运算符，用于描述对给定条件的否定判定</a:t>
            </a:r>
            <a:endParaRPr lang="zh-CN" altLang="en-US" sz="2400" b="1" dirty="0">
              <a:latin typeface="Comic Sans MS" panose="030F0702030302020204" pitchFamily="66" charset="0"/>
            </a:endParaRPr>
          </a:p>
          <a:p>
            <a:pPr eaLnBrk="1" hangingPunct="1">
              <a:lnSpc>
                <a:spcPct val="90000"/>
              </a:lnSpc>
            </a:pPr>
            <a:r>
              <a:rPr lang="zh-CN" altLang="en-US" sz="2800" b="1" dirty="0">
                <a:solidFill>
                  <a:srgbClr val="FF0000"/>
                </a:solidFill>
                <a:latin typeface="Comic Sans MS" panose="030F0702030302020204" pitchFamily="66" charset="0"/>
              </a:rPr>
              <a:t>逻辑运算产生的结果也是一个真值或假值</a:t>
            </a:r>
            <a:endParaRPr lang="zh-CN" altLang="en-US" sz="2800" b="1" dirty="0">
              <a:solidFill>
                <a:srgbClr val="FF0000"/>
              </a:solidFill>
              <a:latin typeface="Comic Sans MS" panose="030F0702030302020204" pitchFamily="66" charset="0"/>
            </a:endParaRPr>
          </a:p>
          <a:p>
            <a:pPr lvl="1" eaLnBrk="1" hangingPunct="1">
              <a:lnSpc>
                <a:spcPct val="90000"/>
              </a:lnSpc>
            </a:pPr>
            <a:r>
              <a:rPr lang="zh-CN" altLang="en-US" sz="2400" b="1" dirty="0">
                <a:solidFill>
                  <a:srgbClr val="FF0000"/>
                </a:solidFill>
                <a:latin typeface="Comic Sans MS" panose="030F0702030302020204" pitchFamily="66" charset="0"/>
              </a:rPr>
              <a:t>用</a:t>
            </a:r>
            <a:r>
              <a:rPr lang="en-US" altLang="zh-CN" sz="2400" b="1" dirty="0">
                <a:solidFill>
                  <a:srgbClr val="FF0000"/>
                </a:solidFill>
                <a:latin typeface="Comic Sans MS" panose="030F0702030302020204" pitchFamily="66" charset="0"/>
              </a:rPr>
              <a:t>1</a:t>
            </a:r>
            <a:r>
              <a:rPr lang="zh-CN" altLang="en-US" sz="2400" b="1" dirty="0">
                <a:solidFill>
                  <a:srgbClr val="FF0000"/>
                </a:solidFill>
                <a:latin typeface="Comic Sans MS" panose="030F0702030302020204" pitchFamily="66" charset="0"/>
              </a:rPr>
              <a:t>表示逻辑运算结果为真</a:t>
            </a:r>
            <a:endParaRPr lang="zh-CN" altLang="en-US" sz="2400" b="1" dirty="0">
              <a:solidFill>
                <a:srgbClr val="FF0000"/>
              </a:solidFill>
              <a:latin typeface="Comic Sans MS" panose="030F0702030302020204" pitchFamily="66" charset="0"/>
            </a:endParaRPr>
          </a:p>
          <a:p>
            <a:pPr lvl="1" eaLnBrk="1" hangingPunct="1">
              <a:lnSpc>
                <a:spcPct val="90000"/>
              </a:lnSpc>
            </a:pPr>
            <a:r>
              <a:rPr lang="zh-CN" altLang="en-US" sz="2400" b="1" dirty="0">
                <a:solidFill>
                  <a:srgbClr val="FF0000"/>
                </a:solidFill>
                <a:latin typeface="Comic Sans MS" panose="030F0702030302020204" pitchFamily="66" charset="0"/>
              </a:rPr>
              <a:t>用</a:t>
            </a:r>
            <a:r>
              <a:rPr lang="en-US" altLang="zh-CN" sz="2400" b="1" dirty="0">
                <a:solidFill>
                  <a:srgbClr val="FF0000"/>
                </a:solidFill>
                <a:latin typeface="Comic Sans MS" panose="030F0702030302020204" pitchFamily="66" charset="0"/>
              </a:rPr>
              <a:t>0</a:t>
            </a:r>
            <a:r>
              <a:rPr lang="zh-CN" altLang="en-US" sz="2400" b="1" dirty="0">
                <a:solidFill>
                  <a:srgbClr val="FF0000"/>
                </a:solidFill>
                <a:latin typeface="Comic Sans MS" panose="030F0702030302020204" pitchFamily="66" charset="0"/>
              </a:rPr>
              <a:t>表示运算结果为假</a:t>
            </a:r>
            <a:endParaRPr lang="zh-CN" altLang="en-US" sz="2400" b="1" dirty="0">
              <a:solidFill>
                <a:srgbClr val="FF0000"/>
              </a:solidFill>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判定一个运算分量的值为真或假时，</a:t>
            </a:r>
            <a:r>
              <a:rPr lang="zh-CN" altLang="en-US" sz="2800" b="1" dirty="0">
                <a:solidFill>
                  <a:schemeClr val="hlink"/>
                </a:solidFill>
                <a:latin typeface="Comic Sans MS" panose="030F0702030302020204" pitchFamily="66" charset="0"/>
              </a:rPr>
              <a:t>以运算分量的值不等于零为真，值等于</a:t>
            </a:r>
            <a:r>
              <a:rPr lang="en-US" altLang="zh-CN" sz="2800" b="1" dirty="0">
                <a:solidFill>
                  <a:schemeClr val="hlink"/>
                </a:solidFill>
                <a:latin typeface="Comic Sans MS" panose="030F0702030302020204" pitchFamily="66" charset="0"/>
              </a:rPr>
              <a:t>0 </a:t>
            </a:r>
            <a:r>
              <a:rPr lang="zh-CN" altLang="en-US" sz="2800" b="1" dirty="0">
                <a:solidFill>
                  <a:schemeClr val="hlink"/>
                </a:solidFill>
                <a:latin typeface="Comic Sans MS" panose="030F0702030302020204" pitchFamily="66" charset="0"/>
              </a:rPr>
              <a:t>为假</a:t>
            </a:r>
            <a:endParaRPr lang="zh-CN" altLang="en-US" sz="2800" b="1" dirty="0">
              <a:solidFill>
                <a:schemeClr val="hlink"/>
              </a:solidFill>
              <a:latin typeface="Comic Sans MS" panose="030F0702030302020204" pitchFamily="66" charset="0"/>
            </a:endParaRPr>
          </a:p>
        </p:txBody>
      </p:sp>
      <p:sp>
        <p:nvSpPr>
          <p:cNvPr id="96260"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96261"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96262"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2915">
                                            <p:txEl>
                                              <p:charRg st="0" end="27"/>
                                            </p:txEl>
                                          </p:spTgt>
                                        </p:tgtEl>
                                        <p:attrNameLst>
                                          <p:attrName>style.visibility</p:attrName>
                                        </p:attrNameLst>
                                      </p:cBhvr>
                                      <p:to>
                                        <p:strVal val="visible"/>
                                      </p:to>
                                    </p:set>
                                    <p:anim calcmode="lin" valueType="num">
                                      <p:cBhvr additive="base">
                                        <p:cTn id="7" dur="500" fill="hold"/>
                                        <p:tgtEl>
                                          <p:spTgt spid="422915">
                                            <p:txEl>
                                              <p:charRg st="0" end="27"/>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22915">
                                            <p:txEl>
                                              <p:charRg st="0" end="27"/>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22915">
                                            <p:txEl>
                                              <p:charRg st="27" end="81"/>
                                            </p:txEl>
                                          </p:spTgt>
                                        </p:tgtEl>
                                        <p:attrNameLst>
                                          <p:attrName>style.visibility</p:attrName>
                                        </p:attrNameLst>
                                      </p:cBhvr>
                                      <p:to>
                                        <p:strVal val="visible"/>
                                      </p:to>
                                    </p:set>
                                    <p:anim calcmode="lin" valueType="num">
                                      <p:cBhvr additive="base">
                                        <p:cTn id="11" dur="500" fill="hold"/>
                                        <p:tgtEl>
                                          <p:spTgt spid="422915">
                                            <p:txEl>
                                              <p:charRg st="27" end="8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422915">
                                            <p:txEl>
                                              <p:charRg st="27" end="8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22915">
                                            <p:txEl>
                                              <p:charRg st="81" end="109"/>
                                            </p:txEl>
                                          </p:spTgt>
                                        </p:tgtEl>
                                        <p:attrNameLst>
                                          <p:attrName>style.visibility</p:attrName>
                                        </p:attrNameLst>
                                      </p:cBhvr>
                                      <p:to>
                                        <p:strVal val="visible"/>
                                      </p:to>
                                    </p:set>
                                    <p:anim calcmode="lin" valueType="num">
                                      <p:cBhvr additive="base">
                                        <p:cTn id="15" dur="500" fill="hold"/>
                                        <p:tgtEl>
                                          <p:spTgt spid="422915">
                                            <p:txEl>
                                              <p:charRg st="81" end="109"/>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422915">
                                            <p:txEl>
                                              <p:charRg st="81" end="109"/>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422915">
                                            <p:txEl>
                                              <p:charRg st="109" end="128"/>
                                            </p:txEl>
                                          </p:spTgt>
                                        </p:tgtEl>
                                        <p:attrNameLst>
                                          <p:attrName>style.visibility</p:attrName>
                                        </p:attrNameLst>
                                      </p:cBhvr>
                                      <p:to>
                                        <p:strVal val="visible"/>
                                      </p:to>
                                    </p:set>
                                    <p:anim calcmode="lin" valueType="num">
                                      <p:cBhvr additive="base">
                                        <p:cTn id="21" dur="500" fill="hold"/>
                                        <p:tgtEl>
                                          <p:spTgt spid="422915">
                                            <p:txEl>
                                              <p:charRg st="109" end="128"/>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422915">
                                            <p:txEl>
                                              <p:charRg st="109" end="128"/>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422915">
                                            <p:txEl>
                                              <p:charRg st="128" end="141"/>
                                            </p:txEl>
                                          </p:spTgt>
                                        </p:tgtEl>
                                        <p:attrNameLst>
                                          <p:attrName>style.visibility</p:attrName>
                                        </p:attrNameLst>
                                      </p:cBhvr>
                                      <p:to>
                                        <p:strVal val="visible"/>
                                      </p:to>
                                    </p:set>
                                    <p:anim calcmode="lin" valueType="num">
                                      <p:cBhvr additive="base">
                                        <p:cTn id="25" dur="500" fill="hold"/>
                                        <p:tgtEl>
                                          <p:spTgt spid="422915">
                                            <p:txEl>
                                              <p:charRg st="128" end="141"/>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22915">
                                            <p:txEl>
                                              <p:charRg st="128" end="141"/>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422915">
                                            <p:txEl>
                                              <p:charRg st="141" end="152"/>
                                            </p:txEl>
                                          </p:spTgt>
                                        </p:tgtEl>
                                        <p:attrNameLst>
                                          <p:attrName>style.visibility</p:attrName>
                                        </p:attrNameLst>
                                      </p:cBhvr>
                                      <p:to>
                                        <p:strVal val="visible"/>
                                      </p:to>
                                    </p:set>
                                    <p:anim calcmode="lin" valueType="num">
                                      <p:cBhvr additive="base">
                                        <p:cTn id="29" dur="500" fill="hold"/>
                                        <p:tgtEl>
                                          <p:spTgt spid="422915">
                                            <p:txEl>
                                              <p:charRg st="141" end="152"/>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422915">
                                            <p:txEl>
                                              <p:charRg st="141" end="152"/>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422915">
                                            <p:txEl>
                                              <p:charRg st="152" end="190"/>
                                            </p:txEl>
                                          </p:spTgt>
                                        </p:tgtEl>
                                        <p:attrNameLst>
                                          <p:attrName>style.visibility</p:attrName>
                                        </p:attrNameLst>
                                      </p:cBhvr>
                                      <p:to>
                                        <p:strVal val="visible"/>
                                      </p:to>
                                    </p:set>
                                    <p:anim calcmode="lin" valueType="num">
                                      <p:cBhvr additive="base">
                                        <p:cTn id="35" dur="500" fill="hold"/>
                                        <p:tgtEl>
                                          <p:spTgt spid="422915">
                                            <p:txEl>
                                              <p:charRg st="152" end="190"/>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422915">
                                            <p:txEl>
                                              <p:charRg st="152" end="19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15"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7282" name="Rectangle 2"/>
          <p:cNvSpPr>
            <a:spLocks noGrp="1"/>
          </p:cNvSpPr>
          <p:nvPr>
            <p:ph type="title"/>
          </p:nvPr>
        </p:nvSpPr>
        <p:spPr>
          <a:ln/>
        </p:spPr>
        <p:txBody>
          <a:bodyPr vert="horz" wrap="square" lIns="91440" tIns="45720" rIns="91440" bIns="45720" anchor="b" anchorCtr="0"/>
          <a:p>
            <a:pPr eaLnBrk="1" hangingPunct="1"/>
            <a:r>
              <a:rPr lang="zh-CN" altLang="en-US" b="1" dirty="0"/>
              <a:t>逻辑运算优先级</a:t>
            </a:r>
            <a:endParaRPr lang="zh-CN" altLang="en-US" b="1" dirty="0"/>
          </a:p>
        </p:txBody>
      </p:sp>
      <p:sp>
        <p:nvSpPr>
          <p:cNvPr id="423939" name="Rectangle 3"/>
          <p:cNvSpPr>
            <a:spLocks noGrp="1"/>
          </p:cNvSpPr>
          <p:nvPr>
            <p:ph idx="1"/>
          </p:nvPr>
        </p:nvSpPr>
        <p:spPr>
          <a:xfrm>
            <a:off x="381000" y="2017713"/>
            <a:ext cx="8534400" cy="4114800"/>
          </a:xfrm>
          <a:ln/>
        </p:spPr>
        <p:txBody>
          <a:bodyPr vert="horz" wrap="square" lIns="91440" tIns="45720" rIns="91440" bIns="45720" anchor="t" anchorCtr="0"/>
          <a:p>
            <a:pPr eaLnBrk="1" hangingPunct="1"/>
            <a:r>
              <a:rPr lang="zh-CN" altLang="en-US" sz="3600" b="1" dirty="0">
                <a:solidFill>
                  <a:srgbClr val="FF0000"/>
                </a:solidFill>
                <a:latin typeface="Comic Sans MS" panose="030F0702030302020204" pitchFamily="66" charset="0"/>
              </a:rPr>
              <a:t>逻辑运算符按优先级排列为</a:t>
            </a:r>
            <a:endParaRPr lang="zh-CN" altLang="en-US" sz="3600" b="1" dirty="0">
              <a:solidFill>
                <a:srgbClr val="FF0000"/>
              </a:solidFill>
              <a:latin typeface="Comic Sans MS" panose="030F0702030302020204" pitchFamily="66" charset="0"/>
            </a:endParaRPr>
          </a:p>
          <a:p>
            <a:pPr lvl="1" eaLnBrk="1" hangingPunct="1"/>
            <a:r>
              <a:rPr lang="en-US" altLang="zh-CN" sz="3200" b="1" dirty="0">
                <a:solidFill>
                  <a:srgbClr val="000099"/>
                </a:solidFill>
                <a:latin typeface="Comic Sans MS" panose="030F0702030302020204" pitchFamily="66" charset="0"/>
              </a:rPr>
              <a:t>! </a:t>
            </a:r>
            <a:r>
              <a:rPr lang="zh-CN" altLang="en-US" sz="3200" b="1" dirty="0">
                <a:solidFill>
                  <a:srgbClr val="000099"/>
                </a:solidFill>
                <a:latin typeface="Comic Sans MS" panose="030F0702030302020204" pitchFamily="66" charset="0"/>
              </a:rPr>
              <a:t>、</a:t>
            </a:r>
            <a:r>
              <a:rPr lang="en-US" altLang="zh-CN" sz="3200" b="1" dirty="0">
                <a:solidFill>
                  <a:srgbClr val="000099"/>
                </a:solidFill>
                <a:latin typeface="Comic Sans MS" panose="030F0702030302020204" pitchFamily="66" charset="0"/>
              </a:rPr>
              <a:t>(&amp;&amp;</a:t>
            </a:r>
            <a:r>
              <a:rPr lang="zh-CN" altLang="en-US" sz="3200" b="1" dirty="0">
                <a:solidFill>
                  <a:srgbClr val="000099"/>
                </a:solidFill>
                <a:latin typeface="Comic Sans MS" panose="030F0702030302020204" pitchFamily="66" charset="0"/>
              </a:rPr>
              <a:t>、</a:t>
            </a:r>
            <a:r>
              <a:rPr lang="en-US" altLang="zh-CN" sz="3200" b="1" dirty="0">
                <a:solidFill>
                  <a:srgbClr val="000099"/>
                </a:solidFill>
                <a:latin typeface="Comic Sans MS" panose="030F0702030302020204" pitchFamily="66" charset="0"/>
              </a:rPr>
              <a:t>||)</a:t>
            </a:r>
            <a:endParaRPr lang="en-US" altLang="zh-CN" sz="3200" b="1" dirty="0">
              <a:solidFill>
                <a:srgbClr val="000099"/>
              </a:solidFill>
              <a:latin typeface="Comic Sans MS" panose="030F0702030302020204" pitchFamily="66" charset="0"/>
            </a:endParaRPr>
          </a:p>
          <a:p>
            <a:pPr eaLnBrk="1" hangingPunct="1"/>
            <a:r>
              <a:rPr lang="en-US" altLang="zh-CN" b="1" dirty="0">
                <a:latin typeface="Comic Sans MS" panose="030F0702030302020204" pitchFamily="66" charset="0"/>
              </a:rPr>
              <a:t>&amp;&amp; </a:t>
            </a:r>
            <a:r>
              <a:rPr lang="zh-CN" altLang="en-US" b="1" dirty="0">
                <a:latin typeface="Comic Sans MS" panose="030F0702030302020204" pitchFamily="66" charset="0"/>
              </a:rPr>
              <a:t>和 </a:t>
            </a:r>
            <a:r>
              <a:rPr lang="en-US" altLang="zh-CN" b="1" dirty="0">
                <a:latin typeface="Comic Sans MS" panose="030F0702030302020204" pitchFamily="66" charset="0"/>
              </a:rPr>
              <a:t>|| </a:t>
            </a:r>
            <a:r>
              <a:rPr lang="zh-CN" altLang="en-US" b="1" dirty="0">
                <a:latin typeface="Comic Sans MS" panose="030F0702030302020204" pitchFamily="66" charset="0"/>
              </a:rPr>
              <a:t>的优先级低于关系运算符的优先级；</a:t>
            </a:r>
            <a:endParaRPr lang="zh-CN" altLang="en-US" b="1" dirty="0">
              <a:latin typeface="Comic Sans MS" panose="030F0702030302020204" pitchFamily="66" charset="0"/>
            </a:endParaRPr>
          </a:p>
          <a:p>
            <a:pPr eaLnBrk="1" hangingPunct="1"/>
            <a:r>
              <a:rPr lang="en-US" altLang="zh-CN" b="1" dirty="0">
                <a:latin typeface="Comic Sans MS" panose="030F0702030302020204" pitchFamily="66" charset="0"/>
              </a:rPr>
              <a:t>! </a:t>
            </a:r>
            <a:r>
              <a:rPr lang="zh-CN" altLang="en-US" b="1" dirty="0">
                <a:latin typeface="Comic Sans MS" panose="030F0702030302020204" pitchFamily="66" charset="0"/>
              </a:rPr>
              <a:t>的优先级高于算术运算符的优先级</a:t>
            </a:r>
            <a:endParaRPr lang="zh-CN" altLang="en-US" b="1" dirty="0">
              <a:latin typeface="Comic Sans MS" panose="030F0702030302020204" pitchFamily="66" charset="0"/>
            </a:endParaRPr>
          </a:p>
          <a:p>
            <a:pPr eaLnBrk="1" hangingPunct="1"/>
            <a:r>
              <a:rPr lang="zh-CN" altLang="en-US" b="1" dirty="0">
                <a:latin typeface="Comic Sans MS" panose="030F0702030302020204" pitchFamily="66" charset="0"/>
              </a:rPr>
              <a:t>逻辑运算符</a:t>
            </a:r>
            <a:r>
              <a:rPr lang="en-US" altLang="zh-CN" b="1" dirty="0">
                <a:latin typeface="Comic Sans MS" panose="030F0702030302020204" pitchFamily="66" charset="0"/>
              </a:rPr>
              <a:t>||</a:t>
            </a:r>
            <a:r>
              <a:rPr lang="zh-CN" altLang="en-US" b="1" dirty="0">
                <a:latin typeface="Comic Sans MS" panose="030F0702030302020204" pitchFamily="66" charset="0"/>
              </a:rPr>
              <a:t>和</a:t>
            </a:r>
            <a:r>
              <a:rPr lang="en-US" altLang="zh-CN" b="1" dirty="0">
                <a:latin typeface="Comic Sans MS" panose="030F0702030302020204" pitchFamily="66" charset="0"/>
              </a:rPr>
              <a:t>&amp;&amp;</a:t>
            </a:r>
            <a:r>
              <a:rPr lang="zh-CN" altLang="en-US" b="1" dirty="0">
                <a:latin typeface="Comic Sans MS" panose="030F0702030302020204" pitchFamily="66" charset="0"/>
              </a:rPr>
              <a:t>的结合方向是自左至右</a:t>
            </a:r>
            <a:endParaRPr lang="zh-CN" altLang="en-US" b="1" dirty="0">
              <a:latin typeface="Comic Sans MS" panose="030F0702030302020204" pitchFamily="66" charset="0"/>
            </a:endParaRPr>
          </a:p>
          <a:p>
            <a:pPr eaLnBrk="1" hangingPunct="1"/>
            <a:r>
              <a:rPr lang="zh-CN" altLang="en-US" b="1" dirty="0">
                <a:latin typeface="Comic Sans MS" panose="030F0702030302020204" pitchFamily="66" charset="0"/>
              </a:rPr>
              <a:t>而逻辑运算符</a:t>
            </a:r>
            <a:r>
              <a:rPr lang="en-US" altLang="zh-CN" b="1" dirty="0">
                <a:latin typeface="Comic Sans MS" panose="030F0702030302020204" pitchFamily="66" charset="0"/>
              </a:rPr>
              <a:t>!</a:t>
            </a:r>
            <a:r>
              <a:rPr lang="zh-CN" altLang="en-US" b="1" dirty="0">
                <a:latin typeface="Comic Sans MS" panose="030F0702030302020204" pitchFamily="66" charset="0"/>
              </a:rPr>
              <a:t>的结合方向是自右至左</a:t>
            </a:r>
            <a:endParaRPr lang="zh-CN" altLang="en-US" b="1" dirty="0">
              <a:latin typeface="Comic Sans MS" panose="030F0702030302020204" pitchFamily="66" charset="0"/>
            </a:endParaRPr>
          </a:p>
        </p:txBody>
      </p:sp>
      <p:sp>
        <p:nvSpPr>
          <p:cNvPr id="97284"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97285"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97286"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3939">
                                            <p:txEl>
                                              <p:charRg st="0" end="13"/>
                                            </p:txEl>
                                          </p:spTgt>
                                        </p:tgtEl>
                                        <p:attrNameLst>
                                          <p:attrName>style.visibility</p:attrName>
                                        </p:attrNameLst>
                                      </p:cBhvr>
                                      <p:to>
                                        <p:strVal val="visible"/>
                                      </p:to>
                                    </p:set>
                                    <p:anim calcmode="lin" valueType="num">
                                      <p:cBhvr additive="base">
                                        <p:cTn id="7" dur="500" fill="hold"/>
                                        <p:tgtEl>
                                          <p:spTgt spid="423939">
                                            <p:txEl>
                                              <p:charRg st="0" end="13"/>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23939">
                                            <p:txEl>
                                              <p:charRg st="0" end="13"/>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23939">
                                            <p:txEl>
                                              <p:charRg st="13" end="24"/>
                                            </p:txEl>
                                          </p:spTgt>
                                        </p:tgtEl>
                                        <p:attrNameLst>
                                          <p:attrName>style.visibility</p:attrName>
                                        </p:attrNameLst>
                                      </p:cBhvr>
                                      <p:to>
                                        <p:strVal val="visible"/>
                                      </p:to>
                                    </p:set>
                                    <p:anim calcmode="lin" valueType="num">
                                      <p:cBhvr additive="base">
                                        <p:cTn id="11" dur="500" fill="hold"/>
                                        <p:tgtEl>
                                          <p:spTgt spid="423939">
                                            <p:txEl>
                                              <p:charRg st="13" end="24"/>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423939">
                                            <p:txEl>
                                              <p:charRg st="13" end="24"/>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423939">
                                            <p:txEl>
                                              <p:charRg st="24" end="49"/>
                                            </p:txEl>
                                          </p:spTgt>
                                        </p:tgtEl>
                                        <p:attrNameLst>
                                          <p:attrName>style.visibility</p:attrName>
                                        </p:attrNameLst>
                                      </p:cBhvr>
                                      <p:to>
                                        <p:strVal val="visible"/>
                                      </p:to>
                                    </p:set>
                                    <p:anim calcmode="lin" valueType="num">
                                      <p:cBhvr additive="base">
                                        <p:cTn id="17" dur="500" fill="hold"/>
                                        <p:tgtEl>
                                          <p:spTgt spid="423939">
                                            <p:txEl>
                                              <p:charRg st="24" end="49"/>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23939">
                                            <p:txEl>
                                              <p:charRg st="24" end="49"/>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423939">
                                            <p:txEl>
                                              <p:charRg st="49" end="67"/>
                                            </p:txEl>
                                          </p:spTgt>
                                        </p:tgtEl>
                                        <p:attrNameLst>
                                          <p:attrName>style.visibility</p:attrName>
                                        </p:attrNameLst>
                                      </p:cBhvr>
                                      <p:to>
                                        <p:strVal val="visible"/>
                                      </p:to>
                                    </p:set>
                                    <p:anim calcmode="lin" valueType="num">
                                      <p:cBhvr additive="base">
                                        <p:cTn id="23" dur="500" fill="hold"/>
                                        <p:tgtEl>
                                          <p:spTgt spid="423939">
                                            <p:txEl>
                                              <p:charRg st="49" end="67"/>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423939">
                                            <p:txEl>
                                              <p:charRg st="49" end="67"/>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423939">
                                            <p:txEl>
                                              <p:charRg st="67" end="88"/>
                                            </p:txEl>
                                          </p:spTgt>
                                        </p:tgtEl>
                                        <p:attrNameLst>
                                          <p:attrName>style.visibility</p:attrName>
                                        </p:attrNameLst>
                                      </p:cBhvr>
                                      <p:to>
                                        <p:strVal val="visible"/>
                                      </p:to>
                                    </p:set>
                                    <p:anim calcmode="lin" valueType="num">
                                      <p:cBhvr additive="base">
                                        <p:cTn id="29" dur="500" fill="hold"/>
                                        <p:tgtEl>
                                          <p:spTgt spid="423939">
                                            <p:txEl>
                                              <p:charRg st="67" end="88"/>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423939">
                                            <p:txEl>
                                              <p:charRg st="67" end="88"/>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423939">
                                            <p:txEl>
                                              <p:charRg st="88" end="106"/>
                                            </p:txEl>
                                          </p:spTgt>
                                        </p:tgtEl>
                                        <p:attrNameLst>
                                          <p:attrName>style.visibility</p:attrName>
                                        </p:attrNameLst>
                                      </p:cBhvr>
                                      <p:to>
                                        <p:strVal val="visible"/>
                                      </p:to>
                                    </p:set>
                                    <p:anim calcmode="lin" valueType="num">
                                      <p:cBhvr additive="base">
                                        <p:cTn id="35" dur="500" fill="hold"/>
                                        <p:tgtEl>
                                          <p:spTgt spid="423939">
                                            <p:txEl>
                                              <p:charRg st="88" end="10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423939">
                                            <p:txEl>
                                              <p:charRg st="88" end="10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3939"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8306" name="标题 1"/>
          <p:cNvSpPr>
            <a:spLocks noGrp="1"/>
          </p:cNvSpPr>
          <p:nvPr>
            <p:ph type="title"/>
          </p:nvPr>
        </p:nvSpPr>
        <p:spPr>
          <a:ln/>
        </p:spPr>
        <p:txBody>
          <a:bodyPr vert="horz" wrap="square" lIns="91440" tIns="45720" rIns="91440" bIns="45720" anchor="b" anchorCtr="0"/>
          <a:p>
            <a:r>
              <a:rPr lang="zh-CN" altLang="en-US" b="1" dirty="0">
                <a:latin typeface="华文中宋" panose="02010600040101010101" pitchFamily="2" charset="-122"/>
                <a:ea typeface="华文中宋" panose="02010600040101010101" pitchFamily="2" charset="-122"/>
              </a:rPr>
              <a:t>优先级</a:t>
            </a:r>
            <a:endParaRPr lang="zh-CN" altLang="en-US" b="1" dirty="0">
              <a:latin typeface="华文中宋" panose="02010600040101010101" pitchFamily="2" charset="-122"/>
              <a:ea typeface="华文中宋" panose="02010600040101010101" pitchFamily="2" charset="-122"/>
            </a:endParaRPr>
          </a:p>
        </p:txBody>
      </p:sp>
      <p:sp>
        <p:nvSpPr>
          <p:cNvPr id="98307" name="内容占位符 2"/>
          <p:cNvSpPr>
            <a:spLocks noGrp="1"/>
          </p:cNvSpPr>
          <p:nvPr>
            <p:ph idx="1"/>
          </p:nvPr>
        </p:nvSpPr>
        <p:spPr>
          <a:xfrm>
            <a:off x="395288" y="2017713"/>
            <a:ext cx="8559800" cy="4114800"/>
          </a:xfrm>
          <a:ln/>
        </p:spPr>
        <p:txBody>
          <a:bodyPr vert="horz" wrap="square" lIns="91440" tIns="45720" rIns="91440" bIns="45720" anchor="t" anchorCtr="0"/>
          <a:p>
            <a:r>
              <a:rPr lang="zh-CN" altLang="en-US" sz="2800" b="1" dirty="0">
                <a:solidFill>
                  <a:srgbClr val="FF0000"/>
                </a:solidFill>
                <a:latin typeface="Comic Sans MS" panose="030F0702030302020204" pitchFamily="66" charset="0"/>
              </a:rPr>
              <a:t>逻辑运算：</a:t>
            </a:r>
            <a:r>
              <a:rPr lang="en-US" altLang="zh-CN" sz="2800" b="1" dirty="0">
                <a:solidFill>
                  <a:srgbClr val="0000FF"/>
                </a:solidFill>
                <a:latin typeface="Comic Sans MS" panose="030F0702030302020204" pitchFamily="66" charset="0"/>
              </a:rPr>
              <a:t>! </a:t>
            </a:r>
            <a:endParaRPr lang="en-US" altLang="zh-CN" sz="2800" b="1" dirty="0">
              <a:solidFill>
                <a:srgbClr val="0000FF"/>
              </a:solidFill>
              <a:latin typeface="Comic Sans MS" panose="030F0702030302020204" pitchFamily="66" charset="0"/>
            </a:endParaRPr>
          </a:p>
          <a:p>
            <a:r>
              <a:rPr lang="zh-CN" altLang="en-US" sz="2800" b="1" dirty="0">
                <a:solidFill>
                  <a:srgbClr val="FF0000"/>
                </a:solidFill>
                <a:latin typeface="Comic Sans MS" panose="030F0702030302020204" pitchFamily="66" charset="0"/>
              </a:rPr>
              <a:t>算术运算：</a:t>
            </a:r>
            <a:r>
              <a:rPr lang="en-US" altLang="zh-CN" sz="2800" b="1" dirty="0">
                <a:solidFill>
                  <a:srgbClr val="0000FF"/>
                </a:solidFill>
                <a:latin typeface="Comic Sans MS" panose="030F0702030302020204" pitchFamily="66" charset="0"/>
              </a:rPr>
              <a:t>+/-; ++/--; </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endParaRPr lang="zh-CN" altLang="en-US" sz="2800" b="1" dirty="0">
              <a:solidFill>
                <a:srgbClr val="0000FF"/>
              </a:solidFill>
              <a:latin typeface="Comic Sans MS" panose="030F0702030302020204" pitchFamily="66" charset="0"/>
            </a:endParaRPr>
          </a:p>
          <a:p>
            <a:pPr marL="342900" lvl="1" indent="-342900">
              <a:buClr>
                <a:schemeClr val="folHlink"/>
              </a:buClr>
              <a:buSzPct val="60000"/>
            </a:pPr>
            <a:r>
              <a:rPr lang="zh-CN" altLang="en-US" b="1" dirty="0">
                <a:solidFill>
                  <a:srgbClr val="FF0000"/>
                </a:solidFill>
                <a:latin typeface="Comic Sans MS" panose="030F0702030302020204" pitchFamily="66" charset="0"/>
              </a:rPr>
              <a:t>关系运算：</a:t>
            </a:r>
            <a:r>
              <a:rPr lang="en-US" altLang="zh-CN" b="1" dirty="0">
                <a:solidFill>
                  <a:srgbClr val="0000FF"/>
                </a:solidFill>
                <a:latin typeface="Comic Sans MS" panose="030F0702030302020204" pitchFamily="66" charset="0"/>
              </a:rPr>
              <a:t>&lt;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&lt;=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&gt;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&gt;=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 ==</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a:t>
            </a:r>
            <a:endParaRPr lang="en-US" altLang="zh-CN" b="1" dirty="0">
              <a:solidFill>
                <a:srgbClr val="0000FF"/>
              </a:solidFill>
              <a:latin typeface="Comic Sans MS" panose="030F0702030302020204" pitchFamily="66" charset="0"/>
            </a:endParaRPr>
          </a:p>
          <a:p>
            <a:pPr marL="342900" lvl="1" indent="-342900">
              <a:buClr>
                <a:schemeClr val="folHlink"/>
              </a:buClr>
              <a:buSzPct val="60000"/>
            </a:pPr>
            <a:r>
              <a:rPr lang="zh-CN" altLang="en-US" b="1" dirty="0">
                <a:solidFill>
                  <a:srgbClr val="FF0000"/>
                </a:solidFill>
                <a:latin typeface="Comic Sans MS" panose="030F0702030302020204" pitchFamily="66" charset="0"/>
              </a:rPr>
              <a:t>逻辑运算：</a:t>
            </a:r>
            <a:r>
              <a:rPr lang="en-US" altLang="zh-CN" b="1" dirty="0">
                <a:solidFill>
                  <a:srgbClr val="0000FF"/>
                </a:solidFill>
                <a:latin typeface="Comic Sans MS" panose="030F0702030302020204" pitchFamily="66" charset="0"/>
              </a:rPr>
              <a:t>&amp;&amp;</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a:t>
            </a:r>
            <a:endParaRPr lang="en-US" altLang="zh-CN" b="1" dirty="0">
              <a:solidFill>
                <a:srgbClr val="0000FF"/>
              </a:solidFill>
              <a:latin typeface="Comic Sans MS" panose="030F0702030302020204" pitchFamily="66" charset="0"/>
            </a:endParaRPr>
          </a:p>
          <a:p>
            <a:pPr marL="342900" lvl="1" indent="-342900">
              <a:buClr>
                <a:schemeClr val="folHlink"/>
              </a:buClr>
              <a:buSzPct val="60000"/>
            </a:pPr>
            <a:endParaRPr lang="en-US" altLang="zh-CN" b="1" dirty="0">
              <a:solidFill>
                <a:srgbClr val="FF0000"/>
              </a:solidFill>
              <a:latin typeface="Comic Sans MS" panose="030F0702030302020204" pitchFamily="66" charset="0"/>
            </a:endParaRPr>
          </a:p>
          <a:p>
            <a:endParaRPr lang="zh-CN" altLang="en-US" b="1" dirty="0">
              <a:latin typeface="Comic Sans MS" panose="030F0702030302020204" pitchFamily="66" charset="0"/>
            </a:endParaRPr>
          </a:p>
          <a:p>
            <a:endParaRPr lang="zh-CN" altLang="en-US" dirty="0"/>
          </a:p>
        </p:txBody>
      </p:sp>
      <p:sp>
        <p:nvSpPr>
          <p:cNvPr id="98308"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98309"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98310"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9330" name="Rectangle 2"/>
          <p:cNvSpPr>
            <a:spLocks noGrp="1"/>
          </p:cNvSpPr>
          <p:nvPr>
            <p:ph type="title"/>
          </p:nvPr>
        </p:nvSpPr>
        <p:spPr>
          <a:ln/>
        </p:spPr>
        <p:txBody>
          <a:bodyPr vert="horz" wrap="square" lIns="91440" tIns="45720" rIns="91440" bIns="45720" anchor="b" anchorCtr="0"/>
          <a:p>
            <a:pPr eaLnBrk="1" hangingPunct="1"/>
            <a:r>
              <a:rPr lang="zh-CN" altLang="en-US" b="1" dirty="0"/>
              <a:t>实例</a:t>
            </a:r>
            <a:endParaRPr lang="zh-CN" altLang="en-US" b="1" dirty="0"/>
          </a:p>
        </p:txBody>
      </p:sp>
      <p:sp>
        <p:nvSpPr>
          <p:cNvPr id="424963" name="Rectangle 3"/>
          <p:cNvSpPr>
            <a:spLocks noGrp="1"/>
          </p:cNvSpPr>
          <p:nvPr>
            <p:ph idx="1"/>
          </p:nvPr>
        </p:nvSpPr>
        <p:spPr>
          <a:xfrm>
            <a:off x="1182688" y="1981200"/>
            <a:ext cx="7772400" cy="4114800"/>
          </a:xfrm>
          <a:ln/>
        </p:spPr>
        <p:txBody>
          <a:bodyPr vert="horz" wrap="square" lIns="91440" tIns="45720" rIns="91440" bIns="45720" anchor="t" anchorCtr="0"/>
          <a:p>
            <a:pPr eaLnBrk="1" hangingPunct="1">
              <a:lnSpc>
                <a:spcPct val="90000"/>
              </a:lnSpc>
            </a:pPr>
            <a:r>
              <a:rPr lang="en-US" altLang="zh-CN" sz="2800" b="1" dirty="0">
                <a:latin typeface="Comic Sans MS" panose="030F0702030302020204" pitchFamily="66" charset="0"/>
              </a:rPr>
              <a:t>a &gt; b &amp;&amp; x &gt; y </a:t>
            </a:r>
            <a:r>
              <a:rPr lang="zh-CN" altLang="en-US" sz="2800" b="1" dirty="0">
                <a:latin typeface="Comic Sans MS" panose="030F0702030302020204" pitchFamily="66" charset="0"/>
              </a:rPr>
              <a:t>等效于 </a:t>
            </a:r>
            <a:endParaRPr lang="zh-CN" altLang="en-US" sz="2800" b="1" dirty="0">
              <a:latin typeface="Comic Sans MS" panose="030F0702030302020204" pitchFamily="66" charset="0"/>
            </a:endParaRPr>
          </a:p>
          <a:p>
            <a:pPr lvl="1" eaLnBrk="1" hangingPunct="1">
              <a:lnSpc>
                <a:spcPct val="90000"/>
              </a:lnSpc>
            </a:pPr>
            <a:r>
              <a:rPr lang="en-US" altLang="zh-CN" sz="2400" b="1" dirty="0">
                <a:latin typeface="Comic Sans MS" panose="030F0702030302020204" pitchFamily="66" charset="0"/>
              </a:rPr>
              <a:t>(a &gt; b) &amp;&amp; (x &gt; y)</a:t>
            </a:r>
            <a:endParaRPr lang="en-US" altLang="zh-CN" sz="2400" b="1" dirty="0">
              <a:latin typeface="Comic Sans MS" panose="030F0702030302020204" pitchFamily="66" charset="0"/>
            </a:endParaRPr>
          </a:p>
          <a:p>
            <a:pPr eaLnBrk="1" hangingPunct="1">
              <a:lnSpc>
                <a:spcPct val="90000"/>
              </a:lnSpc>
            </a:pPr>
            <a:r>
              <a:rPr lang="en-US" altLang="zh-CN" sz="2800" b="1" dirty="0">
                <a:latin typeface="Comic Sans MS" panose="030F0702030302020204" pitchFamily="66" charset="0"/>
              </a:rPr>
              <a:t>a != b || x != y </a:t>
            </a:r>
            <a:r>
              <a:rPr lang="zh-CN" altLang="en-US" sz="2800" b="1" dirty="0">
                <a:latin typeface="Comic Sans MS" panose="030F0702030302020204" pitchFamily="66" charset="0"/>
              </a:rPr>
              <a:t>等效于 </a:t>
            </a:r>
            <a:endParaRPr lang="zh-CN" altLang="en-US" sz="2800" b="1" dirty="0">
              <a:latin typeface="Comic Sans MS" panose="030F0702030302020204" pitchFamily="66" charset="0"/>
            </a:endParaRPr>
          </a:p>
          <a:p>
            <a:pPr lvl="1" eaLnBrk="1" hangingPunct="1">
              <a:lnSpc>
                <a:spcPct val="90000"/>
              </a:lnSpc>
            </a:pPr>
            <a:r>
              <a:rPr lang="en-US" altLang="zh-CN" sz="2400" b="1" dirty="0">
                <a:latin typeface="Comic Sans MS" panose="030F0702030302020204" pitchFamily="66" charset="0"/>
              </a:rPr>
              <a:t>(a != b) || (x != y)</a:t>
            </a:r>
            <a:endParaRPr lang="en-US" altLang="zh-CN" sz="2400" b="1" dirty="0">
              <a:latin typeface="Comic Sans MS" panose="030F0702030302020204" pitchFamily="66" charset="0"/>
            </a:endParaRPr>
          </a:p>
          <a:p>
            <a:pPr eaLnBrk="1" hangingPunct="1">
              <a:lnSpc>
                <a:spcPct val="90000"/>
              </a:lnSpc>
            </a:pPr>
            <a:r>
              <a:rPr lang="en-US" altLang="zh-CN" sz="2800" b="1" dirty="0">
                <a:latin typeface="Comic Sans MS" panose="030F0702030302020204" pitchFamily="66" charset="0"/>
              </a:rPr>
              <a:t>x == 0 || x &lt; y &amp;&amp; z &gt; y  </a:t>
            </a:r>
            <a:r>
              <a:rPr lang="zh-CN" altLang="en-US" sz="2800" b="1" dirty="0">
                <a:latin typeface="Comic Sans MS" panose="030F0702030302020204" pitchFamily="66" charset="0"/>
              </a:rPr>
              <a:t>等效于 </a:t>
            </a:r>
            <a:endParaRPr lang="zh-CN" altLang="en-US" sz="2800" b="1" dirty="0">
              <a:latin typeface="Comic Sans MS" panose="030F0702030302020204" pitchFamily="66" charset="0"/>
            </a:endParaRPr>
          </a:p>
          <a:p>
            <a:pPr lvl="1" eaLnBrk="1" hangingPunct="1">
              <a:lnSpc>
                <a:spcPct val="90000"/>
              </a:lnSpc>
            </a:pPr>
            <a:r>
              <a:rPr lang="en-US" altLang="zh-CN" sz="2400" b="1" dirty="0">
                <a:latin typeface="Comic Sans MS" panose="030F0702030302020204" pitchFamily="66" charset="0"/>
              </a:rPr>
              <a:t>(x == 0) || ((x &lt; y) &amp;&amp; (z &gt; y))</a:t>
            </a:r>
            <a:endParaRPr lang="en-US" altLang="zh-CN" sz="2400" b="1" dirty="0">
              <a:latin typeface="Comic Sans MS" panose="030F0702030302020204" pitchFamily="66" charset="0"/>
            </a:endParaRPr>
          </a:p>
          <a:p>
            <a:pPr eaLnBrk="1" hangingPunct="1">
              <a:lnSpc>
                <a:spcPct val="90000"/>
              </a:lnSpc>
            </a:pPr>
            <a:r>
              <a:rPr lang="en-US" altLang="zh-CN" sz="2800" b="1" dirty="0">
                <a:latin typeface="Comic Sans MS" panose="030F0702030302020204" pitchFamily="66" charset="0"/>
              </a:rPr>
              <a:t>!b || x &gt; y || a &gt; b </a:t>
            </a:r>
            <a:r>
              <a:rPr lang="zh-CN" altLang="en-US" sz="2800" b="1" dirty="0">
                <a:latin typeface="Comic Sans MS" panose="030F0702030302020204" pitchFamily="66" charset="0"/>
              </a:rPr>
              <a:t>等效于 </a:t>
            </a:r>
            <a:endParaRPr lang="zh-CN" altLang="en-US" sz="2800" b="1" dirty="0">
              <a:latin typeface="Comic Sans MS" panose="030F0702030302020204" pitchFamily="66" charset="0"/>
            </a:endParaRPr>
          </a:p>
          <a:p>
            <a:pPr lvl="1" eaLnBrk="1" hangingPunct="1">
              <a:lnSpc>
                <a:spcPct val="90000"/>
              </a:lnSpc>
            </a:pPr>
            <a:r>
              <a:rPr lang="en-US" altLang="zh-CN" sz="2400" b="1" dirty="0">
                <a:latin typeface="Comic Sans MS" panose="030F0702030302020204" pitchFamily="66" charset="0"/>
              </a:rPr>
              <a:t>((!b) || (x &gt; y)) || (a &gt; b)</a:t>
            </a:r>
            <a:endParaRPr lang="en-US" altLang="zh-CN" sz="2400" b="1" dirty="0">
              <a:latin typeface="Comic Sans MS" panose="030F0702030302020204" pitchFamily="66" charset="0"/>
            </a:endParaRPr>
          </a:p>
          <a:p>
            <a:pPr eaLnBrk="1" hangingPunct="1">
              <a:lnSpc>
                <a:spcPct val="90000"/>
              </a:lnSpc>
            </a:pPr>
            <a:r>
              <a:rPr lang="en-US" altLang="zh-CN" sz="2800" b="1" dirty="0">
                <a:latin typeface="Comic Sans MS" panose="030F0702030302020204" pitchFamily="66" charset="0"/>
              </a:rPr>
              <a:t>!a &amp;&amp; b || x &gt; y &amp;&amp; z &lt; y </a:t>
            </a:r>
            <a:r>
              <a:rPr lang="zh-CN" altLang="en-US" sz="2800" b="1" dirty="0">
                <a:latin typeface="Comic Sans MS" panose="030F0702030302020204" pitchFamily="66" charset="0"/>
              </a:rPr>
              <a:t>等效于</a:t>
            </a:r>
            <a:endParaRPr lang="zh-CN" altLang="en-US" sz="2800" b="1" dirty="0">
              <a:latin typeface="Comic Sans MS" panose="030F0702030302020204" pitchFamily="66" charset="0"/>
            </a:endParaRPr>
          </a:p>
          <a:p>
            <a:pPr lvl="1" eaLnBrk="1" hangingPunct="1">
              <a:lnSpc>
                <a:spcPct val="90000"/>
              </a:lnSpc>
            </a:pPr>
            <a:r>
              <a:rPr lang="en-US" altLang="zh-CN" sz="2400" b="1" dirty="0">
                <a:latin typeface="Comic Sans MS" panose="030F0702030302020204" pitchFamily="66" charset="0"/>
              </a:rPr>
              <a:t>((</a:t>
            </a:r>
            <a:r>
              <a:rPr lang="zh-CN" altLang="en-US" sz="2400" b="1" dirty="0">
                <a:latin typeface="Comic Sans MS" panose="030F0702030302020204" pitchFamily="66" charset="0"/>
              </a:rPr>
              <a:t>！</a:t>
            </a:r>
            <a:r>
              <a:rPr lang="en-US" altLang="zh-CN" sz="2400" b="1" dirty="0">
                <a:latin typeface="Comic Sans MS" panose="030F0702030302020204" pitchFamily="66" charset="0"/>
              </a:rPr>
              <a:t>a) &amp;&amp; b) || ((x&gt;y) &amp;&amp;(z&lt;y))</a:t>
            </a:r>
            <a:endParaRPr lang="en-US" altLang="zh-CN" sz="2400" dirty="0">
              <a:latin typeface="Comic Sans MS" panose="030F0702030302020204" pitchFamily="66" charset="0"/>
            </a:endParaRPr>
          </a:p>
        </p:txBody>
      </p:sp>
      <p:sp>
        <p:nvSpPr>
          <p:cNvPr id="99332"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99333"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99334"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4963">
                                            <p:txEl>
                                              <p:charRg st="0" end="20"/>
                                            </p:txEl>
                                          </p:spTgt>
                                        </p:tgtEl>
                                        <p:attrNameLst>
                                          <p:attrName>style.visibility</p:attrName>
                                        </p:attrNameLst>
                                      </p:cBhvr>
                                      <p:to>
                                        <p:strVal val="visible"/>
                                      </p:to>
                                    </p:set>
                                    <p:anim calcmode="lin" valueType="num">
                                      <p:cBhvr additive="base">
                                        <p:cTn id="7" dur="500" fill="hold"/>
                                        <p:tgtEl>
                                          <p:spTgt spid="424963">
                                            <p:txEl>
                                              <p:charRg st="0" end="2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24963">
                                            <p:txEl>
                                              <p:charRg st="0" end="2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24963">
                                            <p:txEl>
                                              <p:charRg st="20" end="39"/>
                                            </p:txEl>
                                          </p:spTgt>
                                        </p:tgtEl>
                                        <p:attrNameLst>
                                          <p:attrName>style.visibility</p:attrName>
                                        </p:attrNameLst>
                                      </p:cBhvr>
                                      <p:to>
                                        <p:strVal val="visible"/>
                                      </p:to>
                                    </p:set>
                                    <p:anim calcmode="lin" valueType="num">
                                      <p:cBhvr additive="base">
                                        <p:cTn id="11" dur="500" fill="hold"/>
                                        <p:tgtEl>
                                          <p:spTgt spid="424963">
                                            <p:txEl>
                                              <p:charRg st="20" end="39"/>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424963">
                                            <p:txEl>
                                              <p:charRg st="20" end="39"/>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424963">
                                            <p:txEl>
                                              <p:charRg st="39" end="61"/>
                                            </p:txEl>
                                          </p:spTgt>
                                        </p:tgtEl>
                                        <p:attrNameLst>
                                          <p:attrName>style.visibility</p:attrName>
                                        </p:attrNameLst>
                                      </p:cBhvr>
                                      <p:to>
                                        <p:strVal val="visible"/>
                                      </p:to>
                                    </p:set>
                                    <p:anim calcmode="lin" valueType="num">
                                      <p:cBhvr additive="base">
                                        <p:cTn id="17" dur="500" fill="hold"/>
                                        <p:tgtEl>
                                          <p:spTgt spid="424963">
                                            <p:txEl>
                                              <p:charRg st="39" end="6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24963">
                                            <p:txEl>
                                              <p:charRg st="39" end="61"/>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424963">
                                            <p:txEl>
                                              <p:charRg st="61" end="82"/>
                                            </p:txEl>
                                          </p:spTgt>
                                        </p:tgtEl>
                                        <p:attrNameLst>
                                          <p:attrName>style.visibility</p:attrName>
                                        </p:attrNameLst>
                                      </p:cBhvr>
                                      <p:to>
                                        <p:strVal val="visible"/>
                                      </p:to>
                                    </p:set>
                                    <p:anim calcmode="lin" valueType="num">
                                      <p:cBhvr additive="base">
                                        <p:cTn id="21" dur="500" fill="hold"/>
                                        <p:tgtEl>
                                          <p:spTgt spid="424963">
                                            <p:txEl>
                                              <p:charRg st="61" end="82"/>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424963">
                                            <p:txEl>
                                              <p:charRg st="61" end="82"/>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424963">
                                            <p:txEl>
                                              <p:charRg st="82" end="113"/>
                                            </p:txEl>
                                          </p:spTgt>
                                        </p:tgtEl>
                                        <p:attrNameLst>
                                          <p:attrName>style.visibility</p:attrName>
                                        </p:attrNameLst>
                                      </p:cBhvr>
                                      <p:to>
                                        <p:strVal val="visible"/>
                                      </p:to>
                                    </p:set>
                                    <p:anim calcmode="lin" valueType="num">
                                      <p:cBhvr additive="base">
                                        <p:cTn id="27" dur="500" fill="hold"/>
                                        <p:tgtEl>
                                          <p:spTgt spid="424963">
                                            <p:txEl>
                                              <p:charRg st="82" end="113"/>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424963">
                                            <p:txEl>
                                              <p:charRg st="82" end="113"/>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424963">
                                            <p:txEl>
                                              <p:charRg st="113" end="146"/>
                                            </p:txEl>
                                          </p:spTgt>
                                        </p:tgtEl>
                                        <p:attrNameLst>
                                          <p:attrName>style.visibility</p:attrName>
                                        </p:attrNameLst>
                                      </p:cBhvr>
                                      <p:to>
                                        <p:strVal val="visible"/>
                                      </p:to>
                                    </p:set>
                                    <p:anim calcmode="lin" valueType="num">
                                      <p:cBhvr additive="base">
                                        <p:cTn id="31" dur="500" fill="hold"/>
                                        <p:tgtEl>
                                          <p:spTgt spid="424963">
                                            <p:txEl>
                                              <p:charRg st="113" end="14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24963">
                                            <p:txEl>
                                              <p:charRg st="113" end="146"/>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24963">
                                            <p:txEl>
                                              <p:charRg st="146" end="172"/>
                                            </p:txEl>
                                          </p:spTgt>
                                        </p:tgtEl>
                                        <p:attrNameLst>
                                          <p:attrName>style.visibility</p:attrName>
                                        </p:attrNameLst>
                                      </p:cBhvr>
                                      <p:to>
                                        <p:strVal val="visible"/>
                                      </p:to>
                                    </p:set>
                                    <p:anim calcmode="lin" valueType="num">
                                      <p:cBhvr additive="base">
                                        <p:cTn id="37" dur="500" fill="hold"/>
                                        <p:tgtEl>
                                          <p:spTgt spid="424963">
                                            <p:txEl>
                                              <p:charRg st="146" end="172"/>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24963">
                                            <p:txEl>
                                              <p:charRg st="146" end="172"/>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424963">
                                            <p:txEl>
                                              <p:charRg st="172" end="201"/>
                                            </p:txEl>
                                          </p:spTgt>
                                        </p:tgtEl>
                                        <p:attrNameLst>
                                          <p:attrName>style.visibility</p:attrName>
                                        </p:attrNameLst>
                                      </p:cBhvr>
                                      <p:to>
                                        <p:strVal val="visible"/>
                                      </p:to>
                                    </p:set>
                                    <p:anim calcmode="lin" valueType="num">
                                      <p:cBhvr additive="base">
                                        <p:cTn id="41" dur="500" fill="hold"/>
                                        <p:tgtEl>
                                          <p:spTgt spid="424963">
                                            <p:txEl>
                                              <p:charRg st="172" end="201"/>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424963">
                                            <p:txEl>
                                              <p:charRg st="172" end="201"/>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424963">
                                            <p:txEl>
                                              <p:charRg st="201" end="231"/>
                                            </p:txEl>
                                          </p:spTgt>
                                        </p:tgtEl>
                                        <p:attrNameLst>
                                          <p:attrName>style.visibility</p:attrName>
                                        </p:attrNameLst>
                                      </p:cBhvr>
                                      <p:to>
                                        <p:strVal val="visible"/>
                                      </p:to>
                                    </p:set>
                                    <p:anim calcmode="lin" valueType="num">
                                      <p:cBhvr additive="base">
                                        <p:cTn id="47" dur="500" fill="hold"/>
                                        <p:tgtEl>
                                          <p:spTgt spid="424963">
                                            <p:txEl>
                                              <p:charRg st="201" end="231"/>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424963">
                                            <p:txEl>
                                              <p:charRg st="201" end="231"/>
                                            </p:txEl>
                                          </p:spTgt>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424963">
                                            <p:txEl>
                                              <p:charRg st="231" end="262"/>
                                            </p:txEl>
                                          </p:spTgt>
                                        </p:tgtEl>
                                        <p:attrNameLst>
                                          <p:attrName>style.visibility</p:attrName>
                                        </p:attrNameLst>
                                      </p:cBhvr>
                                      <p:to>
                                        <p:strVal val="visible"/>
                                      </p:to>
                                    </p:set>
                                    <p:anim calcmode="lin" valueType="num">
                                      <p:cBhvr additive="base">
                                        <p:cTn id="51" dur="500" fill="hold"/>
                                        <p:tgtEl>
                                          <p:spTgt spid="424963">
                                            <p:txEl>
                                              <p:charRg st="231" end="262"/>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424963">
                                            <p:txEl>
                                              <p:charRg st="231" end="26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4963"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354" name="Rectangle 2"/>
          <p:cNvSpPr>
            <a:spLocks noGrp="1"/>
          </p:cNvSpPr>
          <p:nvPr>
            <p:ph type="title"/>
          </p:nvPr>
        </p:nvSpPr>
        <p:spPr>
          <a:ln/>
        </p:spPr>
        <p:txBody>
          <a:bodyPr vert="horz" wrap="square" lIns="91440" tIns="45720" rIns="91440" bIns="45720" anchor="b" anchorCtr="0"/>
          <a:p>
            <a:pPr eaLnBrk="1" hangingPunct="1"/>
            <a:r>
              <a:rPr lang="zh-CN" altLang="en-US" b="1" dirty="0"/>
              <a:t>实例</a:t>
            </a:r>
            <a:endParaRPr lang="zh-CN" altLang="en-US" b="1" dirty="0"/>
          </a:p>
        </p:txBody>
      </p:sp>
      <p:sp>
        <p:nvSpPr>
          <p:cNvPr id="100355" name="Rectangle 3"/>
          <p:cNvSpPr>
            <a:spLocks noGrp="1"/>
          </p:cNvSpPr>
          <p:nvPr>
            <p:ph idx="1"/>
          </p:nvPr>
        </p:nvSpPr>
        <p:spPr>
          <a:xfrm>
            <a:off x="533400" y="2017713"/>
            <a:ext cx="8421688" cy="2859087"/>
          </a:xfrm>
          <a:ln/>
        </p:spPr>
        <p:txBody>
          <a:bodyPr vert="horz" wrap="square" lIns="91440" tIns="45720" rIns="91440" bIns="45720" anchor="t" anchorCtr="0"/>
          <a:p>
            <a:pPr eaLnBrk="1" hangingPunct="1">
              <a:lnSpc>
                <a:spcPct val="90000"/>
              </a:lnSpc>
            </a:pPr>
            <a:r>
              <a:rPr lang="zh-CN" altLang="en-US" sz="2800" b="1" dirty="0">
                <a:latin typeface="Comic Sans MS" panose="030F0702030302020204" pitchFamily="66" charset="0"/>
              </a:rPr>
              <a:t>设 </a:t>
            </a:r>
            <a:r>
              <a:rPr lang="en-US" altLang="zh-CN" sz="2800" b="1" dirty="0">
                <a:latin typeface="Comic Sans MS" panose="030F0702030302020204" pitchFamily="66" charset="0"/>
              </a:rPr>
              <a:t>a</a:t>
            </a:r>
            <a:r>
              <a:rPr lang="zh-CN" altLang="en-US" sz="2800" b="1" dirty="0">
                <a:latin typeface="Comic Sans MS" panose="030F0702030302020204" pitchFamily="66" charset="0"/>
              </a:rPr>
              <a:t>、</a:t>
            </a:r>
            <a:r>
              <a:rPr lang="en-US" altLang="zh-CN" sz="2800" b="1" dirty="0">
                <a:latin typeface="Comic Sans MS" panose="030F0702030302020204" pitchFamily="66" charset="0"/>
              </a:rPr>
              <a:t>b </a:t>
            </a:r>
            <a:r>
              <a:rPr lang="zh-CN" altLang="en-US" sz="2800" b="1" dirty="0">
                <a:latin typeface="Comic Sans MS" panose="030F0702030302020204" pitchFamily="66" charset="0"/>
              </a:rPr>
              <a:t>的值分别为 </a:t>
            </a:r>
            <a:r>
              <a:rPr lang="en-US" altLang="zh-CN" sz="2800" b="1" dirty="0">
                <a:latin typeface="Comic Sans MS" panose="030F0702030302020204" pitchFamily="66" charset="0"/>
              </a:rPr>
              <a:t>2 </a:t>
            </a:r>
            <a:r>
              <a:rPr lang="zh-CN" altLang="en-US" sz="2800" b="1" dirty="0">
                <a:latin typeface="Comic Sans MS" panose="030F0702030302020204" pitchFamily="66" charset="0"/>
              </a:rPr>
              <a:t>和 </a:t>
            </a:r>
            <a:r>
              <a:rPr lang="en-US" altLang="zh-CN" sz="2800" b="1" dirty="0">
                <a:latin typeface="Comic Sans MS" panose="030F0702030302020204" pitchFamily="66" charset="0"/>
              </a:rPr>
              <a:t>3, </a:t>
            </a:r>
            <a:r>
              <a:rPr lang="zh-CN" altLang="en-US" sz="2800" b="1" dirty="0">
                <a:latin typeface="Comic Sans MS" panose="030F0702030302020204" pitchFamily="66" charset="0"/>
              </a:rPr>
              <a:t>则</a:t>
            </a:r>
            <a:endParaRPr lang="zh-CN" altLang="en-US" sz="28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表达式</a:t>
            </a:r>
            <a:r>
              <a:rPr lang="en-US" altLang="zh-CN" sz="2400" b="1" dirty="0">
                <a:latin typeface="Comic Sans MS" panose="030F0702030302020204" pitchFamily="66" charset="0"/>
              </a:rPr>
              <a:t>!a </a:t>
            </a:r>
            <a:r>
              <a:rPr lang="zh-CN" altLang="en-US" sz="2400" b="1" dirty="0">
                <a:latin typeface="Comic Sans MS" panose="030F0702030302020204" pitchFamily="66" charset="0"/>
              </a:rPr>
              <a:t>的值为 </a:t>
            </a:r>
            <a:r>
              <a:rPr lang="en-US" altLang="zh-CN" sz="2400" b="1" dirty="0">
                <a:latin typeface="Comic Sans MS" panose="030F0702030302020204" pitchFamily="66" charset="0"/>
              </a:rPr>
              <a:t>0</a:t>
            </a:r>
            <a:endParaRPr lang="en-US" altLang="zh-CN" sz="24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表达式 </a:t>
            </a:r>
            <a:r>
              <a:rPr lang="en-US" altLang="zh-CN" sz="2400" b="1" dirty="0">
                <a:latin typeface="Comic Sans MS" panose="030F0702030302020204" pitchFamily="66" charset="0"/>
              </a:rPr>
              <a:t>a &amp;&amp; b </a:t>
            </a:r>
            <a:r>
              <a:rPr lang="zh-CN" altLang="en-US" sz="2400" b="1" dirty="0">
                <a:latin typeface="Comic Sans MS" panose="030F0702030302020204" pitchFamily="66" charset="0"/>
              </a:rPr>
              <a:t>的值为 </a:t>
            </a:r>
            <a:r>
              <a:rPr lang="en-US" altLang="zh-CN" sz="2400" b="1" dirty="0">
                <a:latin typeface="Comic Sans MS" panose="030F0702030302020204" pitchFamily="66" charset="0"/>
              </a:rPr>
              <a:t>1</a:t>
            </a:r>
            <a:endParaRPr lang="en-US" altLang="zh-CN" sz="24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表达式 </a:t>
            </a:r>
            <a:r>
              <a:rPr lang="en-US" altLang="zh-CN" sz="2400" b="1" dirty="0">
                <a:latin typeface="Comic Sans MS" panose="030F0702030302020204" pitchFamily="66" charset="0"/>
              </a:rPr>
              <a:t>!a || b </a:t>
            </a:r>
            <a:r>
              <a:rPr lang="zh-CN" altLang="en-US" sz="2400" b="1" dirty="0">
                <a:latin typeface="Comic Sans MS" panose="030F0702030302020204" pitchFamily="66" charset="0"/>
              </a:rPr>
              <a:t>的值为 </a:t>
            </a:r>
            <a:r>
              <a:rPr lang="en-US" altLang="zh-CN" sz="2400" b="1" dirty="0">
                <a:latin typeface="Comic Sans MS" panose="030F0702030302020204" pitchFamily="66" charset="0"/>
              </a:rPr>
              <a:t>1</a:t>
            </a:r>
            <a:endParaRPr lang="en-US" altLang="zh-CN" sz="24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表达式 </a:t>
            </a:r>
            <a:r>
              <a:rPr lang="en-US" altLang="zh-CN" sz="2400" b="1" dirty="0">
                <a:latin typeface="Comic Sans MS" panose="030F0702030302020204" pitchFamily="66" charset="0"/>
              </a:rPr>
              <a:t>!a ||!b </a:t>
            </a:r>
            <a:r>
              <a:rPr lang="zh-CN" altLang="en-US" sz="2400" b="1" dirty="0">
                <a:latin typeface="Comic Sans MS" panose="030F0702030302020204" pitchFamily="66" charset="0"/>
              </a:rPr>
              <a:t>的值为 </a:t>
            </a:r>
            <a:r>
              <a:rPr lang="en-US" altLang="zh-CN" sz="2400" b="1" dirty="0">
                <a:latin typeface="Comic Sans MS" panose="030F0702030302020204" pitchFamily="66" charset="0"/>
              </a:rPr>
              <a:t>0</a:t>
            </a:r>
            <a:endParaRPr lang="en-US" altLang="zh-CN" sz="24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表达式 </a:t>
            </a:r>
            <a:r>
              <a:rPr lang="en-US" altLang="zh-CN" sz="2400" b="1" dirty="0">
                <a:latin typeface="Comic Sans MS" panose="030F0702030302020204" pitchFamily="66" charset="0"/>
              </a:rPr>
              <a:t>!a &amp;&amp; b </a:t>
            </a:r>
            <a:r>
              <a:rPr lang="zh-CN" altLang="en-US" sz="2400" b="1" dirty="0">
                <a:latin typeface="Comic Sans MS" panose="030F0702030302020204" pitchFamily="66" charset="0"/>
              </a:rPr>
              <a:t>的值为</a:t>
            </a:r>
            <a:r>
              <a:rPr lang="en-US" altLang="zh-CN" sz="2400" b="1" dirty="0">
                <a:latin typeface="Comic Sans MS" panose="030F0702030302020204" pitchFamily="66" charset="0"/>
              </a:rPr>
              <a:t>0</a:t>
            </a:r>
            <a:endParaRPr lang="en-US" altLang="zh-CN" sz="2400" b="1" dirty="0">
              <a:latin typeface="Comic Sans MS" panose="030F0702030302020204" pitchFamily="66" charset="0"/>
            </a:endParaRPr>
          </a:p>
          <a:p>
            <a:pPr eaLnBrk="1" hangingPunct="1">
              <a:lnSpc>
                <a:spcPct val="90000"/>
              </a:lnSpc>
              <a:buNone/>
            </a:pPr>
            <a:r>
              <a:rPr lang="en-US" altLang="zh-CN" sz="2800" b="1" dirty="0">
                <a:solidFill>
                  <a:srgbClr val="0000FF"/>
                </a:solidFill>
                <a:latin typeface="宋体" panose="02010600030101010101" pitchFamily="2" charset="-122"/>
              </a:rPr>
              <a:t>             </a:t>
            </a:r>
            <a:endParaRPr lang="en-US" altLang="zh-CN" sz="2800" b="1" dirty="0">
              <a:solidFill>
                <a:schemeClr val="tx2"/>
              </a:solidFill>
              <a:latin typeface="宋体" panose="02010600030101010101" pitchFamily="2" charset="-122"/>
            </a:endParaRPr>
          </a:p>
        </p:txBody>
      </p:sp>
      <p:sp>
        <p:nvSpPr>
          <p:cNvPr id="100356" name="Rectangle 4"/>
          <p:cNvSpPr/>
          <p:nvPr/>
        </p:nvSpPr>
        <p:spPr>
          <a:xfrm>
            <a:off x="2209800" y="4572000"/>
            <a:ext cx="6400800" cy="1693863"/>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lgn="ctr" eaLnBrk="1" hangingPunct="1">
              <a:lnSpc>
                <a:spcPct val="90000"/>
              </a:lnSpc>
              <a:spcBef>
                <a:spcPct val="50000"/>
              </a:spcBef>
              <a:buNone/>
            </a:pPr>
            <a:r>
              <a:rPr lang="en-US" altLang="zh-CN" sz="1600" b="1" dirty="0">
                <a:solidFill>
                  <a:schemeClr val="tx2"/>
                </a:solidFill>
                <a:latin typeface="Comic Sans MS" panose="030F0702030302020204" pitchFamily="66" charset="0"/>
              </a:rPr>
              <a:t>a	 b	   !a        a &amp;&amp; b  a || b	</a:t>
            </a:r>
            <a:endParaRPr lang="en-US" altLang="zh-CN" sz="1600" b="1" dirty="0">
              <a:solidFill>
                <a:schemeClr val="tx2"/>
              </a:solidFill>
              <a:latin typeface="Comic Sans MS" panose="030F0702030302020204" pitchFamily="66" charset="0"/>
            </a:endParaRPr>
          </a:p>
          <a:p>
            <a:pPr marL="0" lvl="0" indent="0" eaLnBrk="1" hangingPunct="1">
              <a:lnSpc>
                <a:spcPct val="90000"/>
              </a:lnSpc>
              <a:spcBef>
                <a:spcPct val="50000"/>
              </a:spcBef>
              <a:buNone/>
            </a:pPr>
            <a:r>
              <a:rPr lang="en-US" altLang="zh-CN" sz="1600" b="1" dirty="0">
                <a:solidFill>
                  <a:schemeClr val="tx2"/>
                </a:solidFill>
                <a:latin typeface="Comic Sans MS" panose="030F0702030302020204" pitchFamily="66" charset="0"/>
              </a:rPr>
              <a:t>         </a:t>
            </a:r>
            <a:r>
              <a:rPr lang="zh-CN" altLang="en-US" sz="1600" b="1" dirty="0">
                <a:solidFill>
                  <a:schemeClr val="tx2"/>
                </a:solidFill>
                <a:latin typeface="Comic Sans MS" panose="030F0702030302020204" pitchFamily="66" charset="0"/>
              </a:rPr>
              <a:t>非</a:t>
            </a:r>
            <a:r>
              <a:rPr lang="en-US" altLang="zh-CN" sz="1600" b="1" dirty="0">
                <a:solidFill>
                  <a:schemeClr val="tx2"/>
                </a:solidFill>
                <a:latin typeface="Comic Sans MS" panose="030F0702030302020204" pitchFamily="66" charset="0"/>
              </a:rPr>
              <a:t>0	</a:t>
            </a:r>
            <a:r>
              <a:rPr lang="zh-CN" altLang="en-US" sz="1600" b="1" dirty="0">
                <a:solidFill>
                  <a:schemeClr val="tx2"/>
                </a:solidFill>
                <a:latin typeface="Comic Sans MS" panose="030F0702030302020204" pitchFamily="66" charset="0"/>
              </a:rPr>
              <a:t>非</a:t>
            </a:r>
            <a:r>
              <a:rPr lang="en-US" altLang="zh-CN" sz="1600" b="1" dirty="0">
                <a:solidFill>
                  <a:schemeClr val="tx2"/>
                </a:solidFill>
                <a:latin typeface="Comic Sans MS" panose="030F0702030302020204" pitchFamily="66" charset="0"/>
              </a:rPr>
              <a:t>0	  0	   1	     1	</a:t>
            </a:r>
            <a:endParaRPr lang="en-US" altLang="zh-CN" sz="1600" b="1" dirty="0">
              <a:solidFill>
                <a:schemeClr val="tx2"/>
              </a:solidFill>
              <a:latin typeface="Comic Sans MS" panose="030F0702030302020204" pitchFamily="66" charset="0"/>
            </a:endParaRPr>
          </a:p>
          <a:p>
            <a:pPr marL="0" lvl="0" indent="0" eaLnBrk="1" hangingPunct="1">
              <a:lnSpc>
                <a:spcPct val="90000"/>
              </a:lnSpc>
              <a:spcBef>
                <a:spcPct val="50000"/>
              </a:spcBef>
              <a:buNone/>
            </a:pPr>
            <a:r>
              <a:rPr lang="en-US" altLang="zh-CN" sz="1600" b="1" dirty="0">
                <a:solidFill>
                  <a:schemeClr val="tx2"/>
                </a:solidFill>
                <a:latin typeface="Comic Sans MS" panose="030F0702030302020204" pitchFamily="66" charset="0"/>
              </a:rPr>
              <a:t>         </a:t>
            </a:r>
            <a:r>
              <a:rPr lang="zh-CN" altLang="en-US" sz="1600" b="1" dirty="0">
                <a:solidFill>
                  <a:schemeClr val="tx2"/>
                </a:solidFill>
                <a:latin typeface="Comic Sans MS" panose="030F0702030302020204" pitchFamily="66" charset="0"/>
              </a:rPr>
              <a:t>非</a:t>
            </a:r>
            <a:r>
              <a:rPr lang="en-US" altLang="zh-CN" sz="1600" b="1" dirty="0">
                <a:solidFill>
                  <a:schemeClr val="tx2"/>
                </a:solidFill>
                <a:latin typeface="Comic Sans MS" panose="030F0702030302020204" pitchFamily="66" charset="0"/>
              </a:rPr>
              <a:t>0	 0	  0	   0	     1	</a:t>
            </a:r>
            <a:endParaRPr lang="en-US" altLang="zh-CN" sz="1600" b="1" dirty="0">
              <a:solidFill>
                <a:schemeClr val="tx2"/>
              </a:solidFill>
              <a:latin typeface="Comic Sans MS" panose="030F0702030302020204" pitchFamily="66" charset="0"/>
            </a:endParaRPr>
          </a:p>
          <a:p>
            <a:pPr marL="0" lvl="0" indent="0" eaLnBrk="1" hangingPunct="1">
              <a:lnSpc>
                <a:spcPct val="90000"/>
              </a:lnSpc>
              <a:spcBef>
                <a:spcPct val="50000"/>
              </a:spcBef>
              <a:buNone/>
            </a:pPr>
            <a:r>
              <a:rPr lang="en-US" altLang="zh-CN" sz="1600" b="1" dirty="0">
                <a:solidFill>
                  <a:schemeClr val="tx2"/>
                </a:solidFill>
                <a:latin typeface="Comic Sans MS" panose="030F0702030302020204" pitchFamily="66" charset="0"/>
              </a:rPr>
              <a:t>          0	</a:t>
            </a:r>
            <a:r>
              <a:rPr lang="zh-CN" altLang="en-US" sz="1600" b="1" dirty="0">
                <a:solidFill>
                  <a:schemeClr val="tx2"/>
                </a:solidFill>
                <a:latin typeface="Comic Sans MS" panose="030F0702030302020204" pitchFamily="66" charset="0"/>
              </a:rPr>
              <a:t>非</a:t>
            </a:r>
            <a:r>
              <a:rPr lang="en-US" altLang="zh-CN" sz="1600" b="1" dirty="0">
                <a:solidFill>
                  <a:schemeClr val="tx2"/>
                </a:solidFill>
                <a:latin typeface="Comic Sans MS" panose="030F0702030302020204" pitchFamily="66" charset="0"/>
              </a:rPr>
              <a:t>0	  1	   0	     1	</a:t>
            </a:r>
            <a:endParaRPr lang="en-US" altLang="zh-CN" sz="1600" b="1" dirty="0">
              <a:solidFill>
                <a:schemeClr val="tx2"/>
              </a:solidFill>
              <a:latin typeface="Comic Sans MS" panose="030F0702030302020204" pitchFamily="66" charset="0"/>
            </a:endParaRPr>
          </a:p>
          <a:p>
            <a:pPr marL="0" lvl="0" indent="0" eaLnBrk="1" hangingPunct="1">
              <a:lnSpc>
                <a:spcPct val="90000"/>
              </a:lnSpc>
              <a:spcBef>
                <a:spcPct val="50000"/>
              </a:spcBef>
              <a:buNone/>
            </a:pPr>
            <a:r>
              <a:rPr lang="en-US" altLang="zh-CN" sz="1600" b="1" dirty="0">
                <a:solidFill>
                  <a:schemeClr val="tx2"/>
                </a:solidFill>
                <a:latin typeface="Comic Sans MS" panose="030F0702030302020204" pitchFamily="66" charset="0"/>
              </a:rPr>
              <a:t>          0	 0	  1	   0           0	</a:t>
            </a:r>
            <a:endParaRPr lang="en-US" altLang="zh-CN" sz="1600" b="1" dirty="0">
              <a:solidFill>
                <a:schemeClr val="tx2"/>
              </a:solidFill>
              <a:latin typeface="Comic Sans MS" panose="030F0702030302020204" pitchFamily="66" charset="0"/>
            </a:endParaRPr>
          </a:p>
        </p:txBody>
      </p:sp>
      <p:sp>
        <p:nvSpPr>
          <p:cNvPr id="100357" name="Rectangle 5"/>
          <p:cNvSpPr/>
          <p:nvPr/>
        </p:nvSpPr>
        <p:spPr>
          <a:xfrm>
            <a:off x="5943600" y="4038600"/>
            <a:ext cx="1962150"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zh-CN" altLang="en-US" sz="2000" b="1" dirty="0">
                <a:solidFill>
                  <a:srgbClr val="0000FF"/>
                </a:solidFill>
                <a:latin typeface="宋体" panose="02010600030101010101" pitchFamily="2" charset="-122"/>
              </a:rPr>
              <a:t>逻辑运算真值表</a:t>
            </a:r>
            <a:endParaRPr lang="zh-CN" altLang="en-US" sz="2000" b="1" dirty="0">
              <a:solidFill>
                <a:srgbClr val="0000FF"/>
              </a:solidFill>
              <a:latin typeface="宋体" panose="02010600030101010101" pitchFamily="2" charset="-122"/>
            </a:endParaRPr>
          </a:p>
        </p:txBody>
      </p:sp>
      <p:sp>
        <p:nvSpPr>
          <p:cNvPr id="100358"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00359"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00360"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1378" name="Rectangle 2"/>
          <p:cNvSpPr>
            <a:spLocks noGrp="1"/>
          </p:cNvSpPr>
          <p:nvPr>
            <p:ph type="title"/>
          </p:nvPr>
        </p:nvSpPr>
        <p:spPr>
          <a:ln/>
        </p:spPr>
        <p:txBody>
          <a:bodyPr vert="horz" wrap="square" lIns="91440" tIns="45720" rIns="91440" bIns="45720" anchor="b" anchorCtr="0"/>
          <a:p>
            <a:pPr eaLnBrk="1" hangingPunct="1"/>
            <a:r>
              <a:rPr lang="zh-CN" altLang="en-US" b="1" dirty="0"/>
              <a:t>关系运算与逻辑运算（</a:t>
            </a:r>
            <a:r>
              <a:rPr lang="en-US" altLang="zh-CN" b="1" dirty="0"/>
              <a:t>1</a:t>
            </a:r>
            <a:r>
              <a:rPr lang="zh-CN" altLang="en-US" b="1" dirty="0"/>
              <a:t>）</a:t>
            </a:r>
            <a:endParaRPr lang="zh-CN" altLang="en-US" b="1" dirty="0"/>
          </a:p>
        </p:txBody>
      </p:sp>
      <p:sp>
        <p:nvSpPr>
          <p:cNvPr id="101379" name="Rectangle 3"/>
          <p:cNvSpPr>
            <a:spLocks noGrp="1"/>
          </p:cNvSpPr>
          <p:nvPr>
            <p:ph idx="1"/>
          </p:nvPr>
        </p:nvSpPr>
        <p:spPr>
          <a:ln/>
        </p:spPr>
        <p:txBody>
          <a:bodyPr vert="horz" wrap="square" lIns="91440" tIns="45720" rIns="91440" bIns="45720" anchor="t" anchorCtr="0"/>
          <a:p>
            <a:pPr eaLnBrk="1" hangingPunct="1">
              <a:lnSpc>
                <a:spcPct val="80000"/>
              </a:lnSpc>
            </a:pPr>
            <a:r>
              <a:rPr lang="zh-CN" altLang="en-US" sz="2800" b="1" dirty="0">
                <a:latin typeface="Comic Sans MS" panose="030F0702030302020204" pitchFamily="66" charset="0"/>
              </a:rPr>
              <a:t>在算术、关系、逻辑混合运算的表达式中，不同位置上出现的运算分量，应区分哪些是算术运算分量、哪些是关系运算分量和哪些是逻辑运算分量</a:t>
            </a:r>
            <a:endParaRPr lang="zh-CN" altLang="en-US" sz="2800" b="1" dirty="0">
              <a:latin typeface="Comic Sans MS" panose="030F0702030302020204" pitchFamily="66" charset="0"/>
            </a:endParaRPr>
          </a:p>
          <a:p>
            <a:pPr eaLnBrk="1" hangingPunct="1">
              <a:lnSpc>
                <a:spcPct val="80000"/>
              </a:lnSpc>
            </a:pPr>
            <a:r>
              <a:rPr lang="zh-CN" altLang="en-US" sz="2800" b="1" dirty="0">
                <a:solidFill>
                  <a:srgbClr val="660033"/>
                </a:solidFill>
                <a:latin typeface="Comic Sans MS" panose="030F0702030302020204" pitchFamily="66" charset="0"/>
              </a:rPr>
              <a:t>例如：</a:t>
            </a:r>
            <a:r>
              <a:rPr lang="en-US" altLang="zh-CN" sz="2800" b="1" dirty="0">
                <a:solidFill>
                  <a:srgbClr val="660033"/>
                </a:solidFill>
                <a:latin typeface="Comic Sans MS" panose="030F0702030302020204" pitchFamily="66" charset="0"/>
              </a:rPr>
              <a:t>2 &gt; 1 &amp;&amp; 4 &amp;&amp; 7 &lt; 3 + !0 </a:t>
            </a:r>
            <a:r>
              <a:rPr lang="zh-CN" altLang="en-US" sz="2800" b="1" dirty="0">
                <a:solidFill>
                  <a:srgbClr val="660033"/>
                </a:solidFill>
                <a:latin typeface="Comic Sans MS" panose="030F0702030302020204" pitchFamily="66" charset="0"/>
              </a:rPr>
              <a:t>等效于</a:t>
            </a:r>
            <a:endParaRPr lang="zh-CN" altLang="en-US" sz="2800" b="1" dirty="0">
              <a:solidFill>
                <a:srgbClr val="660033"/>
              </a:solidFill>
              <a:latin typeface="Comic Sans MS" panose="030F0702030302020204" pitchFamily="66" charset="0"/>
            </a:endParaRPr>
          </a:p>
          <a:p>
            <a:pPr lvl="1" eaLnBrk="1" hangingPunct="1">
              <a:lnSpc>
                <a:spcPct val="80000"/>
              </a:lnSpc>
            </a:pPr>
            <a:r>
              <a:rPr lang="en-US" altLang="zh-CN" sz="2400" b="1" dirty="0">
                <a:solidFill>
                  <a:srgbClr val="660033"/>
                </a:solidFill>
                <a:latin typeface="Comic Sans MS" panose="030F0702030302020204" pitchFamily="66" charset="0"/>
              </a:rPr>
              <a:t>((2 &gt; 1) &amp;&amp; 4) &amp;&amp; (7 &lt; (3 + (!0)))</a:t>
            </a:r>
            <a:r>
              <a:rPr lang="zh-CN" altLang="en-US" sz="2400" b="1" dirty="0">
                <a:solidFill>
                  <a:srgbClr val="660033"/>
                </a:solidFill>
                <a:latin typeface="Comic Sans MS" panose="030F0702030302020204" pitchFamily="66" charset="0"/>
              </a:rPr>
              <a:t>。</a:t>
            </a:r>
            <a:endParaRPr lang="zh-CN" altLang="en-US" sz="2400" b="1" dirty="0">
              <a:solidFill>
                <a:srgbClr val="660033"/>
              </a:solidFill>
              <a:latin typeface="Comic Sans MS" panose="030F0702030302020204" pitchFamily="66" charset="0"/>
            </a:endParaRPr>
          </a:p>
          <a:p>
            <a:pPr lvl="1" eaLnBrk="1" hangingPunct="1">
              <a:lnSpc>
                <a:spcPct val="80000"/>
              </a:lnSpc>
            </a:pPr>
            <a:r>
              <a:rPr lang="zh-CN" altLang="en-US" sz="2400" b="1" dirty="0">
                <a:solidFill>
                  <a:schemeClr val="bg2"/>
                </a:solidFill>
                <a:latin typeface="Comic Sans MS" panose="030F0702030302020204" pitchFamily="66" charset="0"/>
              </a:rPr>
              <a:t>从左至右计算：</a:t>
            </a:r>
            <a:r>
              <a:rPr lang="en-US" altLang="zh-CN" sz="2400" b="1" dirty="0">
                <a:solidFill>
                  <a:srgbClr val="000099"/>
                </a:solidFill>
                <a:latin typeface="Comic Sans MS" panose="030F0702030302020204" pitchFamily="66" charset="0"/>
              </a:rPr>
              <a:t>2 &gt; 1 </a:t>
            </a:r>
            <a:r>
              <a:rPr lang="zh-CN" altLang="en-US" sz="2400" b="1" dirty="0">
                <a:solidFill>
                  <a:srgbClr val="000099"/>
                </a:solidFill>
                <a:latin typeface="Comic Sans MS" panose="030F0702030302020204" pitchFamily="66" charset="0"/>
              </a:rPr>
              <a:t>的值为 </a:t>
            </a:r>
            <a:r>
              <a:rPr lang="en-US" altLang="zh-CN" sz="2400" b="1" dirty="0">
                <a:solidFill>
                  <a:srgbClr val="000099"/>
                </a:solidFill>
                <a:latin typeface="Comic Sans MS" panose="030F0702030302020204" pitchFamily="66" charset="0"/>
              </a:rPr>
              <a:t>1</a:t>
            </a:r>
            <a:r>
              <a:rPr lang="zh-CN" altLang="en-US" sz="2400" b="1" dirty="0">
                <a:solidFill>
                  <a:srgbClr val="000099"/>
                </a:solidFill>
                <a:latin typeface="Comic Sans MS" panose="030F0702030302020204" pitchFamily="66" charset="0"/>
              </a:rPr>
              <a:t>；</a:t>
            </a:r>
            <a:r>
              <a:rPr lang="en-US" altLang="zh-CN" sz="2400" b="1" dirty="0">
                <a:solidFill>
                  <a:srgbClr val="000099"/>
                </a:solidFill>
                <a:latin typeface="Comic Sans MS" panose="030F0702030302020204" pitchFamily="66" charset="0"/>
              </a:rPr>
              <a:t>1 &amp;&amp; 4 </a:t>
            </a:r>
            <a:r>
              <a:rPr lang="zh-CN" altLang="en-US" sz="2400" b="1" dirty="0">
                <a:solidFill>
                  <a:srgbClr val="000099"/>
                </a:solidFill>
                <a:latin typeface="Comic Sans MS" panose="030F0702030302020204" pitchFamily="66" charset="0"/>
              </a:rPr>
              <a:t>的结果亦为</a:t>
            </a:r>
            <a:r>
              <a:rPr lang="en-US" altLang="zh-CN" sz="2400" b="1" dirty="0">
                <a:solidFill>
                  <a:srgbClr val="000099"/>
                </a:solidFill>
                <a:latin typeface="Comic Sans MS" panose="030F0702030302020204" pitchFamily="66" charset="0"/>
              </a:rPr>
              <a:t>1</a:t>
            </a:r>
            <a:r>
              <a:rPr lang="zh-CN" altLang="en-US" sz="2400" b="1" dirty="0">
                <a:solidFill>
                  <a:srgbClr val="000099"/>
                </a:solidFill>
                <a:latin typeface="Comic Sans MS" panose="030F0702030302020204" pitchFamily="66" charset="0"/>
              </a:rPr>
              <a:t>；</a:t>
            </a:r>
            <a:r>
              <a:rPr lang="en-US" altLang="zh-CN" sz="2400" b="1" dirty="0">
                <a:solidFill>
                  <a:srgbClr val="000099"/>
                </a:solidFill>
                <a:latin typeface="Comic Sans MS" panose="030F0702030302020204" pitchFamily="66" charset="0"/>
              </a:rPr>
              <a:t>1 &amp;&amp; 7 &lt; 3 + !0 </a:t>
            </a:r>
            <a:r>
              <a:rPr lang="zh-CN" altLang="en-US" sz="2400" b="1" dirty="0">
                <a:solidFill>
                  <a:srgbClr val="000099"/>
                </a:solidFill>
                <a:latin typeface="Comic Sans MS" panose="030F0702030302020204" pitchFamily="66" charset="0"/>
              </a:rPr>
              <a:t>先计算 </a:t>
            </a:r>
            <a:r>
              <a:rPr lang="en-US" altLang="zh-CN" sz="2400" b="1" dirty="0">
                <a:solidFill>
                  <a:srgbClr val="000099"/>
                </a:solidFill>
                <a:latin typeface="Comic Sans MS" panose="030F0702030302020204" pitchFamily="66" charset="0"/>
              </a:rPr>
              <a:t>!0 </a:t>
            </a:r>
            <a:r>
              <a:rPr lang="zh-CN" altLang="en-US" sz="2400" b="1" dirty="0">
                <a:solidFill>
                  <a:srgbClr val="000099"/>
                </a:solidFill>
                <a:latin typeface="Comic Sans MS" panose="030F0702030302020204" pitchFamily="66" charset="0"/>
              </a:rPr>
              <a:t>，其值为</a:t>
            </a:r>
            <a:r>
              <a:rPr lang="en-US" altLang="zh-CN" sz="2400" b="1" dirty="0">
                <a:solidFill>
                  <a:srgbClr val="000099"/>
                </a:solidFill>
                <a:latin typeface="Comic Sans MS" panose="030F0702030302020204" pitchFamily="66" charset="0"/>
              </a:rPr>
              <a:t>1</a:t>
            </a:r>
            <a:r>
              <a:rPr lang="zh-CN" altLang="en-US" sz="2400" b="1" dirty="0">
                <a:solidFill>
                  <a:srgbClr val="000099"/>
                </a:solidFill>
                <a:latin typeface="Comic Sans MS" panose="030F0702030302020204" pitchFamily="66" charset="0"/>
              </a:rPr>
              <a:t>；</a:t>
            </a:r>
            <a:r>
              <a:rPr lang="en-US" altLang="zh-CN" sz="2400" b="1" dirty="0">
                <a:solidFill>
                  <a:srgbClr val="000099"/>
                </a:solidFill>
                <a:latin typeface="Comic Sans MS" panose="030F0702030302020204" pitchFamily="66" charset="0"/>
              </a:rPr>
              <a:t>3 + 1 </a:t>
            </a:r>
            <a:r>
              <a:rPr lang="zh-CN" altLang="en-US" sz="2400" b="1" dirty="0">
                <a:solidFill>
                  <a:srgbClr val="000099"/>
                </a:solidFill>
                <a:latin typeface="Comic Sans MS" panose="030F0702030302020204" pitchFamily="66" charset="0"/>
              </a:rPr>
              <a:t>结果为 </a:t>
            </a:r>
            <a:r>
              <a:rPr lang="en-US" altLang="zh-CN" sz="2400" b="1" dirty="0">
                <a:solidFill>
                  <a:srgbClr val="000099"/>
                </a:solidFill>
                <a:latin typeface="Comic Sans MS" panose="030F0702030302020204" pitchFamily="66" charset="0"/>
              </a:rPr>
              <a:t>4</a:t>
            </a:r>
            <a:r>
              <a:rPr lang="zh-CN" altLang="en-US" sz="2400" b="1" dirty="0">
                <a:solidFill>
                  <a:srgbClr val="000099"/>
                </a:solidFill>
                <a:latin typeface="Comic Sans MS" panose="030F0702030302020204" pitchFamily="66" charset="0"/>
              </a:rPr>
              <a:t>；再进行 </a:t>
            </a:r>
            <a:r>
              <a:rPr lang="en-US" altLang="zh-CN" sz="2400" b="1" dirty="0">
                <a:solidFill>
                  <a:srgbClr val="000099"/>
                </a:solidFill>
                <a:latin typeface="Comic Sans MS" panose="030F0702030302020204" pitchFamily="66" charset="0"/>
              </a:rPr>
              <a:t>7 &lt; 4 </a:t>
            </a:r>
            <a:r>
              <a:rPr lang="zh-CN" altLang="en-US" sz="2400" b="1" dirty="0">
                <a:solidFill>
                  <a:srgbClr val="000099"/>
                </a:solidFill>
                <a:latin typeface="Comic Sans MS" panose="030F0702030302020204" pitchFamily="66" charset="0"/>
              </a:rPr>
              <a:t>计算，结果为 </a:t>
            </a:r>
            <a:r>
              <a:rPr lang="en-US" altLang="zh-CN" sz="2400" b="1" dirty="0">
                <a:solidFill>
                  <a:srgbClr val="000099"/>
                </a:solidFill>
                <a:latin typeface="Comic Sans MS" panose="030F0702030302020204" pitchFamily="66" charset="0"/>
              </a:rPr>
              <a:t>0 </a:t>
            </a:r>
            <a:r>
              <a:rPr lang="zh-CN" altLang="en-US" sz="2400" b="1" dirty="0">
                <a:solidFill>
                  <a:srgbClr val="000099"/>
                </a:solidFill>
                <a:latin typeface="Comic Sans MS" panose="030F0702030302020204" pitchFamily="66" charset="0"/>
              </a:rPr>
              <a:t>。最后进行 </a:t>
            </a:r>
            <a:r>
              <a:rPr lang="en-US" altLang="zh-CN" sz="2400" b="1" dirty="0">
                <a:solidFill>
                  <a:srgbClr val="000099"/>
                </a:solidFill>
                <a:latin typeface="Comic Sans MS" panose="030F0702030302020204" pitchFamily="66" charset="0"/>
              </a:rPr>
              <a:t>1 &amp;&amp; 0 </a:t>
            </a:r>
            <a:r>
              <a:rPr lang="zh-CN" altLang="en-US" sz="2400" b="1" dirty="0">
                <a:solidFill>
                  <a:srgbClr val="000099"/>
                </a:solidFill>
                <a:latin typeface="Comic Sans MS" panose="030F0702030302020204" pitchFamily="66" charset="0"/>
              </a:rPr>
              <a:t>的运算，得到上述表达式的计算结果为 </a:t>
            </a:r>
            <a:r>
              <a:rPr lang="en-US" altLang="zh-CN" sz="2400" b="1" dirty="0">
                <a:solidFill>
                  <a:srgbClr val="000099"/>
                </a:solidFill>
                <a:latin typeface="Comic Sans MS" panose="030F0702030302020204" pitchFamily="66" charset="0"/>
              </a:rPr>
              <a:t>0</a:t>
            </a:r>
            <a:endParaRPr lang="en-US" altLang="zh-CN" sz="2400" b="1" dirty="0">
              <a:latin typeface="Comic Sans MS" panose="030F0702030302020204" pitchFamily="66" charset="0"/>
            </a:endParaRPr>
          </a:p>
        </p:txBody>
      </p:sp>
      <p:sp>
        <p:nvSpPr>
          <p:cNvPr id="101380"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01381"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01382"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02" name="Rectangle 2"/>
          <p:cNvSpPr>
            <a:spLocks noGrp="1"/>
          </p:cNvSpPr>
          <p:nvPr>
            <p:ph type="title"/>
          </p:nvPr>
        </p:nvSpPr>
        <p:spPr>
          <a:ln/>
        </p:spPr>
        <p:txBody>
          <a:bodyPr vert="horz" wrap="square" lIns="91440" tIns="45720" rIns="91440" bIns="45720" anchor="b" anchorCtr="0"/>
          <a:p>
            <a:pPr eaLnBrk="1" hangingPunct="1"/>
            <a:r>
              <a:rPr lang="zh-CN" altLang="en-US" b="1" dirty="0"/>
              <a:t>关系运算与逻辑运算（</a:t>
            </a:r>
            <a:r>
              <a:rPr lang="en-US" altLang="zh-CN" b="1" dirty="0"/>
              <a:t>2</a:t>
            </a:r>
            <a:r>
              <a:rPr lang="zh-CN" altLang="en-US" b="1" dirty="0"/>
              <a:t>）</a:t>
            </a:r>
            <a:endParaRPr lang="zh-CN" altLang="en-US" b="1" dirty="0"/>
          </a:p>
        </p:txBody>
      </p:sp>
      <p:sp>
        <p:nvSpPr>
          <p:cNvPr id="428035" name="Rectangle 3"/>
          <p:cNvSpPr>
            <a:spLocks noGrp="1"/>
          </p:cNvSpPr>
          <p:nvPr>
            <p:ph idx="1"/>
          </p:nvPr>
        </p:nvSpPr>
        <p:spPr>
          <a:xfrm>
            <a:off x="533400" y="2017713"/>
            <a:ext cx="8421688" cy="4114800"/>
          </a:xfrm>
          <a:ln/>
        </p:spPr>
        <p:txBody>
          <a:bodyPr vert="horz" wrap="square" lIns="91440" tIns="45720" rIns="91440" bIns="45720" anchor="t" anchorCtr="0"/>
          <a:p>
            <a:pPr eaLnBrk="1" hangingPunct="1">
              <a:lnSpc>
                <a:spcPct val="90000"/>
              </a:lnSpc>
            </a:pPr>
            <a:r>
              <a:rPr lang="zh-CN" altLang="en-US" sz="2800" b="1" dirty="0">
                <a:latin typeface="Comic Sans MS" panose="030F0702030302020204" pitchFamily="66" charset="0"/>
              </a:rPr>
              <a:t>逻辑运算的分量也可以是字符型、指针型的。以</a:t>
            </a:r>
            <a:r>
              <a:rPr lang="en-US" altLang="zh-CN" sz="2800" b="1" dirty="0">
                <a:latin typeface="Comic Sans MS" panose="030F0702030302020204" pitchFamily="66" charset="0"/>
              </a:rPr>
              <a:t>0</a:t>
            </a:r>
            <a:r>
              <a:rPr lang="zh-CN" altLang="en-US" sz="2800" b="1" dirty="0">
                <a:latin typeface="Comic Sans MS" panose="030F0702030302020204" pitchFamily="66" charset="0"/>
              </a:rPr>
              <a:t>和非</a:t>
            </a:r>
            <a:r>
              <a:rPr lang="en-US" altLang="zh-CN" sz="2800" b="1" dirty="0">
                <a:latin typeface="Comic Sans MS" panose="030F0702030302020204" pitchFamily="66" charset="0"/>
              </a:rPr>
              <a:t>0</a:t>
            </a:r>
            <a:r>
              <a:rPr lang="zh-CN" altLang="en-US" sz="2800" b="1" dirty="0">
                <a:latin typeface="Comic Sans MS" panose="030F0702030302020204" pitchFamily="66" charset="0"/>
              </a:rPr>
              <a:t>判定它们的 “假”或“真” ，求得</a:t>
            </a:r>
            <a:r>
              <a:rPr lang="en-US" altLang="zh-CN" sz="2800" b="1" dirty="0">
                <a:latin typeface="Comic Sans MS" panose="030F0702030302020204" pitchFamily="66" charset="0"/>
              </a:rPr>
              <a:t>0</a:t>
            </a:r>
            <a:r>
              <a:rPr lang="zh-CN" altLang="en-US" sz="2800" b="1" dirty="0">
                <a:latin typeface="Comic Sans MS" panose="030F0702030302020204" pitchFamily="66" charset="0"/>
              </a:rPr>
              <a:t>或</a:t>
            </a:r>
            <a:r>
              <a:rPr lang="en-US" altLang="zh-CN" sz="2800" b="1" dirty="0">
                <a:latin typeface="Comic Sans MS" panose="030F0702030302020204" pitchFamily="66" charset="0"/>
              </a:rPr>
              <a:t>1</a:t>
            </a:r>
            <a:r>
              <a:rPr lang="zh-CN" altLang="en-US" sz="2800" b="1" dirty="0">
                <a:latin typeface="Comic Sans MS" panose="030F0702030302020204" pitchFamily="66" charset="0"/>
              </a:rPr>
              <a:t>为结果</a:t>
            </a:r>
            <a:endParaRPr lang="zh-CN" altLang="en-US" sz="2800" b="1" dirty="0">
              <a:latin typeface="Comic Sans MS" panose="030F0702030302020204" pitchFamily="66" charset="0"/>
            </a:endParaRPr>
          </a:p>
          <a:p>
            <a:pPr eaLnBrk="1" hangingPunct="1">
              <a:lnSpc>
                <a:spcPct val="90000"/>
              </a:lnSpc>
            </a:pPr>
            <a:r>
              <a:rPr lang="zh-CN" altLang="en-US" sz="2800" b="1" dirty="0">
                <a:solidFill>
                  <a:srgbClr val="FF0000"/>
                </a:solidFill>
                <a:latin typeface="Comic Sans MS" panose="030F0702030302020204" pitchFamily="66" charset="0"/>
              </a:rPr>
              <a:t>“逻辑与”和“逻辑或”运算符分别有以下性质</a:t>
            </a:r>
            <a:endParaRPr lang="zh-CN" altLang="en-US" sz="2800" b="1" dirty="0">
              <a:solidFill>
                <a:srgbClr val="FF0000"/>
              </a:solidFill>
              <a:latin typeface="Comic Sans MS" panose="030F0702030302020204" pitchFamily="66" charset="0"/>
            </a:endParaRPr>
          </a:p>
          <a:p>
            <a:pPr lvl="1" eaLnBrk="1" hangingPunct="1">
              <a:lnSpc>
                <a:spcPct val="90000"/>
              </a:lnSpc>
            </a:pPr>
            <a:r>
              <a:rPr lang="en-US" altLang="zh-CN" sz="2400" b="1" dirty="0">
                <a:solidFill>
                  <a:srgbClr val="0000FF"/>
                </a:solidFill>
                <a:latin typeface="Comic Sans MS" panose="030F0702030302020204" pitchFamily="66" charset="0"/>
              </a:rPr>
              <a:t>a &amp;&amp; b</a:t>
            </a:r>
            <a:r>
              <a:rPr lang="zh-CN" altLang="en-US" sz="2400" b="1" dirty="0">
                <a:solidFill>
                  <a:srgbClr val="0000FF"/>
                </a:solidFill>
                <a:latin typeface="Comic Sans MS" panose="030F0702030302020204" pitchFamily="66" charset="0"/>
              </a:rPr>
              <a:t>，当 </a:t>
            </a:r>
            <a:r>
              <a:rPr lang="en-US" altLang="zh-CN" sz="2400" b="1" dirty="0">
                <a:solidFill>
                  <a:srgbClr val="0000FF"/>
                </a:solidFill>
                <a:latin typeface="Comic Sans MS" panose="030F0702030302020204" pitchFamily="66" charset="0"/>
              </a:rPr>
              <a:t>a </a:t>
            </a:r>
            <a:r>
              <a:rPr lang="zh-CN" altLang="en-US" sz="2400" b="1" dirty="0">
                <a:solidFill>
                  <a:srgbClr val="0000FF"/>
                </a:solidFill>
                <a:latin typeface="Comic Sans MS" panose="030F0702030302020204" pitchFamily="66" charset="0"/>
              </a:rPr>
              <a:t>为</a:t>
            </a:r>
            <a:r>
              <a:rPr lang="en-US" altLang="zh-CN" sz="2400" b="1" dirty="0">
                <a:solidFill>
                  <a:srgbClr val="0000FF"/>
                </a:solidFill>
                <a:latin typeface="Comic Sans MS" panose="030F0702030302020204" pitchFamily="66" charset="0"/>
              </a:rPr>
              <a:t>0</a:t>
            </a:r>
            <a:r>
              <a:rPr lang="zh-CN" altLang="en-US" sz="2400" b="1" dirty="0">
                <a:solidFill>
                  <a:srgbClr val="0000FF"/>
                </a:solidFill>
                <a:latin typeface="Comic Sans MS" panose="030F0702030302020204" pitchFamily="66" charset="0"/>
              </a:rPr>
              <a:t>时，不管 </a:t>
            </a:r>
            <a:r>
              <a:rPr lang="en-US" altLang="zh-CN" sz="2400" b="1" dirty="0">
                <a:solidFill>
                  <a:srgbClr val="0000FF"/>
                </a:solidFill>
                <a:latin typeface="Comic Sans MS" panose="030F0702030302020204" pitchFamily="66" charset="0"/>
              </a:rPr>
              <a:t>b </a:t>
            </a:r>
            <a:r>
              <a:rPr lang="zh-CN" altLang="en-US" sz="2400" b="1" dirty="0">
                <a:solidFill>
                  <a:srgbClr val="0000FF"/>
                </a:solidFill>
                <a:latin typeface="Comic Sans MS" panose="030F0702030302020204" pitchFamily="66" charset="0"/>
              </a:rPr>
              <a:t>为何值（不再计算 </a:t>
            </a:r>
            <a:r>
              <a:rPr lang="en-US" altLang="zh-CN" sz="2400" b="1" dirty="0">
                <a:solidFill>
                  <a:srgbClr val="0000FF"/>
                </a:solidFill>
                <a:latin typeface="Comic Sans MS" panose="030F0702030302020204" pitchFamily="66" charset="0"/>
              </a:rPr>
              <a:t>b</a:t>
            </a:r>
            <a:r>
              <a:rPr lang="zh-CN" altLang="en-US" sz="2400" b="1" dirty="0">
                <a:solidFill>
                  <a:srgbClr val="0000FF"/>
                </a:solidFill>
                <a:latin typeface="Comic Sans MS" panose="030F0702030302020204" pitchFamily="66" charset="0"/>
              </a:rPr>
              <a:t>），结果为 </a:t>
            </a:r>
            <a:r>
              <a:rPr lang="en-US" altLang="zh-CN" sz="2400" b="1" dirty="0">
                <a:solidFill>
                  <a:srgbClr val="0000FF"/>
                </a:solidFill>
                <a:latin typeface="Comic Sans MS" panose="030F0702030302020204" pitchFamily="66" charset="0"/>
              </a:rPr>
              <a:t>0</a:t>
            </a:r>
            <a:endParaRPr lang="en-US" altLang="zh-CN" sz="2400" b="1" dirty="0">
              <a:solidFill>
                <a:srgbClr val="0000FF"/>
              </a:solidFill>
              <a:latin typeface="Comic Sans MS" panose="030F0702030302020204" pitchFamily="66" charset="0"/>
            </a:endParaRPr>
          </a:p>
          <a:p>
            <a:pPr lvl="1" eaLnBrk="1" hangingPunct="1">
              <a:lnSpc>
                <a:spcPct val="90000"/>
              </a:lnSpc>
            </a:pPr>
            <a:r>
              <a:rPr lang="en-US" altLang="zh-CN" sz="2400" b="1" dirty="0">
                <a:solidFill>
                  <a:srgbClr val="0000FF"/>
                </a:solidFill>
                <a:latin typeface="Comic Sans MS" panose="030F0702030302020204" pitchFamily="66" charset="0"/>
              </a:rPr>
              <a:t>a || b</a:t>
            </a:r>
            <a:r>
              <a:rPr lang="zh-CN" altLang="en-US" sz="2400" b="1" dirty="0">
                <a:solidFill>
                  <a:srgbClr val="0000FF"/>
                </a:solidFill>
                <a:latin typeface="Comic Sans MS" panose="030F0702030302020204" pitchFamily="66" charset="0"/>
              </a:rPr>
              <a:t>，当 </a:t>
            </a:r>
            <a:r>
              <a:rPr lang="en-US" altLang="zh-CN" sz="2400" b="1" dirty="0">
                <a:solidFill>
                  <a:srgbClr val="0000FF"/>
                </a:solidFill>
                <a:latin typeface="Comic Sans MS" panose="030F0702030302020204" pitchFamily="66" charset="0"/>
              </a:rPr>
              <a:t>a </a:t>
            </a:r>
            <a:r>
              <a:rPr lang="zh-CN" altLang="en-US" sz="2400" b="1" dirty="0">
                <a:solidFill>
                  <a:srgbClr val="0000FF"/>
                </a:solidFill>
                <a:latin typeface="Comic Sans MS" panose="030F0702030302020204" pitchFamily="66" charset="0"/>
              </a:rPr>
              <a:t>为</a:t>
            </a:r>
            <a:r>
              <a:rPr lang="en-US" altLang="zh-CN" sz="2400" b="1" dirty="0">
                <a:solidFill>
                  <a:srgbClr val="0000FF"/>
                </a:solidFill>
                <a:latin typeface="Comic Sans MS" panose="030F0702030302020204" pitchFamily="66" charset="0"/>
              </a:rPr>
              <a:t>1</a:t>
            </a:r>
            <a:r>
              <a:rPr lang="zh-CN" altLang="en-US" sz="2400" b="1" dirty="0">
                <a:solidFill>
                  <a:srgbClr val="0000FF"/>
                </a:solidFill>
                <a:latin typeface="Comic Sans MS" panose="030F0702030302020204" pitchFamily="66" charset="0"/>
              </a:rPr>
              <a:t>时，不管 </a:t>
            </a:r>
            <a:r>
              <a:rPr lang="en-US" altLang="zh-CN" sz="2400" b="1" dirty="0">
                <a:solidFill>
                  <a:srgbClr val="0000FF"/>
                </a:solidFill>
                <a:latin typeface="Comic Sans MS" panose="030F0702030302020204" pitchFamily="66" charset="0"/>
              </a:rPr>
              <a:t>b </a:t>
            </a:r>
            <a:r>
              <a:rPr lang="zh-CN" altLang="en-US" sz="2400" b="1" dirty="0">
                <a:solidFill>
                  <a:srgbClr val="0000FF"/>
                </a:solidFill>
                <a:latin typeface="Comic Sans MS" panose="030F0702030302020204" pitchFamily="66" charset="0"/>
              </a:rPr>
              <a:t>为何值（不再计算</a:t>
            </a:r>
            <a:r>
              <a:rPr lang="en-US" altLang="zh-CN" sz="2400" b="1" dirty="0">
                <a:solidFill>
                  <a:srgbClr val="0000FF"/>
                </a:solidFill>
                <a:latin typeface="Comic Sans MS" panose="030F0702030302020204" pitchFamily="66" charset="0"/>
              </a:rPr>
              <a:t>b</a:t>
            </a:r>
            <a:r>
              <a:rPr lang="zh-CN" altLang="en-US" sz="2400" b="1" dirty="0">
                <a:solidFill>
                  <a:srgbClr val="0000FF"/>
                </a:solidFill>
                <a:latin typeface="Comic Sans MS" panose="030F0702030302020204" pitchFamily="66" charset="0"/>
              </a:rPr>
              <a:t>），结果为 </a:t>
            </a:r>
            <a:r>
              <a:rPr lang="en-US" altLang="zh-CN" sz="2400" b="1" dirty="0">
                <a:solidFill>
                  <a:srgbClr val="0000FF"/>
                </a:solidFill>
                <a:latin typeface="Comic Sans MS" panose="030F0702030302020204" pitchFamily="66" charset="0"/>
              </a:rPr>
              <a:t>1</a:t>
            </a:r>
            <a:endParaRPr lang="en-US" altLang="zh-CN" sz="2400" b="1" dirty="0">
              <a:solidFill>
                <a:srgbClr val="0000FF"/>
              </a:solidFill>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对于表达式 </a:t>
            </a:r>
            <a:r>
              <a:rPr lang="en-US" altLang="zh-CN" sz="2400" b="1" dirty="0">
                <a:latin typeface="Comic Sans MS" panose="030F0702030302020204" pitchFamily="66" charset="0"/>
              </a:rPr>
              <a:t>a &amp;&amp; b</a:t>
            </a:r>
            <a:r>
              <a:rPr lang="zh-CN" altLang="en-US" sz="2400" b="1" dirty="0">
                <a:latin typeface="Comic Sans MS" panose="030F0702030302020204" pitchFamily="66" charset="0"/>
              </a:rPr>
              <a:t>，仅当子表达式</a:t>
            </a:r>
            <a:r>
              <a:rPr lang="en-US" altLang="zh-CN" sz="2400" b="1" dirty="0">
                <a:latin typeface="Comic Sans MS" panose="030F0702030302020204" pitchFamily="66" charset="0"/>
              </a:rPr>
              <a:t>a</a:t>
            </a:r>
            <a:r>
              <a:rPr lang="zh-CN" altLang="en-US" sz="2400" b="1" dirty="0">
                <a:latin typeface="Comic Sans MS" panose="030F0702030302020204" pitchFamily="66" charset="0"/>
              </a:rPr>
              <a:t>为非零时</a:t>
            </a:r>
            <a:r>
              <a:rPr lang="en-US" altLang="zh-CN" sz="2400" b="1" dirty="0">
                <a:latin typeface="Comic Sans MS" panose="030F0702030302020204" pitchFamily="66" charset="0"/>
              </a:rPr>
              <a:t>,</a:t>
            </a:r>
            <a:r>
              <a:rPr lang="zh-CN" altLang="en-US" sz="2400" b="1" dirty="0">
                <a:latin typeface="Comic Sans MS" panose="030F0702030302020204" pitchFamily="66" charset="0"/>
              </a:rPr>
              <a:t>才计算子表达式</a:t>
            </a:r>
            <a:r>
              <a:rPr lang="en-US" altLang="zh-CN" sz="2400" b="1" dirty="0">
                <a:latin typeface="Comic Sans MS" panose="030F0702030302020204" pitchFamily="66" charset="0"/>
              </a:rPr>
              <a:t>b</a:t>
            </a:r>
            <a:endParaRPr lang="en-US" altLang="zh-CN" sz="24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对于表达式 </a:t>
            </a:r>
            <a:r>
              <a:rPr lang="en-US" altLang="zh-CN" sz="2400" b="1" dirty="0">
                <a:latin typeface="Comic Sans MS" panose="030F0702030302020204" pitchFamily="66" charset="0"/>
              </a:rPr>
              <a:t>a || b</a:t>
            </a:r>
            <a:r>
              <a:rPr lang="zh-CN" altLang="en-US" sz="2400" b="1" dirty="0">
                <a:latin typeface="Comic Sans MS" panose="030F0702030302020204" pitchFamily="66" charset="0"/>
              </a:rPr>
              <a:t>，仅当子表达式</a:t>
            </a:r>
            <a:r>
              <a:rPr lang="en-US" altLang="zh-CN" sz="2400" b="1" dirty="0">
                <a:latin typeface="Comic Sans MS" panose="030F0702030302020204" pitchFamily="66" charset="0"/>
              </a:rPr>
              <a:t>a</a:t>
            </a:r>
            <a:r>
              <a:rPr lang="zh-CN" altLang="en-US" sz="2400" b="1" dirty="0">
                <a:latin typeface="Comic Sans MS" panose="030F0702030302020204" pitchFamily="66" charset="0"/>
              </a:rPr>
              <a:t>为</a:t>
            </a:r>
            <a:r>
              <a:rPr lang="en-US" altLang="zh-CN" sz="2400" b="1" dirty="0">
                <a:latin typeface="Comic Sans MS" panose="030F0702030302020204" pitchFamily="66" charset="0"/>
              </a:rPr>
              <a:t>0</a:t>
            </a:r>
            <a:r>
              <a:rPr lang="zh-CN" altLang="en-US" sz="2400" b="1" dirty="0">
                <a:latin typeface="Comic Sans MS" panose="030F0702030302020204" pitchFamily="66" charset="0"/>
              </a:rPr>
              <a:t>时，才计算子表达式</a:t>
            </a:r>
            <a:r>
              <a:rPr lang="en-US" altLang="zh-CN" sz="2400" b="1" dirty="0">
                <a:latin typeface="Comic Sans MS" panose="030F0702030302020204" pitchFamily="66" charset="0"/>
              </a:rPr>
              <a:t>b</a:t>
            </a:r>
            <a:endParaRPr lang="en-US" altLang="zh-CN" sz="2400" b="1" dirty="0">
              <a:latin typeface="Comic Sans MS" panose="030F0702030302020204" pitchFamily="66" charset="0"/>
            </a:endParaRPr>
          </a:p>
        </p:txBody>
      </p:sp>
      <p:sp>
        <p:nvSpPr>
          <p:cNvPr id="102404"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02405"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02406"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8035">
                                            <p:txEl>
                                              <p:charRg st="0" end="49"/>
                                            </p:txEl>
                                          </p:spTgt>
                                        </p:tgtEl>
                                        <p:attrNameLst>
                                          <p:attrName>style.visibility</p:attrName>
                                        </p:attrNameLst>
                                      </p:cBhvr>
                                      <p:to>
                                        <p:strVal val="visible"/>
                                      </p:to>
                                    </p:set>
                                    <p:anim calcmode="lin" valueType="num">
                                      <p:cBhvr additive="base">
                                        <p:cTn id="7" dur="500" fill="hold"/>
                                        <p:tgtEl>
                                          <p:spTgt spid="428035">
                                            <p:txEl>
                                              <p:charRg st="0" end="49"/>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28035">
                                            <p:txEl>
                                              <p:charRg st="0" end="49"/>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28035">
                                            <p:txEl>
                                              <p:charRg st="49" end="71"/>
                                            </p:txEl>
                                          </p:spTgt>
                                        </p:tgtEl>
                                        <p:attrNameLst>
                                          <p:attrName>style.visibility</p:attrName>
                                        </p:attrNameLst>
                                      </p:cBhvr>
                                      <p:to>
                                        <p:strVal val="visible"/>
                                      </p:to>
                                    </p:set>
                                    <p:anim calcmode="lin" valueType="num">
                                      <p:cBhvr additive="base">
                                        <p:cTn id="13" dur="500" fill="hold"/>
                                        <p:tgtEl>
                                          <p:spTgt spid="428035">
                                            <p:txEl>
                                              <p:charRg st="49" end="7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28035">
                                            <p:txEl>
                                              <p:charRg st="49" end="7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428035">
                                            <p:txEl>
                                              <p:charRg st="71" end="109"/>
                                            </p:txEl>
                                          </p:spTgt>
                                        </p:tgtEl>
                                        <p:attrNameLst>
                                          <p:attrName>style.visibility</p:attrName>
                                        </p:attrNameLst>
                                      </p:cBhvr>
                                      <p:to>
                                        <p:strVal val="visible"/>
                                      </p:to>
                                    </p:set>
                                    <p:anim calcmode="lin" valueType="num">
                                      <p:cBhvr additive="base">
                                        <p:cTn id="17" dur="500" fill="hold"/>
                                        <p:tgtEl>
                                          <p:spTgt spid="428035">
                                            <p:txEl>
                                              <p:charRg st="71" end="109"/>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28035">
                                            <p:txEl>
                                              <p:charRg st="71" end="109"/>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428035">
                                            <p:txEl>
                                              <p:charRg st="109" end="146"/>
                                            </p:txEl>
                                          </p:spTgt>
                                        </p:tgtEl>
                                        <p:attrNameLst>
                                          <p:attrName>style.visibility</p:attrName>
                                        </p:attrNameLst>
                                      </p:cBhvr>
                                      <p:to>
                                        <p:strVal val="visible"/>
                                      </p:to>
                                    </p:set>
                                    <p:anim calcmode="lin" valueType="num">
                                      <p:cBhvr additive="base">
                                        <p:cTn id="21" dur="500" fill="hold"/>
                                        <p:tgtEl>
                                          <p:spTgt spid="428035">
                                            <p:txEl>
                                              <p:charRg st="109" end="146"/>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428035">
                                            <p:txEl>
                                              <p:charRg st="109" end="146"/>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428035">
                                            <p:txEl>
                                              <p:charRg st="146" end="180"/>
                                            </p:txEl>
                                          </p:spTgt>
                                        </p:tgtEl>
                                        <p:attrNameLst>
                                          <p:attrName>style.visibility</p:attrName>
                                        </p:attrNameLst>
                                      </p:cBhvr>
                                      <p:to>
                                        <p:strVal val="visible"/>
                                      </p:to>
                                    </p:set>
                                    <p:anim calcmode="lin" valueType="num">
                                      <p:cBhvr additive="base">
                                        <p:cTn id="25" dur="500" fill="hold"/>
                                        <p:tgtEl>
                                          <p:spTgt spid="428035">
                                            <p:txEl>
                                              <p:charRg st="146" end="180"/>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28035">
                                            <p:txEl>
                                              <p:charRg st="146" end="180"/>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428035">
                                            <p:txEl>
                                              <p:charRg st="180" end="213"/>
                                            </p:txEl>
                                          </p:spTgt>
                                        </p:tgtEl>
                                        <p:attrNameLst>
                                          <p:attrName>style.visibility</p:attrName>
                                        </p:attrNameLst>
                                      </p:cBhvr>
                                      <p:to>
                                        <p:strVal val="visible"/>
                                      </p:to>
                                    </p:set>
                                    <p:anim calcmode="lin" valueType="num">
                                      <p:cBhvr additive="base">
                                        <p:cTn id="29" dur="500" fill="hold"/>
                                        <p:tgtEl>
                                          <p:spTgt spid="428035">
                                            <p:txEl>
                                              <p:charRg st="180" end="213"/>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428035">
                                            <p:txEl>
                                              <p:charRg st="180" end="21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8035"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426" name="Rectangle 2"/>
          <p:cNvSpPr>
            <a:spLocks noGrp="1"/>
          </p:cNvSpPr>
          <p:nvPr>
            <p:ph type="title"/>
          </p:nvPr>
        </p:nvSpPr>
        <p:spPr>
          <a:ln/>
        </p:spPr>
        <p:txBody>
          <a:bodyPr vert="horz" wrap="square" lIns="91440" tIns="45720" rIns="91440" bIns="45720" anchor="b" anchorCtr="0"/>
          <a:p>
            <a:pPr eaLnBrk="1" hangingPunct="1"/>
            <a:r>
              <a:rPr lang="zh-CN" altLang="en-US" b="1" dirty="0"/>
              <a:t>关系运算与逻辑运算（</a:t>
            </a:r>
            <a:r>
              <a:rPr lang="en-US" altLang="zh-CN" b="1" dirty="0"/>
              <a:t>3</a:t>
            </a:r>
            <a:r>
              <a:rPr lang="zh-CN" altLang="en-US" b="1" dirty="0"/>
              <a:t>）</a:t>
            </a:r>
            <a:endParaRPr lang="zh-CN" altLang="en-US" b="1" dirty="0"/>
          </a:p>
        </p:txBody>
      </p:sp>
      <p:sp>
        <p:nvSpPr>
          <p:cNvPr id="103427" name="Rectangle 3"/>
          <p:cNvSpPr>
            <a:spLocks noGrp="1"/>
          </p:cNvSpPr>
          <p:nvPr>
            <p:ph idx="1"/>
          </p:nvPr>
        </p:nvSpPr>
        <p:spPr>
          <a:xfrm>
            <a:off x="609600" y="2017713"/>
            <a:ext cx="8345488" cy="4114800"/>
          </a:xfrm>
          <a:ln/>
        </p:spPr>
        <p:txBody>
          <a:bodyPr vert="horz" wrap="square" lIns="91440" tIns="45720" rIns="91440" bIns="45720" anchor="t" anchorCtr="0"/>
          <a:p>
            <a:pPr eaLnBrk="1" hangingPunct="1">
              <a:lnSpc>
                <a:spcPct val="90000"/>
              </a:lnSpc>
            </a:pPr>
            <a:r>
              <a:rPr lang="zh-CN" altLang="en-US" sz="2400" b="1" dirty="0">
                <a:latin typeface="Comic Sans MS" panose="030F0702030302020204" pitchFamily="66" charset="0"/>
              </a:rPr>
              <a:t>利用以上性质，对于两个条件的逻辑与，如当条件</a:t>
            </a:r>
            <a:r>
              <a:rPr lang="en-US" altLang="zh-CN" sz="2400" b="1" dirty="0">
                <a:latin typeface="Comic Sans MS" panose="030F0702030302020204" pitchFamily="66" charset="0"/>
              </a:rPr>
              <a:t>1</a:t>
            </a:r>
            <a:r>
              <a:rPr lang="zh-CN" altLang="en-US" sz="2400" b="1" dirty="0">
                <a:latin typeface="Comic Sans MS" panose="030F0702030302020204" pitchFamily="66" charset="0"/>
              </a:rPr>
              <a:t>不成立情况，条件</a:t>
            </a:r>
            <a:r>
              <a:rPr lang="en-US" altLang="zh-CN" sz="2400" b="1" dirty="0">
                <a:latin typeface="Comic Sans MS" panose="030F0702030302020204" pitchFamily="66" charset="0"/>
              </a:rPr>
              <a:t>2</a:t>
            </a:r>
            <a:r>
              <a:rPr lang="zh-CN" altLang="en-US" sz="2400" b="1" dirty="0">
                <a:latin typeface="Comic Sans MS" panose="030F0702030302020204" pitchFamily="66" charset="0"/>
              </a:rPr>
              <a:t>的值没有意义或不可计算时，逻辑表达式应写成</a:t>
            </a:r>
            <a:r>
              <a:rPr lang="en-US" altLang="zh-CN" sz="2400" b="1" dirty="0">
                <a:latin typeface="Comic Sans MS" panose="030F0702030302020204" pitchFamily="66" charset="0"/>
              </a:rPr>
              <a:t>:</a:t>
            </a:r>
            <a:endParaRPr lang="en-US" altLang="zh-CN" sz="2400" b="1" dirty="0">
              <a:latin typeface="Comic Sans MS" panose="030F0702030302020204" pitchFamily="66" charset="0"/>
            </a:endParaRPr>
          </a:p>
          <a:p>
            <a:pPr eaLnBrk="1" hangingPunct="1">
              <a:lnSpc>
                <a:spcPct val="90000"/>
              </a:lnSpc>
              <a:buNone/>
            </a:pPr>
            <a:r>
              <a:rPr lang="en-US" altLang="zh-CN" sz="2400" b="1" dirty="0">
                <a:latin typeface="Comic Sans MS" panose="030F0702030302020204" pitchFamily="66" charset="0"/>
              </a:rPr>
              <a:t>          </a:t>
            </a:r>
            <a:r>
              <a:rPr lang="zh-CN" altLang="en-US" sz="2400" b="1" dirty="0">
                <a:solidFill>
                  <a:srgbClr val="0000FF"/>
                </a:solidFill>
                <a:latin typeface="Comic Sans MS" panose="030F0702030302020204" pitchFamily="66" charset="0"/>
              </a:rPr>
              <a:t>条件</a:t>
            </a:r>
            <a:r>
              <a:rPr lang="en-US" altLang="zh-CN" sz="2400" b="1" dirty="0">
                <a:solidFill>
                  <a:srgbClr val="0000FF"/>
                </a:solidFill>
                <a:latin typeface="Comic Sans MS" panose="030F0702030302020204" pitchFamily="66" charset="0"/>
              </a:rPr>
              <a:t>1 &amp;&amp; </a:t>
            </a:r>
            <a:r>
              <a:rPr lang="zh-CN" altLang="en-US" sz="2400" b="1" dirty="0">
                <a:solidFill>
                  <a:srgbClr val="0000FF"/>
                </a:solidFill>
                <a:latin typeface="Comic Sans MS" panose="030F0702030302020204" pitchFamily="66" charset="0"/>
              </a:rPr>
              <a:t>条件</a:t>
            </a:r>
            <a:r>
              <a:rPr lang="en-US" altLang="zh-CN" sz="2400" b="1" dirty="0">
                <a:solidFill>
                  <a:srgbClr val="0000FF"/>
                </a:solidFill>
                <a:latin typeface="Comic Sans MS" panose="030F0702030302020204" pitchFamily="66" charset="0"/>
              </a:rPr>
              <a:t>2</a:t>
            </a:r>
            <a:endParaRPr lang="en-US" altLang="zh-CN" sz="2400" b="1" dirty="0">
              <a:solidFill>
                <a:srgbClr val="0000FF"/>
              </a:solidFill>
              <a:latin typeface="Comic Sans MS" panose="030F0702030302020204" pitchFamily="66" charset="0"/>
            </a:endParaRPr>
          </a:p>
          <a:p>
            <a:pPr eaLnBrk="1" hangingPunct="1">
              <a:lnSpc>
                <a:spcPct val="90000"/>
              </a:lnSpc>
              <a:buNone/>
            </a:pPr>
            <a:r>
              <a:rPr lang="en-US" altLang="zh-CN" sz="2400" b="1" dirty="0">
                <a:latin typeface="Comic Sans MS" panose="030F0702030302020204" pitchFamily="66" charset="0"/>
              </a:rPr>
              <a:t>  </a:t>
            </a:r>
            <a:r>
              <a:rPr lang="zh-CN" altLang="en-US" sz="2400" b="1" dirty="0">
                <a:latin typeface="Comic Sans MS" panose="030F0702030302020204" pitchFamily="66" charset="0"/>
              </a:rPr>
              <a:t>避免在条件</a:t>
            </a:r>
            <a:r>
              <a:rPr lang="en-US" altLang="zh-CN" sz="2400" b="1" dirty="0">
                <a:latin typeface="Comic Sans MS" panose="030F0702030302020204" pitchFamily="66" charset="0"/>
              </a:rPr>
              <a:t>1</a:t>
            </a:r>
            <a:r>
              <a:rPr lang="zh-CN" altLang="en-US" sz="2400" b="1" dirty="0">
                <a:latin typeface="Comic Sans MS" panose="030F0702030302020204" pitchFamily="66" charset="0"/>
              </a:rPr>
              <a:t>不成立情况下，计算条件</a:t>
            </a:r>
            <a:r>
              <a:rPr lang="en-US" altLang="zh-CN" sz="2400" b="1" dirty="0">
                <a:latin typeface="Comic Sans MS" panose="030F0702030302020204" pitchFamily="66" charset="0"/>
              </a:rPr>
              <a:t>2</a:t>
            </a:r>
            <a:r>
              <a:rPr lang="zh-CN" altLang="en-US" sz="2400" b="1" dirty="0">
                <a:latin typeface="Comic Sans MS" panose="030F0702030302020204" pitchFamily="66" charset="0"/>
              </a:rPr>
              <a:t>。</a:t>
            </a:r>
            <a:endParaRPr lang="zh-CN" altLang="en-US" sz="2400" b="1" dirty="0">
              <a:latin typeface="Comic Sans MS" panose="030F0702030302020204" pitchFamily="66" charset="0"/>
            </a:endParaRPr>
          </a:p>
          <a:p>
            <a:pPr eaLnBrk="1" hangingPunct="1">
              <a:lnSpc>
                <a:spcPct val="90000"/>
              </a:lnSpc>
            </a:pPr>
            <a:r>
              <a:rPr lang="zh-CN" altLang="en-US" sz="2400" b="1" dirty="0">
                <a:latin typeface="Comic Sans MS" panose="030F0702030302020204" pitchFamily="66" charset="0"/>
              </a:rPr>
              <a:t>如有条件：</a:t>
            </a:r>
            <a:r>
              <a:rPr lang="en-US" altLang="zh-CN" sz="2400" b="1" dirty="0">
                <a:solidFill>
                  <a:srgbClr val="0000FF"/>
                </a:solidFill>
                <a:latin typeface="Comic Sans MS" panose="030F0702030302020204" pitchFamily="66" charset="0"/>
              </a:rPr>
              <a:t>y/x &gt; 2</a:t>
            </a:r>
            <a:r>
              <a:rPr lang="zh-CN" altLang="en-US" sz="2400" b="1" dirty="0">
                <a:solidFill>
                  <a:srgbClr val="0000FF"/>
                </a:solidFill>
                <a:latin typeface="Comic Sans MS" panose="030F0702030302020204" pitchFamily="66" charset="0"/>
              </a:rPr>
              <a:t>且 </a:t>
            </a:r>
            <a:r>
              <a:rPr lang="en-US" altLang="zh-CN" sz="2400" b="1" dirty="0">
                <a:solidFill>
                  <a:srgbClr val="0000FF"/>
                </a:solidFill>
                <a:latin typeface="Comic Sans MS" panose="030F0702030302020204" pitchFamily="66" charset="0"/>
              </a:rPr>
              <a:t>x != 0</a:t>
            </a:r>
            <a:r>
              <a:rPr lang="zh-CN" altLang="en-US" sz="2400" b="1" dirty="0">
                <a:latin typeface="Comic Sans MS" panose="030F0702030302020204" pitchFamily="66" charset="0"/>
              </a:rPr>
              <a:t>，应写成：</a:t>
            </a:r>
            <a:endParaRPr lang="zh-CN" altLang="en-US" sz="2400" b="1" dirty="0">
              <a:latin typeface="Comic Sans MS" panose="030F0702030302020204" pitchFamily="66" charset="0"/>
            </a:endParaRPr>
          </a:p>
          <a:p>
            <a:pPr eaLnBrk="1" hangingPunct="1">
              <a:lnSpc>
                <a:spcPct val="90000"/>
              </a:lnSpc>
              <a:buNone/>
            </a:pPr>
            <a:r>
              <a:rPr lang="zh-CN" altLang="en-US" sz="2400" b="1" dirty="0">
                <a:latin typeface="Comic Sans MS" panose="030F0702030302020204" pitchFamily="66" charset="0"/>
              </a:rPr>
              <a:t>           </a:t>
            </a:r>
            <a:r>
              <a:rPr lang="en-US" altLang="zh-CN" sz="2400" b="1" dirty="0">
                <a:solidFill>
                  <a:srgbClr val="0000FF"/>
                </a:solidFill>
                <a:latin typeface="Comic Sans MS" panose="030F0702030302020204" pitchFamily="66" charset="0"/>
              </a:rPr>
              <a:t>x != 0 &amp;&amp; y/x &gt; 2</a:t>
            </a:r>
            <a:endParaRPr lang="en-US" altLang="zh-CN" sz="2400" b="1" dirty="0">
              <a:solidFill>
                <a:srgbClr val="0000FF"/>
              </a:solidFill>
              <a:latin typeface="Comic Sans MS" panose="030F0702030302020204" pitchFamily="66" charset="0"/>
            </a:endParaRPr>
          </a:p>
          <a:p>
            <a:pPr eaLnBrk="1" hangingPunct="1">
              <a:lnSpc>
                <a:spcPct val="90000"/>
              </a:lnSpc>
              <a:buNone/>
            </a:pPr>
            <a:r>
              <a:rPr lang="en-US" altLang="zh-CN" sz="2400" b="1" dirty="0">
                <a:latin typeface="Comic Sans MS" panose="030F0702030302020204" pitchFamily="66" charset="0"/>
              </a:rPr>
              <a:t>  </a:t>
            </a:r>
            <a:r>
              <a:rPr lang="zh-CN" altLang="en-US" sz="2400" b="1" dirty="0">
                <a:latin typeface="Comic Sans MS" panose="030F0702030302020204" pitchFamily="66" charset="0"/>
              </a:rPr>
              <a:t>当 </a:t>
            </a:r>
            <a:r>
              <a:rPr lang="en-US" altLang="zh-CN" sz="2400" b="1" dirty="0">
                <a:latin typeface="Comic Sans MS" panose="030F0702030302020204" pitchFamily="66" charset="0"/>
              </a:rPr>
              <a:t>x </a:t>
            </a:r>
            <a:r>
              <a:rPr lang="zh-CN" altLang="en-US" sz="2400" b="1" dirty="0">
                <a:latin typeface="Comic Sans MS" panose="030F0702030302020204" pitchFamily="66" charset="0"/>
              </a:rPr>
              <a:t>为</a:t>
            </a:r>
            <a:r>
              <a:rPr lang="en-US" altLang="zh-CN" sz="2400" b="1" dirty="0">
                <a:latin typeface="Comic Sans MS" panose="030F0702030302020204" pitchFamily="66" charset="0"/>
              </a:rPr>
              <a:t>0</a:t>
            </a:r>
            <a:r>
              <a:rPr lang="zh-CN" altLang="en-US" sz="2400" b="1" dirty="0">
                <a:latin typeface="Comic Sans MS" panose="030F0702030302020204" pitchFamily="66" charset="0"/>
              </a:rPr>
              <a:t>时，不会计算 </a:t>
            </a:r>
            <a:r>
              <a:rPr lang="en-US" altLang="zh-CN" sz="2400" b="1" dirty="0">
                <a:latin typeface="Comic Sans MS" panose="030F0702030302020204" pitchFamily="66" charset="0"/>
              </a:rPr>
              <a:t>y/x</a:t>
            </a:r>
            <a:r>
              <a:rPr lang="zh-CN" altLang="en-US" sz="2400" b="1" dirty="0">
                <a:latin typeface="Comic Sans MS" panose="030F0702030302020204" pitchFamily="66" charset="0"/>
              </a:rPr>
              <a:t>。而写成</a:t>
            </a:r>
            <a:r>
              <a:rPr lang="en-US" altLang="zh-CN" sz="2400" b="1" dirty="0">
                <a:latin typeface="Comic Sans MS" panose="030F0702030302020204" pitchFamily="66" charset="0"/>
              </a:rPr>
              <a:t>:</a:t>
            </a:r>
            <a:endParaRPr lang="en-US" altLang="zh-CN" sz="2400" b="1" dirty="0">
              <a:latin typeface="Comic Sans MS" panose="030F0702030302020204" pitchFamily="66" charset="0"/>
            </a:endParaRPr>
          </a:p>
          <a:p>
            <a:pPr eaLnBrk="1" hangingPunct="1">
              <a:lnSpc>
                <a:spcPct val="90000"/>
              </a:lnSpc>
              <a:buNone/>
            </a:pPr>
            <a:r>
              <a:rPr lang="en-US" altLang="zh-CN" sz="2400" b="1" dirty="0">
                <a:latin typeface="Comic Sans MS" panose="030F0702030302020204" pitchFamily="66" charset="0"/>
              </a:rPr>
              <a:t>          y/x &gt; 2 &amp;&amp; x != 0</a:t>
            </a:r>
            <a:endParaRPr lang="en-US" altLang="zh-CN" sz="2400" b="1" dirty="0">
              <a:latin typeface="Comic Sans MS" panose="030F0702030302020204" pitchFamily="66" charset="0"/>
            </a:endParaRPr>
          </a:p>
          <a:p>
            <a:pPr eaLnBrk="1" hangingPunct="1">
              <a:lnSpc>
                <a:spcPct val="90000"/>
              </a:lnSpc>
              <a:buNone/>
            </a:pPr>
            <a:r>
              <a:rPr lang="en-US" altLang="zh-CN" sz="2400" b="1" dirty="0">
                <a:latin typeface="Comic Sans MS" panose="030F0702030302020204" pitchFamily="66" charset="0"/>
              </a:rPr>
              <a:t>  </a:t>
            </a:r>
            <a:r>
              <a:rPr lang="zh-CN" altLang="en-US" sz="2400" b="1" dirty="0">
                <a:latin typeface="Comic Sans MS" panose="030F0702030302020204" pitchFamily="66" charset="0"/>
              </a:rPr>
              <a:t>是不正确的，因为当 </a:t>
            </a:r>
            <a:r>
              <a:rPr lang="en-US" altLang="zh-CN" sz="2400" b="1" dirty="0">
                <a:latin typeface="Comic Sans MS" panose="030F0702030302020204" pitchFamily="66" charset="0"/>
              </a:rPr>
              <a:t>x </a:t>
            </a:r>
            <a:r>
              <a:rPr lang="zh-CN" altLang="en-US" sz="2400" b="1" dirty="0">
                <a:latin typeface="Comic Sans MS" panose="030F0702030302020204" pitchFamily="66" charset="0"/>
              </a:rPr>
              <a:t>为</a:t>
            </a:r>
            <a:r>
              <a:rPr lang="en-US" altLang="zh-CN" sz="2400" b="1" dirty="0">
                <a:latin typeface="Comic Sans MS" panose="030F0702030302020204" pitchFamily="66" charset="0"/>
              </a:rPr>
              <a:t>0</a:t>
            </a:r>
            <a:r>
              <a:rPr lang="zh-CN" altLang="en-US" sz="2400" b="1" dirty="0">
                <a:latin typeface="Comic Sans MS" panose="030F0702030302020204" pitchFamily="66" charset="0"/>
              </a:rPr>
              <a:t>时，不能计算 </a:t>
            </a:r>
            <a:r>
              <a:rPr lang="en-US" altLang="zh-CN" sz="2400" b="1" dirty="0">
                <a:latin typeface="Comic Sans MS" panose="030F0702030302020204" pitchFamily="66" charset="0"/>
              </a:rPr>
              <a:t>y/x</a:t>
            </a:r>
            <a:r>
              <a:rPr lang="zh-CN" altLang="en-US" sz="2400" b="1" dirty="0">
                <a:latin typeface="Comic Sans MS" panose="030F0702030302020204" pitchFamily="66" charset="0"/>
              </a:rPr>
              <a:t>。对于逻辑或也有类似情况</a:t>
            </a:r>
            <a:endParaRPr lang="zh-CN" altLang="en-US" sz="2800" b="1" dirty="0">
              <a:latin typeface="Comic Sans MS" panose="030F0702030302020204" pitchFamily="66" charset="0"/>
            </a:endParaRPr>
          </a:p>
        </p:txBody>
      </p:sp>
      <p:sp>
        <p:nvSpPr>
          <p:cNvPr id="103428"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03429"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03430"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450" name="Rectangle 2"/>
          <p:cNvSpPr>
            <a:spLocks noGrp="1"/>
          </p:cNvSpPr>
          <p:nvPr>
            <p:ph type="title"/>
          </p:nvPr>
        </p:nvSpPr>
        <p:spPr>
          <a:ln/>
        </p:spPr>
        <p:txBody>
          <a:bodyPr vert="horz" wrap="square" lIns="91440" tIns="45720" rIns="91440" bIns="45720" anchor="b" anchorCtr="0"/>
          <a:p>
            <a:pPr eaLnBrk="1" hangingPunct="1"/>
            <a:r>
              <a:rPr lang="zh-CN" altLang="en-US" b="1" dirty="0"/>
              <a:t>关系运算与逻辑运算（</a:t>
            </a:r>
            <a:r>
              <a:rPr lang="en-US" altLang="zh-CN" b="1" dirty="0"/>
              <a:t>4</a:t>
            </a:r>
            <a:r>
              <a:rPr lang="zh-CN" altLang="en-US" b="1" dirty="0"/>
              <a:t>）</a:t>
            </a:r>
            <a:endParaRPr lang="zh-CN" altLang="en-US" b="1" dirty="0"/>
          </a:p>
        </p:txBody>
      </p:sp>
      <p:sp>
        <p:nvSpPr>
          <p:cNvPr id="104451" name="Rectangle 3"/>
          <p:cNvSpPr>
            <a:spLocks noGrp="1"/>
          </p:cNvSpPr>
          <p:nvPr>
            <p:ph idx="1"/>
          </p:nvPr>
        </p:nvSpPr>
        <p:spPr>
          <a:xfrm>
            <a:off x="457200" y="2017713"/>
            <a:ext cx="8497888" cy="4114800"/>
          </a:xfrm>
          <a:ln/>
        </p:spPr>
        <p:txBody>
          <a:bodyPr vert="horz" wrap="square" lIns="91440" tIns="45720" rIns="91440" bIns="45720" anchor="t" anchorCtr="0"/>
          <a:p>
            <a:pPr eaLnBrk="1" hangingPunct="1">
              <a:lnSpc>
                <a:spcPct val="90000"/>
              </a:lnSpc>
            </a:pPr>
            <a:r>
              <a:rPr lang="zh-CN" altLang="en-US" sz="2400" b="1" dirty="0">
                <a:latin typeface="Comic Sans MS" panose="030F0702030302020204" pitchFamily="66" charset="0"/>
              </a:rPr>
              <a:t>在</a:t>
            </a:r>
            <a:r>
              <a:rPr lang="en-US" altLang="zh-CN" sz="2400" b="1" dirty="0">
                <a:latin typeface="Comic Sans MS" panose="030F0702030302020204" pitchFamily="66" charset="0"/>
              </a:rPr>
              <a:t>C</a:t>
            </a:r>
            <a:r>
              <a:rPr lang="zh-CN" altLang="en-US" sz="2400" b="1" dirty="0">
                <a:latin typeface="Comic Sans MS" panose="030F0702030302020204" pitchFamily="66" charset="0"/>
              </a:rPr>
              <a:t>中计算</a:t>
            </a:r>
            <a:r>
              <a:rPr lang="zh-CN" altLang="en-US" sz="2400" b="1" dirty="0">
                <a:solidFill>
                  <a:schemeClr val="hlink"/>
                </a:solidFill>
                <a:latin typeface="Comic Sans MS" panose="030F0702030302020204" pitchFamily="66" charset="0"/>
              </a:rPr>
              <a:t>连续的逻辑与、逻辑或</a:t>
            </a:r>
            <a:r>
              <a:rPr lang="zh-CN" altLang="en-US" sz="2400" b="1" dirty="0">
                <a:latin typeface="Comic Sans MS" panose="030F0702030302020204" pitchFamily="66" charset="0"/>
              </a:rPr>
              <a:t>运算时，不分优先级，顺序从左至右计算</a:t>
            </a:r>
            <a:endParaRPr lang="zh-CN" altLang="en-US" sz="2400" b="1" dirty="0">
              <a:latin typeface="Comic Sans MS" panose="030F0702030302020204" pitchFamily="66" charset="0"/>
            </a:endParaRPr>
          </a:p>
          <a:p>
            <a:pPr lvl="1" eaLnBrk="1" hangingPunct="1">
              <a:lnSpc>
                <a:spcPct val="90000"/>
              </a:lnSpc>
            </a:pPr>
            <a:r>
              <a:rPr lang="zh-CN" altLang="en-US" sz="2200" b="1" dirty="0">
                <a:latin typeface="Comic Sans MS" panose="030F0702030302020204" pitchFamily="66" charset="0"/>
              </a:rPr>
              <a:t>在计算逻辑与时，若左运算分量的值为</a:t>
            </a:r>
            <a:r>
              <a:rPr lang="en-US" altLang="zh-CN" sz="2200" b="1" dirty="0">
                <a:latin typeface="Comic Sans MS" panose="030F0702030302020204" pitchFamily="66" charset="0"/>
              </a:rPr>
              <a:t>0</a:t>
            </a:r>
            <a:r>
              <a:rPr lang="zh-CN" altLang="en-US" sz="2200" b="1" dirty="0">
                <a:latin typeface="Comic Sans MS" panose="030F0702030302020204" pitchFamily="66" charset="0"/>
              </a:rPr>
              <a:t>，则不再继续计算与运算，以</a:t>
            </a:r>
            <a:r>
              <a:rPr lang="en-US" altLang="zh-CN" sz="2200" b="1" dirty="0">
                <a:latin typeface="Comic Sans MS" panose="030F0702030302020204" pitchFamily="66" charset="0"/>
              </a:rPr>
              <a:t>0</a:t>
            </a:r>
            <a:r>
              <a:rPr lang="zh-CN" altLang="en-US" sz="2200" b="1" dirty="0">
                <a:latin typeface="Comic Sans MS" panose="030F0702030302020204" pitchFamily="66" charset="0"/>
              </a:rPr>
              <a:t>为与运算的结果</a:t>
            </a:r>
            <a:endParaRPr lang="zh-CN" altLang="en-US" sz="2200" b="1" dirty="0">
              <a:latin typeface="Comic Sans MS" panose="030F0702030302020204" pitchFamily="66" charset="0"/>
            </a:endParaRPr>
          </a:p>
          <a:p>
            <a:pPr lvl="1" eaLnBrk="1" hangingPunct="1">
              <a:lnSpc>
                <a:spcPct val="90000"/>
              </a:lnSpc>
            </a:pPr>
            <a:r>
              <a:rPr lang="zh-CN" altLang="en-US" sz="2200" b="1" dirty="0">
                <a:latin typeface="Comic Sans MS" panose="030F0702030302020204" pitchFamily="66" charset="0"/>
              </a:rPr>
              <a:t>在计算逻辑或时，若有左运算分量的值为</a:t>
            </a:r>
            <a:r>
              <a:rPr lang="en-US" altLang="zh-CN" sz="2200" b="1" dirty="0">
                <a:latin typeface="Comic Sans MS" panose="030F0702030302020204" pitchFamily="66" charset="0"/>
              </a:rPr>
              <a:t>1</a:t>
            </a:r>
            <a:r>
              <a:rPr lang="zh-CN" altLang="en-US" sz="2200" b="1" dirty="0">
                <a:latin typeface="Comic Sans MS" panose="030F0702030302020204" pitchFamily="66" charset="0"/>
              </a:rPr>
              <a:t>，则不再继续计算或运算，以</a:t>
            </a:r>
            <a:r>
              <a:rPr lang="en-US" altLang="zh-CN" sz="2200" b="1" dirty="0">
                <a:latin typeface="Comic Sans MS" panose="030F0702030302020204" pitchFamily="66" charset="0"/>
              </a:rPr>
              <a:t>1</a:t>
            </a:r>
            <a:r>
              <a:rPr lang="zh-CN" altLang="en-US" sz="2200" b="1" dirty="0">
                <a:latin typeface="Comic Sans MS" panose="030F0702030302020204" pitchFamily="66" charset="0"/>
              </a:rPr>
              <a:t>为或运算的结果</a:t>
            </a:r>
            <a:endParaRPr lang="zh-CN" altLang="en-US" sz="2200" b="1" dirty="0">
              <a:latin typeface="Comic Sans MS" panose="030F0702030302020204" pitchFamily="66" charset="0"/>
            </a:endParaRPr>
          </a:p>
          <a:p>
            <a:pPr lvl="1" eaLnBrk="1" hangingPunct="1">
              <a:lnSpc>
                <a:spcPct val="90000"/>
              </a:lnSpc>
            </a:pPr>
            <a:r>
              <a:rPr lang="zh-CN" altLang="en-US" sz="2200" b="1" dirty="0">
                <a:latin typeface="Comic Sans MS" panose="030F0702030302020204" pitchFamily="66" charset="0"/>
              </a:rPr>
              <a:t>在顺序计算逻辑表达式的过程中，一旦确定了表达式的最终结果，就不再继续计算</a:t>
            </a:r>
            <a:endParaRPr lang="zh-CN" altLang="en-US" sz="2200" b="1" dirty="0">
              <a:latin typeface="Comic Sans MS" panose="030F0702030302020204" pitchFamily="66" charset="0"/>
            </a:endParaRPr>
          </a:p>
          <a:p>
            <a:pPr eaLnBrk="1" hangingPunct="1">
              <a:lnSpc>
                <a:spcPct val="90000"/>
              </a:lnSpc>
            </a:pPr>
            <a:r>
              <a:rPr lang="zh-CN" altLang="en-US" sz="2400" b="1" dirty="0">
                <a:solidFill>
                  <a:srgbClr val="0000FF"/>
                </a:solidFill>
                <a:latin typeface="Comic Sans MS" panose="030F0702030302020204" pitchFamily="66" charset="0"/>
              </a:rPr>
              <a:t>如有：</a:t>
            </a:r>
            <a:r>
              <a:rPr lang="en-US" altLang="zh-CN" sz="2400" b="1" dirty="0">
                <a:solidFill>
                  <a:srgbClr val="0000FF"/>
                </a:solidFill>
                <a:latin typeface="Comic Sans MS" panose="030F0702030302020204" pitchFamily="66" charset="0"/>
              </a:rPr>
              <a:t>int a = 1, b = 1, c = 1;</a:t>
            </a:r>
            <a:r>
              <a:rPr lang="zh-CN" altLang="en-US" sz="2400" b="1" dirty="0">
                <a:solidFill>
                  <a:srgbClr val="0000FF"/>
                </a:solidFill>
                <a:latin typeface="Comic Sans MS" panose="030F0702030302020204" pitchFamily="66" charset="0"/>
              </a:rPr>
              <a:t>计算 </a:t>
            </a:r>
            <a:r>
              <a:rPr lang="en-US" altLang="zh-CN" sz="2400" b="1" dirty="0">
                <a:solidFill>
                  <a:srgbClr val="0000FF"/>
                </a:solidFill>
                <a:latin typeface="Comic Sans MS" panose="030F0702030302020204" pitchFamily="66" charset="0"/>
              </a:rPr>
              <a:t>++a || ++b &amp;&amp; ++c</a:t>
            </a:r>
            <a:r>
              <a:rPr lang="zh-CN" altLang="en-US" sz="2400" b="1" dirty="0">
                <a:solidFill>
                  <a:srgbClr val="0000FF"/>
                </a:solidFill>
                <a:latin typeface="Comic Sans MS" panose="030F0702030302020204" pitchFamily="66" charset="0"/>
              </a:rPr>
              <a:t>时，因</a:t>
            </a:r>
            <a:r>
              <a:rPr lang="en-US" altLang="zh-CN" sz="2400" b="1" dirty="0">
                <a:solidFill>
                  <a:srgbClr val="0000FF"/>
                </a:solidFill>
                <a:latin typeface="Comic Sans MS" panose="030F0702030302020204" pitchFamily="66" charset="0"/>
              </a:rPr>
              <a:t>++a</a:t>
            </a:r>
            <a:r>
              <a:rPr lang="zh-CN" altLang="en-US" sz="2400" b="1" dirty="0">
                <a:solidFill>
                  <a:srgbClr val="0000FF"/>
                </a:solidFill>
                <a:latin typeface="Comic Sans MS" panose="030F0702030302020204" pitchFamily="66" charset="0"/>
              </a:rPr>
              <a:t>非</a:t>
            </a:r>
            <a:r>
              <a:rPr lang="en-US" altLang="zh-CN" sz="2400" b="1" dirty="0">
                <a:solidFill>
                  <a:srgbClr val="0000FF"/>
                </a:solidFill>
                <a:latin typeface="Comic Sans MS" panose="030F0702030302020204" pitchFamily="66" charset="0"/>
              </a:rPr>
              <a:t>0</a:t>
            </a:r>
            <a:r>
              <a:rPr lang="zh-CN" altLang="en-US" sz="2400" b="1" dirty="0">
                <a:solidFill>
                  <a:srgbClr val="0000FF"/>
                </a:solidFill>
                <a:latin typeface="Comic Sans MS" panose="030F0702030302020204" pitchFamily="66" charset="0"/>
              </a:rPr>
              <a:t>，不必再计算逻辑或的右运算分量子表达式</a:t>
            </a:r>
            <a:r>
              <a:rPr lang="en-US" altLang="zh-CN" sz="2400" b="1" dirty="0">
                <a:solidFill>
                  <a:srgbClr val="0000FF"/>
                </a:solidFill>
                <a:latin typeface="Comic Sans MS" panose="030F0702030302020204" pitchFamily="66" charset="0"/>
              </a:rPr>
              <a:t>++b&amp;&amp;++c</a:t>
            </a:r>
            <a:r>
              <a:rPr lang="zh-CN" altLang="en-US" sz="2400" b="1" dirty="0">
                <a:solidFill>
                  <a:srgbClr val="0000FF"/>
                </a:solidFill>
                <a:latin typeface="Comic Sans MS" panose="030F0702030302020204" pitchFamily="66" charset="0"/>
              </a:rPr>
              <a:t>，并立即得到表达式的值为</a:t>
            </a:r>
            <a:r>
              <a:rPr lang="en-US" altLang="zh-CN" sz="2400" b="1" dirty="0">
                <a:solidFill>
                  <a:srgbClr val="0000FF"/>
                </a:solidFill>
                <a:latin typeface="Comic Sans MS" panose="030F0702030302020204" pitchFamily="66" charset="0"/>
              </a:rPr>
              <a:t>1</a:t>
            </a:r>
            <a:r>
              <a:rPr lang="zh-CN" altLang="en-US" sz="2400" b="1" dirty="0">
                <a:solidFill>
                  <a:srgbClr val="0000FF"/>
                </a:solidFill>
                <a:latin typeface="Comic Sans MS" panose="030F0702030302020204" pitchFamily="66" charset="0"/>
              </a:rPr>
              <a:t>。因此，该表达式计算后，</a:t>
            </a:r>
            <a:r>
              <a:rPr lang="zh-CN" altLang="en-US" sz="2400" b="1" dirty="0">
                <a:solidFill>
                  <a:schemeClr val="hlink"/>
                </a:solidFill>
                <a:latin typeface="Comic Sans MS" panose="030F0702030302020204" pitchFamily="66" charset="0"/>
              </a:rPr>
              <a:t>变量</a:t>
            </a:r>
            <a:r>
              <a:rPr lang="en-US" altLang="zh-CN" sz="2400" b="1" dirty="0">
                <a:solidFill>
                  <a:schemeClr val="hlink"/>
                </a:solidFill>
                <a:latin typeface="Comic Sans MS" panose="030F0702030302020204" pitchFamily="66" charset="0"/>
              </a:rPr>
              <a:t>a</a:t>
            </a:r>
            <a:r>
              <a:rPr lang="zh-CN" altLang="en-US" sz="2400" b="1" dirty="0">
                <a:solidFill>
                  <a:schemeClr val="hlink"/>
                </a:solidFill>
                <a:latin typeface="Comic Sans MS" panose="030F0702030302020204" pitchFamily="66" charset="0"/>
              </a:rPr>
              <a:t>的值变为</a:t>
            </a:r>
            <a:r>
              <a:rPr lang="en-US" altLang="zh-CN" sz="2400" b="1" dirty="0">
                <a:solidFill>
                  <a:schemeClr val="hlink"/>
                </a:solidFill>
                <a:latin typeface="Comic Sans MS" panose="030F0702030302020204" pitchFamily="66" charset="0"/>
              </a:rPr>
              <a:t>2</a:t>
            </a:r>
            <a:r>
              <a:rPr lang="zh-CN" altLang="en-US" sz="2400" b="1" dirty="0">
                <a:solidFill>
                  <a:schemeClr val="hlink"/>
                </a:solidFill>
                <a:latin typeface="Comic Sans MS" panose="030F0702030302020204" pitchFamily="66" charset="0"/>
              </a:rPr>
              <a:t>，而变量</a:t>
            </a:r>
            <a:r>
              <a:rPr lang="en-US" altLang="zh-CN" sz="2400" b="1" dirty="0">
                <a:solidFill>
                  <a:schemeClr val="hlink"/>
                </a:solidFill>
                <a:latin typeface="Comic Sans MS" panose="030F0702030302020204" pitchFamily="66" charset="0"/>
              </a:rPr>
              <a:t>b</a:t>
            </a:r>
            <a:r>
              <a:rPr lang="zh-CN" altLang="en-US" sz="2400" b="1" dirty="0">
                <a:solidFill>
                  <a:schemeClr val="hlink"/>
                </a:solidFill>
                <a:latin typeface="Comic Sans MS" panose="030F0702030302020204" pitchFamily="66" charset="0"/>
              </a:rPr>
              <a:t>和</a:t>
            </a:r>
            <a:r>
              <a:rPr lang="en-US" altLang="zh-CN" sz="2400" b="1" dirty="0">
                <a:solidFill>
                  <a:schemeClr val="hlink"/>
                </a:solidFill>
                <a:latin typeface="Comic Sans MS" panose="030F0702030302020204" pitchFamily="66" charset="0"/>
              </a:rPr>
              <a:t>c</a:t>
            </a:r>
            <a:r>
              <a:rPr lang="zh-CN" altLang="en-US" sz="2400" b="1" dirty="0">
                <a:solidFill>
                  <a:schemeClr val="hlink"/>
                </a:solidFill>
                <a:latin typeface="Comic Sans MS" panose="030F0702030302020204" pitchFamily="66" charset="0"/>
              </a:rPr>
              <a:t>的值不变，依旧为</a:t>
            </a:r>
            <a:r>
              <a:rPr lang="en-US" altLang="zh-CN" sz="2400" b="1" dirty="0">
                <a:solidFill>
                  <a:schemeClr val="hlink"/>
                </a:solidFill>
                <a:latin typeface="Comic Sans MS" panose="030F0702030302020204" pitchFamily="66" charset="0"/>
              </a:rPr>
              <a:t>1</a:t>
            </a:r>
            <a:endParaRPr lang="en-US" altLang="zh-CN" sz="2400" b="1" dirty="0">
              <a:solidFill>
                <a:schemeClr val="hlink"/>
              </a:solidFill>
              <a:latin typeface="Comic Sans MS" panose="030F0702030302020204" pitchFamily="66" charset="0"/>
            </a:endParaRPr>
          </a:p>
        </p:txBody>
      </p:sp>
      <p:sp>
        <p:nvSpPr>
          <p:cNvPr id="104452"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04453"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04454"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5474" name="Rectangle 2"/>
          <p:cNvSpPr>
            <a:spLocks noGrp="1"/>
          </p:cNvSpPr>
          <p:nvPr>
            <p:ph type="title"/>
          </p:nvPr>
        </p:nvSpPr>
        <p:spPr>
          <a:ln/>
        </p:spPr>
        <p:txBody>
          <a:bodyPr vert="horz" wrap="square" lIns="91440" tIns="45720" rIns="91440" bIns="45720" anchor="b" anchorCtr="0"/>
          <a:p>
            <a:pPr eaLnBrk="1" hangingPunct="1"/>
            <a:r>
              <a:rPr lang="zh-CN" altLang="en-US" b="1" dirty="0"/>
              <a:t>例子</a:t>
            </a:r>
            <a:endParaRPr lang="zh-CN" altLang="en-US" b="1" dirty="0"/>
          </a:p>
        </p:txBody>
      </p:sp>
      <p:sp>
        <p:nvSpPr>
          <p:cNvPr id="105475" name="Rectangle 3"/>
          <p:cNvSpPr>
            <a:spLocks noGrp="1"/>
          </p:cNvSpPr>
          <p:nvPr>
            <p:ph idx="1"/>
          </p:nvPr>
        </p:nvSpPr>
        <p:spPr>
          <a:xfrm>
            <a:off x="457200" y="1905000"/>
            <a:ext cx="8497888" cy="4114800"/>
          </a:xfrm>
          <a:ln/>
        </p:spPr>
        <p:txBody>
          <a:bodyPr vert="horz" wrap="square" lIns="91440" tIns="45720" rIns="91440" bIns="45720" anchor="t" anchorCtr="0"/>
          <a:p>
            <a:pPr eaLnBrk="1" hangingPunct="1">
              <a:lnSpc>
                <a:spcPct val="120000"/>
              </a:lnSpc>
            </a:pPr>
            <a:r>
              <a:rPr lang="zh-CN" altLang="en-US" sz="2200" b="1" dirty="0">
                <a:latin typeface="Comic Sans MS" panose="030F0702030302020204" pitchFamily="66" charset="0"/>
              </a:rPr>
              <a:t>编制日历程序需要判定某年是否闰年。每四年一个闰年，但每</a:t>
            </a:r>
            <a:r>
              <a:rPr lang="en-US" altLang="zh-CN" sz="2200" b="1" dirty="0">
                <a:latin typeface="Comic Sans MS" panose="030F0702030302020204" pitchFamily="66" charset="0"/>
              </a:rPr>
              <a:t>100</a:t>
            </a:r>
            <a:r>
              <a:rPr lang="zh-CN" altLang="en-US" sz="2200" b="1" dirty="0">
                <a:latin typeface="Comic Sans MS" panose="030F0702030302020204" pitchFamily="66" charset="0"/>
              </a:rPr>
              <a:t>年少一个闰年，每</a:t>
            </a:r>
            <a:r>
              <a:rPr lang="en-US" altLang="zh-CN" sz="2200" b="1" dirty="0">
                <a:latin typeface="Comic Sans MS" panose="030F0702030302020204" pitchFamily="66" charset="0"/>
              </a:rPr>
              <a:t>400</a:t>
            </a:r>
            <a:r>
              <a:rPr lang="zh-CN" altLang="en-US" sz="2200" b="1" dirty="0">
                <a:latin typeface="Comic Sans MS" panose="030F0702030302020204" pitchFamily="66" charset="0"/>
              </a:rPr>
              <a:t>年又增加一个闰年。记年份为 </a:t>
            </a:r>
            <a:r>
              <a:rPr lang="en-US" altLang="zh-CN" sz="2200" b="1" dirty="0">
                <a:latin typeface="Comic Sans MS" panose="030F0702030302020204" pitchFamily="66" charset="0"/>
              </a:rPr>
              <a:t>year</a:t>
            </a:r>
            <a:r>
              <a:rPr lang="zh-CN" altLang="en-US" sz="2200" b="1" dirty="0">
                <a:latin typeface="Comic Sans MS" panose="030F0702030302020204" pitchFamily="66" charset="0"/>
              </a:rPr>
              <a:t>，则</a:t>
            </a:r>
            <a:r>
              <a:rPr lang="en-US" altLang="zh-CN" sz="2200" b="1" dirty="0">
                <a:latin typeface="Comic Sans MS" panose="030F0702030302020204" pitchFamily="66" charset="0"/>
              </a:rPr>
              <a:t>year</a:t>
            </a:r>
            <a:r>
              <a:rPr lang="zh-CN" altLang="en-US" sz="2200" b="1" dirty="0">
                <a:latin typeface="Comic Sans MS" panose="030F0702030302020204" pitchFamily="66" charset="0"/>
              </a:rPr>
              <a:t>年是闰年的条件是：</a:t>
            </a:r>
            <a:endParaRPr lang="zh-CN" altLang="en-US" sz="2200" b="1" dirty="0">
              <a:latin typeface="Comic Sans MS" panose="030F0702030302020204" pitchFamily="66" charset="0"/>
            </a:endParaRPr>
          </a:p>
          <a:p>
            <a:pPr lvl="1" eaLnBrk="1" hangingPunct="1">
              <a:lnSpc>
                <a:spcPct val="120000"/>
              </a:lnSpc>
            </a:pPr>
            <a:r>
              <a:rPr lang="en-US" altLang="zh-CN" sz="2000" b="1" dirty="0">
                <a:solidFill>
                  <a:schemeClr val="bg2"/>
                </a:solidFill>
                <a:latin typeface="Comic Sans MS" panose="030F0702030302020204" pitchFamily="66" charset="0"/>
              </a:rPr>
              <a:t>(year </a:t>
            </a:r>
            <a:r>
              <a:rPr lang="zh-CN" altLang="en-US" sz="2000" b="1" dirty="0">
                <a:solidFill>
                  <a:schemeClr val="bg2"/>
                </a:solidFill>
                <a:latin typeface="Comic Sans MS" panose="030F0702030302020204" pitchFamily="66" charset="0"/>
              </a:rPr>
              <a:t>能被</a:t>
            </a:r>
            <a:r>
              <a:rPr lang="en-US" altLang="zh-CN" sz="2000" b="1" dirty="0">
                <a:solidFill>
                  <a:schemeClr val="bg2"/>
                </a:solidFill>
                <a:latin typeface="Comic Sans MS" panose="030F0702030302020204" pitchFamily="66" charset="0"/>
              </a:rPr>
              <a:t>4</a:t>
            </a:r>
            <a:r>
              <a:rPr lang="zh-CN" altLang="en-US" sz="2000" b="1" dirty="0">
                <a:solidFill>
                  <a:schemeClr val="bg2"/>
                </a:solidFill>
                <a:latin typeface="Comic Sans MS" panose="030F0702030302020204" pitchFamily="66" charset="0"/>
              </a:rPr>
              <a:t>整除，不能被</a:t>
            </a:r>
            <a:r>
              <a:rPr lang="en-US" altLang="zh-CN" sz="2000" b="1" dirty="0">
                <a:solidFill>
                  <a:schemeClr val="bg2"/>
                </a:solidFill>
                <a:latin typeface="Comic Sans MS" panose="030F0702030302020204" pitchFamily="66" charset="0"/>
              </a:rPr>
              <a:t>100</a:t>
            </a:r>
            <a:r>
              <a:rPr lang="zh-CN" altLang="en-US" sz="2000" b="1" dirty="0">
                <a:solidFill>
                  <a:schemeClr val="bg2"/>
                </a:solidFill>
                <a:latin typeface="Comic Sans MS" panose="030F0702030302020204" pitchFamily="66" charset="0"/>
              </a:rPr>
              <a:t>整除</a:t>
            </a:r>
            <a:r>
              <a:rPr lang="en-US" altLang="zh-CN" sz="2000" b="1" dirty="0">
                <a:solidFill>
                  <a:schemeClr val="bg2"/>
                </a:solidFill>
                <a:latin typeface="Comic Sans MS" panose="030F0702030302020204" pitchFamily="66" charset="0"/>
              </a:rPr>
              <a:t>)</a:t>
            </a:r>
            <a:r>
              <a:rPr lang="zh-CN" altLang="en-US" sz="2000" b="1" dirty="0">
                <a:solidFill>
                  <a:schemeClr val="bg2"/>
                </a:solidFill>
                <a:latin typeface="Comic Sans MS" panose="030F0702030302020204" pitchFamily="66" charset="0"/>
              </a:rPr>
              <a:t>或</a:t>
            </a:r>
            <a:r>
              <a:rPr lang="en-US" altLang="zh-CN" sz="2000" b="1" dirty="0">
                <a:solidFill>
                  <a:schemeClr val="bg2"/>
                </a:solidFill>
                <a:latin typeface="Comic Sans MS" panose="030F0702030302020204" pitchFamily="66" charset="0"/>
              </a:rPr>
              <a:t>(year </a:t>
            </a:r>
            <a:r>
              <a:rPr lang="zh-CN" altLang="en-US" sz="2000" b="1" dirty="0">
                <a:solidFill>
                  <a:schemeClr val="bg2"/>
                </a:solidFill>
                <a:latin typeface="Comic Sans MS" panose="030F0702030302020204" pitchFamily="66" charset="0"/>
              </a:rPr>
              <a:t>能被</a:t>
            </a:r>
            <a:r>
              <a:rPr lang="en-US" altLang="zh-CN" sz="2000" b="1" dirty="0">
                <a:solidFill>
                  <a:schemeClr val="bg2"/>
                </a:solidFill>
                <a:latin typeface="Comic Sans MS" panose="030F0702030302020204" pitchFamily="66" charset="0"/>
              </a:rPr>
              <a:t>400</a:t>
            </a:r>
            <a:r>
              <a:rPr lang="zh-CN" altLang="en-US" sz="2000" b="1" dirty="0">
                <a:solidFill>
                  <a:schemeClr val="bg2"/>
                </a:solidFill>
                <a:latin typeface="Comic Sans MS" panose="030F0702030302020204" pitchFamily="66" charset="0"/>
              </a:rPr>
              <a:t>整除</a:t>
            </a:r>
            <a:r>
              <a:rPr lang="en-US" altLang="zh-CN" sz="2000" b="1" dirty="0">
                <a:solidFill>
                  <a:schemeClr val="bg2"/>
                </a:solidFill>
                <a:latin typeface="Comic Sans MS" panose="030F0702030302020204" pitchFamily="66" charset="0"/>
              </a:rPr>
              <a:t>)</a:t>
            </a:r>
            <a:endParaRPr lang="en-US" altLang="zh-CN" sz="2000" b="1" dirty="0">
              <a:solidFill>
                <a:schemeClr val="bg2"/>
              </a:solidFill>
              <a:latin typeface="Comic Sans MS" panose="030F0702030302020204" pitchFamily="66" charset="0"/>
            </a:endParaRPr>
          </a:p>
          <a:p>
            <a:pPr eaLnBrk="1" hangingPunct="1">
              <a:lnSpc>
                <a:spcPct val="120000"/>
              </a:lnSpc>
            </a:pPr>
            <a:r>
              <a:rPr lang="zh-CN" altLang="en-US" sz="2200" b="1" dirty="0">
                <a:latin typeface="Comic Sans MS" panose="030F0702030302020204" pitchFamily="66" charset="0"/>
              </a:rPr>
              <a:t>用逻辑表达式可描述如下：</a:t>
            </a:r>
            <a:endParaRPr lang="zh-CN" altLang="en-US" sz="2200" b="1" dirty="0">
              <a:latin typeface="Comic Sans MS" panose="030F0702030302020204" pitchFamily="66" charset="0"/>
            </a:endParaRPr>
          </a:p>
          <a:p>
            <a:pPr lvl="1" eaLnBrk="1" hangingPunct="1">
              <a:lnSpc>
                <a:spcPct val="120000"/>
              </a:lnSpc>
            </a:pPr>
            <a:r>
              <a:rPr lang="en-US" altLang="zh-CN" sz="2000" b="1" dirty="0">
                <a:solidFill>
                  <a:srgbClr val="0000FF"/>
                </a:solidFill>
                <a:latin typeface="Comic Sans MS" panose="030F0702030302020204" pitchFamily="66" charset="0"/>
              </a:rPr>
              <a:t>( year % 4 == 0 &amp;&amp; year %100 != 0 ) || year % 400 == 0</a:t>
            </a:r>
            <a:endParaRPr lang="en-US" altLang="zh-CN" sz="2000" b="1" dirty="0">
              <a:solidFill>
                <a:srgbClr val="0000FF"/>
              </a:solidFill>
              <a:latin typeface="Comic Sans MS" panose="030F0702030302020204" pitchFamily="66" charset="0"/>
            </a:endParaRPr>
          </a:p>
          <a:p>
            <a:pPr eaLnBrk="1" hangingPunct="1">
              <a:lnSpc>
                <a:spcPct val="120000"/>
              </a:lnSpc>
            </a:pPr>
            <a:r>
              <a:rPr lang="zh-CN" altLang="en-US" sz="2200" b="1" dirty="0">
                <a:latin typeface="Comic Sans MS" panose="030F0702030302020204" pitchFamily="66" charset="0"/>
              </a:rPr>
              <a:t>在Ｃ语言的逻辑表达式中，对一个数值的不等于</a:t>
            </a:r>
            <a:r>
              <a:rPr lang="en-US" altLang="zh-CN" sz="2200" b="1" dirty="0">
                <a:latin typeface="Comic Sans MS" panose="030F0702030302020204" pitchFamily="66" charset="0"/>
              </a:rPr>
              <a:t>0</a:t>
            </a:r>
            <a:r>
              <a:rPr lang="zh-CN" altLang="en-US" sz="2200" b="1" dirty="0">
                <a:latin typeface="Comic Sans MS" panose="030F0702030302020204" pitchFamily="66" charset="0"/>
              </a:rPr>
              <a:t>的判断，可用其值本身代之。上式判断 </a:t>
            </a:r>
            <a:r>
              <a:rPr lang="en-US" altLang="zh-CN" sz="2200" b="1" dirty="0">
                <a:latin typeface="Comic Sans MS" panose="030F0702030302020204" pitchFamily="66" charset="0"/>
              </a:rPr>
              <a:t>year</a:t>
            </a:r>
            <a:r>
              <a:rPr lang="zh-CN" altLang="en-US" sz="2200" b="1" dirty="0">
                <a:latin typeface="Comic Sans MS" panose="030F0702030302020204" pitchFamily="66" charset="0"/>
              </a:rPr>
              <a:t>为闰年的逻辑算式可简写为：</a:t>
            </a:r>
            <a:endParaRPr lang="zh-CN" altLang="en-US" sz="2200" b="1" dirty="0">
              <a:latin typeface="Comic Sans MS" panose="030F0702030302020204" pitchFamily="66" charset="0"/>
            </a:endParaRPr>
          </a:p>
          <a:p>
            <a:pPr lvl="1" eaLnBrk="1" hangingPunct="1">
              <a:lnSpc>
                <a:spcPct val="120000"/>
              </a:lnSpc>
            </a:pPr>
            <a:r>
              <a:rPr lang="en-US" altLang="zh-CN" sz="2000" b="1" dirty="0">
                <a:solidFill>
                  <a:srgbClr val="0000FF"/>
                </a:solidFill>
                <a:latin typeface="Comic Sans MS" panose="030F0702030302020204" pitchFamily="66" charset="0"/>
              </a:rPr>
              <a:t>(year % 4 == 0 &amp;&amp; </a:t>
            </a:r>
            <a:r>
              <a:rPr lang="en-US" altLang="zh-CN" sz="2000" b="1" dirty="0">
                <a:solidFill>
                  <a:schemeClr val="hlink"/>
                </a:solidFill>
                <a:latin typeface="Comic Sans MS" panose="030F0702030302020204" pitchFamily="66" charset="0"/>
              </a:rPr>
              <a:t>year % 100</a:t>
            </a:r>
            <a:r>
              <a:rPr lang="en-US" altLang="zh-CN" sz="2000" b="1" dirty="0">
                <a:solidFill>
                  <a:srgbClr val="0000FF"/>
                </a:solidFill>
                <a:latin typeface="Comic Sans MS" panose="030F0702030302020204" pitchFamily="66" charset="0"/>
              </a:rPr>
              <a:t>) || year % 400 == 0</a:t>
            </a:r>
            <a:endParaRPr lang="en-US" altLang="zh-CN" sz="2000" b="1" dirty="0">
              <a:latin typeface="Comic Sans MS" panose="030F0702030302020204" pitchFamily="66" charset="0"/>
            </a:endParaRPr>
          </a:p>
        </p:txBody>
      </p:sp>
      <p:sp>
        <p:nvSpPr>
          <p:cNvPr id="105476"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05477"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05478"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6498"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Times New Roman" panose="02020603050405020304" pitchFamily="18" charset="0"/>
              </a:rPr>
              <a:t>赋值运算</a:t>
            </a:r>
            <a:endParaRPr lang="zh-CN" altLang="en-US" b="1" dirty="0">
              <a:latin typeface="Times New Roman" panose="02020603050405020304" pitchFamily="18" charset="0"/>
            </a:endParaRPr>
          </a:p>
        </p:txBody>
      </p:sp>
      <p:sp>
        <p:nvSpPr>
          <p:cNvPr id="106499" name="Rectangle 3"/>
          <p:cNvSpPr>
            <a:spLocks noGrp="1"/>
          </p:cNvSpPr>
          <p:nvPr>
            <p:ph idx="1"/>
          </p:nvPr>
        </p:nvSpPr>
        <p:spPr>
          <a:xfrm>
            <a:off x="381000" y="2017713"/>
            <a:ext cx="8574088" cy="4459287"/>
          </a:xfrm>
          <a:ln/>
        </p:spPr>
        <p:txBody>
          <a:bodyPr vert="horz" wrap="square" lIns="91440" tIns="45720" rIns="91440" bIns="45720" anchor="t" anchorCtr="0"/>
          <a:p>
            <a:pPr eaLnBrk="1" hangingPunct="1"/>
            <a:r>
              <a:rPr lang="zh-CN" altLang="en-US" sz="2600" b="1" dirty="0">
                <a:latin typeface="宋体" panose="02010600030101010101" pitchFamily="2" charset="-122"/>
              </a:rPr>
              <a:t>赋值运算最简单形式：</a:t>
            </a:r>
            <a:r>
              <a:rPr lang="zh-CN" altLang="en-US" sz="2600" b="1" dirty="0">
                <a:solidFill>
                  <a:srgbClr val="FF3300"/>
                </a:solidFill>
                <a:latin typeface="宋体" panose="02010600030101010101" pitchFamily="2" charset="-122"/>
              </a:rPr>
              <a:t>变量 </a:t>
            </a:r>
            <a:r>
              <a:rPr lang="en-US" altLang="zh-CN" sz="2600" b="1" dirty="0">
                <a:solidFill>
                  <a:srgbClr val="FF3300"/>
                </a:solidFill>
                <a:latin typeface="宋体" panose="02010600030101010101" pitchFamily="2" charset="-122"/>
              </a:rPr>
              <a:t>= </a:t>
            </a:r>
            <a:r>
              <a:rPr lang="zh-CN" altLang="en-US" sz="2600" b="1" dirty="0">
                <a:solidFill>
                  <a:srgbClr val="FF3300"/>
                </a:solidFill>
                <a:latin typeface="宋体" panose="02010600030101010101" pitchFamily="2" charset="-122"/>
              </a:rPr>
              <a:t>表达式</a:t>
            </a:r>
            <a:endParaRPr lang="zh-CN" altLang="en-US" sz="2600" b="1" dirty="0">
              <a:solidFill>
                <a:srgbClr val="FF3300"/>
              </a:solidFill>
              <a:latin typeface="宋体" panose="02010600030101010101" pitchFamily="2" charset="-122"/>
            </a:endParaRPr>
          </a:p>
          <a:p>
            <a:pPr algn="just" eaLnBrk="1" hangingPunct="1"/>
            <a:r>
              <a:rPr lang="zh-CN" altLang="en-US" sz="2600" b="1" dirty="0">
                <a:latin typeface="宋体" panose="02010600030101010101" pitchFamily="2" charset="-122"/>
              </a:rPr>
              <a:t>赋值运算的执行过程</a:t>
            </a:r>
            <a:endParaRPr lang="zh-CN" altLang="en-US" sz="2600" b="1" dirty="0">
              <a:latin typeface="宋体" panose="02010600030101010101" pitchFamily="2" charset="-122"/>
            </a:endParaRPr>
          </a:p>
          <a:p>
            <a:pPr lvl="1" algn="just" eaLnBrk="1" hangingPunct="1"/>
            <a:r>
              <a:rPr lang="zh-CN" altLang="en-US" sz="2400" b="1" dirty="0">
                <a:solidFill>
                  <a:srgbClr val="333399"/>
                </a:solidFill>
                <a:latin typeface="宋体" panose="02010600030101010101" pitchFamily="2" charset="-122"/>
              </a:rPr>
              <a:t>计算赋值运算符右端表达式</a:t>
            </a:r>
            <a:endParaRPr lang="zh-CN" altLang="en-US" sz="2400" b="1" dirty="0">
              <a:solidFill>
                <a:srgbClr val="333399"/>
              </a:solidFill>
              <a:latin typeface="宋体" panose="02010600030101010101" pitchFamily="2" charset="-122"/>
            </a:endParaRPr>
          </a:p>
          <a:p>
            <a:pPr lvl="1" algn="just" eaLnBrk="1" hangingPunct="1"/>
            <a:r>
              <a:rPr lang="zh-CN" altLang="en-US" sz="2400" b="1" dirty="0">
                <a:solidFill>
                  <a:srgbClr val="333399"/>
                </a:solidFill>
                <a:latin typeface="宋体" panose="02010600030101010101" pitchFamily="2" charset="-122"/>
              </a:rPr>
              <a:t>如表达式类型与赋值运算符左边变量类型不同（仅限于基本类型），将表达式值的类型转换成变量的类型</a:t>
            </a:r>
            <a:endParaRPr lang="zh-CN" altLang="en-US" sz="2400" b="1" dirty="0">
              <a:solidFill>
                <a:srgbClr val="333399"/>
              </a:solidFill>
              <a:latin typeface="宋体" panose="02010600030101010101" pitchFamily="2" charset="-122"/>
            </a:endParaRPr>
          </a:p>
          <a:p>
            <a:pPr lvl="1" algn="just" eaLnBrk="1" hangingPunct="1"/>
            <a:r>
              <a:rPr lang="zh-CN" altLang="en-US" sz="2400" b="1" dirty="0">
                <a:solidFill>
                  <a:srgbClr val="333399"/>
                </a:solidFill>
                <a:latin typeface="宋体" panose="02010600030101010101" pitchFamily="2" charset="-122"/>
              </a:rPr>
              <a:t>将求得的值赋给变量</a:t>
            </a:r>
            <a:endParaRPr lang="zh-CN" altLang="en-US" sz="2400" b="1" dirty="0">
              <a:solidFill>
                <a:srgbClr val="FF0000"/>
              </a:solidFill>
              <a:latin typeface="宋体" panose="02010600030101010101" pitchFamily="2" charset="-122"/>
            </a:endParaRPr>
          </a:p>
          <a:p>
            <a:pPr algn="just" eaLnBrk="1" hangingPunct="1"/>
            <a:r>
              <a:rPr lang="zh-CN" altLang="en-US" sz="2600" b="1" dirty="0">
                <a:latin typeface="宋体" panose="02010600030101010101" pitchFamily="2" charset="-122"/>
              </a:rPr>
              <a:t>赋值运算也有结果，经赋值运算后，</a:t>
            </a:r>
            <a:r>
              <a:rPr lang="zh-CN" altLang="en-US" sz="2600" b="1" dirty="0">
                <a:solidFill>
                  <a:srgbClr val="FF3300"/>
                </a:solidFill>
                <a:latin typeface="宋体" panose="02010600030101010101" pitchFamily="2" charset="-122"/>
              </a:rPr>
              <a:t>赋值表达式具有赋值后赋值运算符左边变量同样的类型和值</a:t>
            </a:r>
            <a:endParaRPr lang="zh-CN" altLang="en-US" sz="2600" b="1" dirty="0">
              <a:solidFill>
                <a:srgbClr val="FF3300"/>
              </a:solidFill>
              <a:latin typeface="宋体" panose="02010600030101010101" pitchFamily="2" charset="-122"/>
            </a:endParaRPr>
          </a:p>
          <a:p>
            <a:pPr algn="just" eaLnBrk="1" hangingPunct="1"/>
            <a:r>
              <a:rPr lang="zh-CN" altLang="en-US" sz="2600" b="1" dirty="0">
                <a:solidFill>
                  <a:srgbClr val="0000FF"/>
                </a:solidFill>
                <a:latin typeface="宋体" panose="02010600030101010101" pitchFamily="2" charset="-122"/>
              </a:rPr>
              <a:t>因赋值运算有值，所以可以进一步参与运算，特别是可以再赋值给其它变量</a:t>
            </a:r>
            <a:endParaRPr lang="zh-CN" altLang="en-US" sz="2600" b="1" dirty="0">
              <a:solidFill>
                <a:srgbClr val="0000FF"/>
              </a:solidFill>
              <a:latin typeface="宋体" panose="02010600030101010101" pitchFamily="2" charset="-122"/>
            </a:endParaRPr>
          </a:p>
        </p:txBody>
      </p:sp>
      <p:sp>
        <p:nvSpPr>
          <p:cNvPr id="106500"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06501"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06502"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7522"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Times New Roman" panose="02020603050405020304" pitchFamily="18" charset="0"/>
              </a:rPr>
              <a:t>赋值运算（续）</a:t>
            </a:r>
            <a:endParaRPr lang="zh-CN" altLang="en-US" b="1" dirty="0">
              <a:latin typeface="Times New Roman" panose="02020603050405020304" pitchFamily="18" charset="0"/>
            </a:endParaRPr>
          </a:p>
        </p:txBody>
      </p:sp>
      <p:sp>
        <p:nvSpPr>
          <p:cNvPr id="107523" name="Rectangle 3"/>
          <p:cNvSpPr>
            <a:spLocks noGrp="1"/>
          </p:cNvSpPr>
          <p:nvPr>
            <p:ph idx="1"/>
          </p:nvPr>
        </p:nvSpPr>
        <p:spPr>
          <a:xfrm>
            <a:off x="1066800" y="2017713"/>
            <a:ext cx="7772400" cy="4114800"/>
          </a:xfrm>
          <a:ln/>
        </p:spPr>
        <p:txBody>
          <a:bodyPr vert="horz" wrap="square" lIns="91440" tIns="45720" rIns="91440" bIns="45720" anchor="t" anchorCtr="0"/>
          <a:p>
            <a:pPr eaLnBrk="1" hangingPunct="1"/>
            <a:r>
              <a:rPr lang="zh-CN" altLang="en-US" sz="2800" b="1" dirty="0">
                <a:latin typeface="Comic Sans MS" panose="030F0702030302020204" pitchFamily="66" charset="0"/>
              </a:rPr>
              <a:t>赋值运算符的结合性是“</a:t>
            </a:r>
            <a:r>
              <a:rPr lang="zh-CN" altLang="en-US" sz="2800" b="1" dirty="0">
                <a:solidFill>
                  <a:schemeClr val="hlink"/>
                </a:solidFill>
                <a:latin typeface="Comic Sans MS" panose="030F0702030302020204" pitchFamily="66" charset="0"/>
              </a:rPr>
              <a:t>自右至左</a:t>
            </a:r>
            <a:r>
              <a:rPr lang="zh-CN" altLang="en-US" sz="2800" b="1" dirty="0">
                <a:latin typeface="Comic Sans MS" panose="030F0702030302020204" pitchFamily="66" charset="0"/>
              </a:rPr>
              <a:t>”的，当连续有多个赋值运算时，是从右至左逐个赋值</a:t>
            </a:r>
            <a:endParaRPr lang="zh-CN" altLang="en-US" sz="2800" b="1" dirty="0">
              <a:latin typeface="Comic Sans MS" panose="030F0702030302020204" pitchFamily="66" charset="0"/>
            </a:endParaRPr>
          </a:p>
          <a:p>
            <a:pPr eaLnBrk="1" hangingPunct="1"/>
            <a:r>
              <a:rPr lang="zh-CN" altLang="en-US" sz="2800" b="1" dirty="0">
                <a:solidFill>
                  <a:srgbClr val="0000FF"/>
                </a:solidFill>
                <a:latin typeface="Comic Sans MS" panose="030F0702030302020204" pitchFamily="66" charset="0"/>
              </a:rPr>
              <a:t>如：</a:t>
            </a:r>
            <a:r>
              <a:rPr lang="en-US" altLang="zh-CN" sz="2800" b="1" dirty="0">
                <a:solidFill>
                  <a:srgbClr val="0000FF"/>
                </a:solidFill>
                <a:latin typeface="Comic Sans MS" panose="030F0702030302020204" pitchFamily="66" charset="0"/>
              </a:rPr>
              <a:t>x = y = 4.0</a:t>
            </a:r>
            <a:r>
              <a:rPr lang="zh-CN" altLang="en-US" sz="2800" b="1" dirty="0">
                <a:solidFill>
                  <a:srgbClr val="0000FF"/>
                </a:solidFill>
                <a:latin typeface="Comic Sans MS" panose="030F0702030302020204" pitchFamily="66" charset="0"/>
              </a:rPr>
              <a:t>，</a:t>
            </a:r>
            <a:r>
              <a:rPr lang="zh-CN" altLang="en-US" sz="2800" b="1" dirty="0">
                <a:latin typeface="Comic Sans MS" panose="030F0702030302020204" pitchFamily="66" charset="0"/>
              </a:rPr>
              <a:t>是先将值</a:t>
            </a:r>
            <a:r>
              <a:rPr lang="en-US" altLang="zh-CN" sz="2800" b="1" dirty="0">
                <a:latin typeface="Comic Sans MS" panose="030F0702030302020204" pitchFamily="66" charset="0"/>
              </a:rPr>
              <a:t>4.0</a:t>
            </a:r>
            <a:r>
              <a:rPr lang="zh-CN" altLang="en-US" sz="2800" b="1" dirty="0">
                <a:latin typeface="Comic Sans MS" panose="030F0702030302020204" pitchFamily="66" charset="0"/>
              </a:rPr>
              <a:t>赋给变量</a:t>
            </a:r>
            <a:r>
              <a:rPr lang="en-US" altLang="zh-CN" sz="2800" b="1" dirty="0">
                <a:latin typeface="Comic Sans MS" panose="030F0702030302020204" pitchFamily="66" charset="0"/>
              </a:rPr>
              <a:t>y,</a:t>
            </a:r>
            <a:r>
              <a:rPr lang="zh-CN" altLang="en-US" sz="2800" b="1" dirty="0">
                <a:latin typeface="Comic Sans MS" panose="030F0702030302020204" pitchFamily="66" charset="0"/>
              </a:rPr>
              <a:t>再赋给变量</a:t>
            </a:r>
            <a:r>
              <a:rPr lang="en-US" altLang="zh-CN" sz="2800" b="1" dirty="0">
                <a:latin typeface="Comic Sans MS" panose="030F0702030302020204" pitchFamily="66" charset="0"/>
              </a:rPr>
              <a:t>x</a:t>
            </a:r>
            <a:endParaRPr lang="en-US" altLang="zh-CN" sz="2800" b="1" dirty="0">
              <a:latin typeface="Comic Sans MS" panose="030F0702030302020204" pitchFamily="66" charset="0"/>
            </a:endParaRPr>
          </a:p>
          <a:p>
            <a:pPr eaLnBrk="1" hangingPunct="1"/>
            <a:r>
              <a:rPr lang="zh-CN" altLang="en-US" sz="2800" b="1" dirty="0">
                <a:latin typeface="Comic Sans MS" panose="030F0702030302020204" pitchFamily="66" charset="0"/>
              </a:rPr>
              <a:t>如有变量说明：</a:t>
            </a:r>
            <a:r>
              <a:rPr lang="en-US" altLang="zh-CN" sz="2800" b="1" dirty="0">
                <a:solidFill>
                  <a:srgbClr val="0000FF"/>
                </a:solidFill>
                <a:latin typeface="Comic Sans MS" panose="030F0702030302020204" pitchFamily="66" charset="0"/>
              </a:rPr>
              <a:t>int k; double x;</a:t>
            </a:r>
            <a:r>
              <a:rPr lang="zh-CN" altLang="en-US" sz="2800" b="1" dirty="0">
                <a:solidFill>
                  <a:srgbClr val="0000FF"/>
                </a:solidFill>
                <a:latin typeface="Comic Sans MS" panose="030F0702030302020204" pitchFamily="66" charset="0"/>
              </a:rPr>
              <a:t>则赋值表达式：</a:t>
            </a:r>
            <a:r>
              <a:rPr lang="en-US" altLang="zh-CN" sz="2800" b="1" dirty="0">
                <a:solidFill>
                  <a:srgbClr val="0000FF"/>
                </a:solidFill>
                <a:latin typeface="Comic Sans MS" panose="030F0702030302020204" pitchFamily="66" charset="0"/>
              </a:rPr>
              <a:t>x = k = 3.5</a:t>
            </a:r>
            <a:endParaRPr lang="en-US" altLang="zh-CN" sz="2800" b="1" dirty="0">
              <a:solidFill>
                <a:srgbClr val="0000FF"/>
              </a:solidFill>
              <a:latin typeface="Comic Sans MS" panose="030F0702030302020204" pitchFamily="66" charset="0"/>
            </a:endParaRPr>
          </a:p>
          <a:p>
            <a:pPr lvl="1" eaLnBrk="1" hangingPunct="1"/>
            <a:r>
              <a:rPr lang="zh-CN" altLang="en-US" sz="2400" b="1" dirty="0">
                <a:latin typeface="Comic Sans MS" panose="030F0702030302020204" pitchFamily="66" charset="0"/>
              </a:rPr>
              <a:t>是先将实数</a:t>
            </a:r>
            <a:r>
              <a:rPr lang="en-US" altLang="zh-CN" sz="2400" b="1" dirty="0">
                <a:latin typeface="Comic Sans MS" panose="030F0702030302020204" pitchFamily="66" charset="0"/>
              </a:rPr>
              <a:t>3.5</a:t>
            </a:r>
            <a:r>
              <a:rPr lang="zh-CN" altLang="en-US" sz="2400" b="1" dirty="0">
                <a:latin typeface="Comic Sans MS" panose="030F0702030302020204" pitchFamily="66" charset="0"/>
              </a:rPr>
              <a:t>自动转换成整数</a:t>
            </a:r>
            <a:r>
              <a:rPr lang="en-US" altLang="zh-CN" sz="2400" b="1" dirty="0">
                <a:latin typeface="Comic Sans MS" panose="030F0702030302020204" pitchFamily="66" charset="0"/>
              </a:rPr>
              <a:t>3</a:t>
            </a:r>
            <a:r>
              <a:rPr lang="zh-CN" altLang="en-US" sz="2400" b="1" dirty="0">
                <a:latin typeface="Comic Sans MS" panose="030F0702030302020204" pitchFamily="66" charset="0"/>
              </a:rPr>
              <a:t>赋给整型变量</a:t>
            </a:r>
            <a:r>
              <a:rPr lang="en-US" altLang="zh-CN" sz="2400" b="1" dirty="0">
                <a:latin typeface="Comic Sans MS" panose="030F0702030302020204" pitchFamily="66" charset="0"/>
              </a:rPr>
              <a:t>k</a:t>
            </a:r>
            <a:r>
              <a:rPr lang="zh-CN" altLang="en-US" sz="2400" b="1" dirty="0">
                <a:latin typeface="Comic Sans MS" panose="030F0702030302020204" pitchFamily="66" charset="0"/>
              </a:rPr>
              <a:t>，然后又将整数</a:t>
            </a:r>
            <a:r>
              <a:rPr lang="en-US" altLang="zh-CN" sz="2400" b="1" dirty="0">
                <a:latin typeface="Comic Sans MS" panose="030F0702030302020204" pitchFamily="66" charset="0"/>
              </a:rPr>
              <a:t>3</a:t>
            </a:r>
            <a:r>
              <a:rPr lang="zh-CN" altLang="en-US" sz="2400" b="1" dirty="0">
                <a:latin typeface="Comic Sans MS" panose="030F0702030302020204" pitchFamily="66" charset="0"/>
              </a:rPr>
              <a:t>自动转换成实数</a:t>
            </a:r>
            <a:r>
              <a:rPr lang="en-US" altLang="zh-CN" sz="2400" b="1" dirty="0">
                <a:latin typeface="Comic Sans MS" panose="030F0702030302020204" pitchFamily="66" charset="0"/>
              </a:rPr>
              <a:t>3.0</a:t>
            </a:r>
            <a:r>
              <a:rPr lang="zh-CN" altLang="en-US" sz="2400" b="1" dirty="0">
                <a:latin typeface="Comic Sans MS" panose="030F0702030302020204" pitchFamily="66" charset="0"/>
              </a:rPr>
              <a:t>赋给实型变量</a:t>
            </a:r>
            <a:r>
              <a:rPr lang="en-US" altLang="zh-CN" sz="2400" b="1" dirty="0">
                <a:latin typeface="Comic Sans MS" panose="030F0702030302020204" pitchFamily="66" charset="0"/>
              </a:rPr>
              <a:t>x</a:t>
            </a:r>
            <a:r>
              <a:rPr lang="zh-CN" altLang="en-US" sz="2400" b="1" dirty="0">
                <a:latin typeface="Comic Sans MS" panose="030F0702030302020204" pitchFamily="66" charset="0"/>
              </a:rPr>
              <a:t>，所以</a:t>
            </a:r>
            <a:r>
              <a:rPr lang="en-US" altLang="zh-CN" sz="2400" b="1" dirty="0">
                <a:latin typeface="Comic Sans MS" panose="030F0702030302020204" pitchFamily="66" charset="0"/>
              </a:rPr>
              <a:t>k</a:t>
            </a:r>
            <a:r>
              <a:rPr lang="zh-CN" altLang="en-US" sz="2400" b="1" dirty="0">
                <a:latin typeface="Comic Sans MS" panose="030F0702030302020204" pitchFamily="66" charset="0"/>
              </a:rPr>
              <a:t>的值是</a:t>
            </a:r>
            <a:r>
              <a:rPr lang="en-US" altLang="zh-CN" sz="2400" b="1" dirty="0">
                <a:latin typeface="Comic Sans MS" panose="030F0702030302020204" pitchFamily="66" charset="0"/>
              </a:rPr>
              <a:t>3</a:t>
            </a:r>
            <a:r>
              <a:rPr lang="zh-CN" altLang="en-US" sz="2400" b="1" dirty="0">
                <a:latin typeface="Comic Sans MS" panose="030F0702030302020204" pitchFamily="66" charset="0"/>
              </a:rPr>
              <a:t>，</a:t>
            </a:r>
            <a:r>
              <a:rPr lang="en-US" altLang="zh-CN" sz="2400" b="1" dirty="0">
                <a:latin typeface="Comic Sans MS" panose="030F0702030302020204" pitchFamily="66" charset="0"/>
              </a:rPr>
              <a:t>x</a:t>
            </a:r>
            <a:r>
              <a:rPr lang="zh-CN" altLang="en-US" sz="2400" b="1" dirty="0">
                <a:latin typeface="Comic Sans MS" panose="030F0702030302020204" pitchFamily="66" charset="0"/>
              </a:rPr>
              <a:t>的值是</a:t>
            </a:r>
            <a:r>
              <a:rPr lang="en-US" altLang="zh-CN" sz="2400" b="1" dirty="0">
                <a:latin typeface="Comic Sans MS" panose="030F0702030302020204" pitchFamily="66" charset="0"/>
              </a:rPr>
              <a:t>3.0</a:t>
            </a:r>
            <a:endParaRPr lang="en-US" altLang="zh-CN" sz="2400" b="1" dirty="0">
              <a:latin typeface="Comic Sans MS" panose="030F0702030302020204" pitchFamily="66" charset="0"/>
            </a:endParaRPr>
          </a:p>
        </p:txBody>
      </p:sp>
      <p:sp>
        <p:nvSpPr>
          <p:cNvPr id="107524"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07525"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07526"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8546"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宋体" panose="02010600030101010101" pitchFamily="2" charset="-122"/>
              </a:rPr>
              <a:t>赋值与算术混合运算</a:t>
            </a:r>
            <a:endParaRPr lang="zh-CN" altLang="en-US" b="1" dirty="0">
              <a:latin typeface="宋体" panose="02010600030101010101" pitchFamily="2" charset="-122"/>
            </a:endParaRPr>
          </a:p>
        </p:txBody>
      </p:sp>
      <p:sp>
        <p:nvSpPr>
          <p:cNvPr id="108547" name="Rectangle 3"/>
          <p:cNvSpPr>
            <a:spLocks noGrp="1"/>
          </p:cNvSpPr>
          <p:nvPr>
            <p:ph idx="1"/>
          </p:nvPr>
        </p:nvSpPr>
        <p:spPr>
          <a:xfrm>
            <a:off x="609600" y="2133600"/>
            <a:ext cx="8193088" cy="4114800"/>
          </a:xfrm>
          <a:ln/>
        </p:spPr>
        <p:txBody>
          <a:bodyPr vert="horz" wrap="square" lIns="91440" tIns="45720" rIns="91440" bIns="45720" anchor="t" anchorCtr="0"/>
          <a:p>
            <a:pPr eaLnBrk="1" hangingPunct="1"/>
            <a:r>
              <a:rPr lang="zh-CN" altLang="en-US" sz="2400" b="1" dirty="0">
                <a:latin typeface="Comic Sans MS" panose="030F0702030302020204" pitchFamily="66" charset="0"/>
              </a:rPr>
              <a:t>表达式</a:t>
            </a:r>
            <a:r>
              <a:rPr lang="en-US" altLang="zh-CN" sz="2400" b="1" dirty="0">
                <a:latin typeface="Comic Sans MS" panose="030F0702030302020204" pitchFamily="66" charset="0"/>
              </a:rPr>
              <a:t>i=4+(j=7)</a:t>
            </a:r>
            <a:r>
              <a:rPr lang="zh-CN" altLang="en-US" sz="2400" b="1" dirty="0">
                <a:latin typeface="Comic Sans MS" panose="030F0702030302020204" pitchFamily="66" charset="0"/>
              </a:rPr>
              <a:t>的值为</a:t>
            </a:r>
            <a:r>
              <a:rPr lang="en-US" altLang="zh-CN" sz="2400" b="1" dirty="0">
                <a:latin typeface="Comic Sans MS" panose="030F0702030302020204" pitchFamily="66" charset="0"/>
              </a:rPr>
              <a:t>11</a:t>
            </a:r>
            <a:r>
              <a:rPr lang="zh-CN" altLang="en-US" sz="2400" b="1" dirty="0">
                <a:latin typeface="Comic Sans MS" panose="030F0702030302020204" pitchFamily="66" charset="0"/>
              </a:rPr>
              <a:t>，使</a:t>
            </a:r>
            <a:r>
              <a:rPr lang="en-US" altLang="zh-CN" sz="2400" b="1" dirty="0">
                <a:latin typeface="Comic Sans MS" panose="030F0702030302020204" pitchFamily="66" charset="0"/>
              </a:rPr>
              <a:t>i</a:t>
            </a:r>
            <a:r>
              <a:rPr lang="zh-CN" altLang="en-US" sz="2400" b="1" dirty="0">
                <a:latin typeface="Comic Sans MS" panose="030F0702030302020204" pitchFamily="66" charset="0"/>
              </a:rPr>
              <a:t>值为</a:t>
            </a:r>
            <a:r>
              <a:rPr lang="en-US" altLang="zh-CN" sz="2400" b="1" dirty="0">
                <a:latin typeface="Comic Sans MS" panose="030F0702030302020204" pitchFamily="66" charset="0"/>
              </a:rPr>
              <a:t>11</a:t>
            </a:r>
            <a:r>
              <a:rPr lang="zh-CN" altLang="en-US" sz="2400" b="1" dirty="0">
                <a:latin typeface="Comic Sans MS" panose="030F0702030302020204" pitchFamily="66" charset="0"/>
              </a:rPr>
              <a:t>，使</a:t>
            </a:r>
            <a:r>
              <a:rPr lang="en-US" altLang="zh-CN" sz="2400" b="1" dirty="0">
                <a:latin typeface="Comic Sans MS" panose="030F0702030302020204" pitchFamily="66" charset="0"/>
              </a:rPr>
              <a:t>j</a:t>
            </a:r>
            <a:r>
              <a:rPr lang="zh-CN" altLang="en-US" sz="2400" b="1" dirty="0">
                <a:latin typeface="Comic Sans MS" panose="030F0702030302020204" pitchFamily="66" charset="0"/>
              </a:rPr>
              <a:t>值为</a:t>
            </a:r>
            <a:r>
              <a:rPr lang="en-US" altLang="zh-CN" sz="2400" b="1" dirty="0">
                <a:latin typeface="Comic Sans MS" panose="030F0702030302020204" pitchFamily="66" charset="0"/>
              </a:rPr>
              <a:t>7</a:t>
            </a:r>
            <a:endParaRPr lang="en-US" altLang="zh-CN" sz="2400" b="1" dirty="0">
              <a:latin typeface="Comic Sans MS" panose="030F0702030302020204" pitchFamily="66" charset="0"/>
            </a:endParaRPr>
          </a:p>
          <a:p>
            <a:pPr eaLnBrk="1" hangingPunct="1"/>
            <a:r>
              <a:rPr lang="zh-CN" altLang="en-US" sz="2400" b="1" dirty="0">
                <a:latin typeface="Comic Sans MS" panose="030F0702030302020204" pitchFamily="66" charset="0"/>
              </a:rPr>
              <a:t>表达式</a:t>
            </a:r>
            <a:r>
              <a:rPr lang="en-US" altLang="zh-CN" sz="2400" b="1" dirty="0">
                <a:latin typeface="Comic Sans MS" panose="030F0702030302020204" pitchFamily="66" charset="0"/>
              </a:rPr>
              <a:t>i = (j = 3)+(k = 8) </a:t>
            </a:r>
            <a:r>
              <a:rPr lang="zh-CN" altLang="en-US" sz="2400" b="1" dirty="0">
                <a:latin typeface="Comic Sans MS" panose="030F0702030302020204" pitchFamily="66" charset="0"/>
              </a:rPr>
              <a:t>的值为</a:t>
            </a:r>
            <a:r>
              <a:rPr lang="en-US" altLang="zh-CN" sz="2400" b="1" dirty="0">
                <a:latin typeface="Comic Sans MS" panose="030F0702030302020204" pitchFamily="66" charset="0"/>
              </a:rPr>
              <a:t>11</a:t>
            </a:r>
            <a:r>
              <a:rPr lang="zh-CN" altLang="en-US" sz="2400" b="1" dirty="0">
                <a:latin typeface="Comic Sans MS" panose="030F0702030302020204" pitchFamily="66" charset="0"/>
              </a:rPr>
              <a:t>，使</a:t>
            </a:r>
            <a:r>
              <a:rPr lang="en-US" altLang="zh-CN" sz="2400" b="1" dirty="0">
                <a:latin typeface="Comic Sans MS" panose="030F0702030302020204" pitchFamily="66" charset="0"/>
              </a:rPr>
              <a:t>i</a:t>
            </a:r>
            <a:r>
              <a:rPr lang="zh-CN" altLang="en-US" sz="2400" b="1" dirty="0">
                <a:latin typeface="Comic Sans MS" panose="030F0702030302020204" pitchFamily="66" charset="0"/>
              </a:rPr>
              <a:t>值为</a:t>
            </a:r>
            <a:r>
              <a:rPr lang="en-US" altLang="zh-CN" sz="2400" b="1" dirty="0">
                <a:latin typeface="Comic Sans MS" panose="030F0702030302020204" pitchFamily="66" charset="0"/>
              </a:rPr>
              <a:t>11</a:t>
            </a:r>
            <a:r>
              <a:rPr lang="zh-CN" altLang="en-US" sz="2400" b="1" dirty="0">
                <a:latin typeface="Comic Sans MS" panose="030F0702030302020204" pitchFamily="66" charset="0"/>
              </a:rPr>
              <a:t>，使</a:t>
            </a:r>
            <a:r>
              <a:rPr lang="en-US" altLang="zh-CN" sz="2400" b="1" dirty="0">
                <a:latin typeface="Comic Sans MS" panose="030F0702030302020204" pitchFamily="66" charset="0"/>
              </a:rPr>
              <a:t>j</a:t>
            </a:r>
            <a:r>
              <a:rPr lang="zh-CN" altLang="en-US" sz="2400" b="1" dirty="0">
                <a:latin typeface="Comic Sans MS" panose="030F0702030302020204" pitchFamily="66" charset="0"/>
              </a:rPr>
              <a:t>值为</a:t>
            </a:r>
            <a:r>
              <a:rPr lang="en-US" altLang="zh-CN" sz="2400" b="1" dirty="0">
                <a:latin typeface="Comic Sans MS" panose="030F0702030302020204" pitchFamily="66" charset="0"/>
              </a:rPr>
              <a:t>3</a:t>
            </a:r>
            <a:r>
              <a:rPr lang="zh-CN" altLang="en-US" sz="2400" b="1" dirty="0">
                <a:latin typeface="Comic Sans MS" panose="030F0702030302020204" pitchFamily="66" charset="0"/>
              </a:rPr>
              <a:t>，</a:t>
            </a:r>
            <a:r>
              <a:rPr lang="en-US" altLang="zh-CN" sz="2400" b="1" dirty="0">
                <a:latin typeface="Comic Sans MS" panose="030F0702030302020204" pitchFamily="66" charset="0"/>
              </a:rPr>
              <a:t>k</a:t>
            </a:r>
            <a:r>
              <a:rPr lang="zh-CN" altLang="en-US" sz="2400" b="1" dirty="0">
                <a:latin typeface="Comic Sans MS" panose="030F0702030302020204" pitchFamily="66" charset="0"/>
              </a:rPr>
              <a:t>值为 </a:t>
            </a:r>
            <a:r>
              <a:rPr lang="en-US" altLang="zh-CN" sz="2400" b="1" dirty="0">
                <a:latin typeface="Comic Sans MS" panose="030F0702030302020204" pitchFamily="66" charset="0"/>
              </a:rPr>
              <a:t>8</a:t>
            </a:r>
            <a:endParaRPr lang="en-US" altLang="zh-CN" sz="2400" b="1" dirty="0">
              <a:latin typeface="Comic Sans MS" panose="030F0702030302020204" pitchFamily="66" charset="0"/>
            </a:endParaRPr>
          </a:p>
          <a:p>
            <a:pPr eaLnBrk="1" hangingPunct="1"/>
            <a:r>
              <a:rPr lang="zh-CN" altLang="en-US" sz="2400" b="1" dirty="0">
                <a:latin typeface="Comic Sans MS" panose="030F0702030302020204" pitchFamily="66" charset="0"/>
              </a:rPr>
              <a:t>在程序中，经常遇到在变量现有值的基础上作某种修正的运算，如 </a:t>
            </a:r>
            <a:r>
              <a:rPr lang="en-US" altLang="zh-CN" sz="2400" b="1" dirty="0">
                <a:latin typeface="Comic Sans MS" panose="030F0702030302020204" pitchFamily="66" charset="0"/>
              </a:rPr>
              <a:t>x = x + 5.0</a:t>
            </a:r>
            <a:r>
              <a:rPr lang="zh-CN" altLang="en-US" sz="2400" b="1" dirty="0">
                <a:latin typeface="Comic Sans MS" panose="030F0702030302020204" pitchFamily="66" charset="0"/>
              </a:rPr>
              <a:t>。这类运算的特点是：</a:t>
            </a:r>
            <a:endParaRPr lang="zh-CN" altLang="en-US" sz="2400" b="1" dirty="0">
              <a:latin typeface="Comic Sans MS" panose="030F0702030302020204" pitchFamily="66" charset="0"/>
            </a:endParaRPr>
          </a:p>
          <a:p>
            <a:pPr lvl="1" eaLnBrk="1" hangingPunct="1"/>
            <a:r>
              <a:rPr lang="zh-CN" altLang="en-US" sz="2000" b="1" dirty="0">
                <a:latin typeface="Comic Sans MS" panose="030F0702030302020204" pitchFamily="66" charset="0"/>
              </a:rPr>
              <a:t>变量既是运算分量，又是赋值对象</a:t>
            </a:r>
            <a:endParaRPr lang="zh-CN" altLang="en-US" sz="2000" b="1" dirty="0">
              <a:latin typeface="Comic Sans MS" panose="030F0702030302020204" pitchFamily="66" charset="0"/>
            </a:endParaRPr>
          </a:p>
          <a:p>
            <a:pPr eaLnBrk="1" hangingPunct="1"/>
            <a:r>
              <a:rPr lang="zh-CN" altLang="en-US" sz="2400" b="1" dirty="0">
                <a:solidFill>
                  <a:srgbClr val="0000FF"/>
                </a:solidFill>
                <a:latin typeface="Comic Sans MS" panose="030F0702030302020204" pitchFamily="66" charset="0"/>
              </a:rPr>
              <a:t>为避免对同一存储对象的地址重复计算</a:t>
            </a:r>
            <a:r>
              <a:rPr lang="zh-CN" altLang="en-US" sz="2400" b="1" dirty="0">
                <a:latin typeface="Comic Sans MS" panose="030F0702030302020204" pitchFamily="66" charset="0"/>
              </a:rPr>
              <a:t>，</a:t>
            </a:r>
            <a:r>
              <a:rPr lang="en-US" altLang="zh-CN" sz="2400" b="1" dirty="0">
                <a:latin typeface="Comic Sans MS" panose="030F0702030302020204" pitchFamily="66" charset="0"/>
              </a:rPr>
              <a:t>C</a:t>
            </a:r>
            <a:r>
              <a:rPr lang="zh-CN" altLang="en-US" sz="2400" b="1" dirty="0">
                <a:latin typeface="Comic Sans MS" panose="030F0702030302020204" pitchFamily="66" charset="0"/>
              </a:rPr>
              <a:t>语言引入</a:t>
            </a:r>
            <a:r>
              <a:rPr lang="zh-CN" altLang="en-US" sz="2400" b="1" dirty="0">
                <a:solidFill>
                  <a:schemeClr val="hlink"/>
                </a:solidFill>
                <a:latin typeface="Comic Sans MS" panose="030F0702030302020204" pitchFamily="66" charset="0"/>
              </a:rPr>
              <a:t>复合赋值运算符</a:t>
            </a:r>
            <a:r>
              <a:rPr lang="zh-CN" altLang="en-US" sz="2400" b="1" dirty="0">
                <a:latin typeface="Comic Sans MS" panose="030F0702030302020204" pitchFamily="66" charset="0"/>
              </a:rPr>
              <a:t>，它们是</a:t>
            </a:r>
            <a:endParaRPr lang="zh-CN" altLang="en-US" sz="2400" b="1" dirty="0">
              <a:latin typeface="Comic Sans MS" panose="030F0702030302020204" pitchFamily="66" charset="0"/>
            </a:endParaRPr>
          </a:p>
          <a:p>
            <a:pPr lvl="1" eaLnBrk="1" hangingPunct="1"/>
            <a:r>
              <a:rPr lang="en-US" altLang="zh-CN" sz="2000" b="1" dirty="0">
                <a:latin typeface="Comic Sans MS" panose="030F0702030302020204" pitchFamily="66" charset="0"/>
              </a:rPr>
              <a:t>+=</a:t>
            </a:r>
            <a:r>
              <a:rPr lang="zh-CN" altLang="en-US" sz="2000" b="1" dirty="0">
                <a:latin typeface="Comic Sans MS" panose="030F0702030302020204" pitchFamily="66" charset="0"/>
              </a:rPr>
              <a:t>、</a:t>
            </a:r>
            <a:r>
              <a:rPr lang="en-US" altLang="zh-CN" sz="2000" b="1" dirty="0">
                <a:latin typeface="Comic Sans MS" panose="030F0702030302020204" pitchFamily="66" charset="0"/>
              </a:rPr>
              <a:t>-=</a:t>
            </a:r>
            <a:r>
              <a:rPr lang="zh-CN" altLang="en-US" sz="2000" b="1" dirty="0">
                <a:latin typeface="Comic Sans MS" panose="030F0702030302020204" pitchFamily="66" charset="0"/>
              </a:rPr>
              <a:t>、*</a:t>
            </a:r>
            <a:r>
              <a:rPr lang="en-US" altLang="zh-CN" sz="2000" b="1" dirty="0">
                <a:latin typeface="Comic Sans MS" panose="030F0702030302020204" pitchFamily="66" charset="0"/>
              </a:rPr>
              <a:t>=</a:t>
            </a:r>
            <a:r>
              <a:rPr lang="zh-CN" altLang="en-US" sz="2000" b="1" dirty="0">
                <a:latin typeface="Comic Sans MS" panose="030F0702030302020204" pitchFamily="66" charset="0"/>
              </a:rPr>
              <a:t>、</a:t>
            </a:r>
            <a:r>
              <a:rPr lang="en-US" altLang="zh-CN" sz="2000" b="1" dirty="0">
                <a:latin typeface="Comic Sans MS" panose="030F0702030302020204" pitchFamily="66" charset="0"/>
              </a:rPr>
              <a:t>/=</a:t>
            </a:r>
            <a:r>
              <a:rPr lang="zh-CN" altLang="en-US" sz="2000" b="1" dirty="0">
                <a:latin typeface="Comic Sans MS" panose="030F0702030302020204" pitchFamily="66" charset="0"/>
              </a:rPr>
              <a:t>、</a:t>
            </a:r>
            <a:r>
              <a:rPr lang="en-US" altLang="zh-CN" sz="2000" b="1" dirty="0">
                <a:latin typeface="Comic Sans MS" panose="030F0702030302020204" pitchFamily="66" charset="0"/>
              </a:rPr>
              <a:t>%=</a:t>
            </a:r>
            <a:r>
              <a:rPr lang="zh-CN" altLang="en-US" sz="2000" b="1" dirty="0">
                <a:latin typeface="Comic Sans MS" panose="030F0702030302020204" pitchFamily="66" charset="0"/>
              </a:rPr>
              <a:t>、</a:t>
            </a:r>
            <a:r>
              <a:rPr lang="en-US" altLang="zh-CN" sz="2000" b="1" dirty="0">
                <a:latin typeface="Comic Sans MS" panose="030F0702030302020204" pitchFamily="66" charset="0"/>
              </a:rPr>
              <a:t>&lt;&lt;=</a:t>
            </a:r>
            <a:r>
              <a:rPr lang="zh-CN" altLang="en-US" sz="2000" b="1" dirty="0">
                <a:latin typeface="Comic Sans MS" panose="030F0702030302020204" pitchFamily="66" charset="0"/>
              </a:rPr>
              <a:t>、</a:t>
            </a:r>
            <a:r>
              <a:rPr lang="en-US" altLang="zh-CN" sz="2000" b="1" dirty="0">
                <a:latin typeface="Comic Sans MS" panose="030F0702030302020204" pitchFamily="66" charset="0"/>
              </a:rPr>
              <a:t>&gt;&gt;=</a:t>
            </a:r>
            <a:r>
              <a:rPr lang="zh-CN" altLang="en-US" sz="2000" b="1" dirty="0">
                <a:latin typeface="Comic Sans MS" panose="030F0702030302020204" pitchFamily="66" charset="0"/>
              </a:rPr>
              <a:t>、</a:t>
            </a:r>
            <a:r>
              <a:rPr lang="en-US" altLang="zh-CN" sz="2000" b="1" dirty="0">
                <a:latin typeface="Comic Sans MS" panose="030F0702030302020204" pitchFamily="66" charset="0"/>
              </a:rPr>
              <a:t>&amp;=</a:t>
            </a:r>
            <a:r>
              <a:rPr lang="zh-CN" altLang="en-US" sz="2000" b="1" dirty="0">
                <a:latin typeface="Comic Sans MS" panose="030F0702030302020204" pitchFamily="66" charset="0"/>
              </a:rPr>
              <a:t>、</a:t>
            </a:r>
            <a:r>
              <a:rPr lang="en-US" altLang="zh-CN" sz="2000" b="1" dirty="0">
                <a:latin typeface="Comic Sans MS" panose="030F0702030302020204" pitchFamily="66" charset="0"/>
              </a:rPr>
              <a:t>^=</a:t>
            </a:r>
            <a:r>
              <a:rPr lang="zh-CN" altLang="en-US" sz="2000" b="1" dirty="0">
                <a:latin typeface="Comic Sans MS" panose="030F0702030302020204" pitchFamily="66" charset="0"/>
              </a:rPr>
              <a:t>、</a:t>
            </a:r>
            <a:r>
              <a:rPr lang="en-US" altLang="zh-CN" sz="2000" b="1" dirty="0">
                <a:latin typeface="Comic Sans MS" panose="030F0702030302020204" pitchFamily="66" charset="0"/>
              </a:rPr>
              <a:t>|=</a:t>
            </a:r>
            <a:endParaRPr lang="en-US" altLang="zh-CN" sz="1800" b="1" dirty="0">
              <a:latin typeface="Comic Sans MS" panose="030F0702030302020204" pitchFamily="66" charset="0"/>
            </a:endParaRPr>
          </a:p>
        </p:txBody>
      </p:sp>
      <p:sp>
        <p:nvSpPr>
          <p:cNvPr id="108548"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08549"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08550"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9570"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宋体" panose="02010600030101010101" pitchFamily="2" charset="-122"/>
              </a:rPr>
              <a:t>复合赋值运算</a:t>
            </a:r>
            <a:endParaRPr lang="zh-CN" altLang="en-US" b="1" dirty="0">
              <a:latin typeface="宋体" panose="02010600030101010101" pitchFamily="2" charset="-122"/>
            </a:endParaRPr>
          </a:p>
        </p:txBody>
      </p:sp>
      <p:sp>
        <p:nvSpPr>
          <p:cNvPr id="109571" name="Rectangle 3"/>
          <p:cNvSpPr>
            <a:spLocks noGrp="1"/>
          </p:cNvSpPr>
          <p:nvPr>
            <p:ph idx="1"/>
          </p:nvPr>
        </p:nvSpPr>
        <p:spPr>
          <a:xfrm>
            <a:off x="457200" y="1981200"/>
            <a:ext cx="8382000" cy="4114800"/>
          </a:xfrm>
          <a:ln/>
        </p:spPr>
        <p:txBody>
          <a:bodyPr vert="horz" wrap="square" lIns="91440" tIns="45720" rIns="91440" bIns="45720" anchor="t" anchorCtr="0"/>
          <a:p>
            <a:pPr eaLnBrk="1" hangingPunct="1">
              <a:lnSpc>
                <a:spcPct val="90000"/>
              </a:lnSpc>
            </a:pPr>
            <a:r>
              <a:rPr lang="en-US" altLang="zh-CN" sz="2800" dirty="0">
                <a:latin typeface="Comic Sans MS" panose="030F0702030302020204" pitchFamily="66" charset="0"/>
              </a:rPr>
              <a:t>x += 5.0 </a:t>
            </a:r>
            <a:r>
              <a:rPr lang="zh-CN" altLang="en-US" sz="2800" dirty="0">
                <a:latin typeface="Comic Sans MS" panose="030F0702030302020204" pitchFamily="66" charset="0"/>
              </a:rPr>
              <a:t>等效于</a:t>
            </a:r>
            <a:r>
              <a:rPr lang="en-US" altLang="zh-CN" sz="2800" dirty="0">
                <a:latin typeface="Comic Sans MS" panose="030F0702030302020204" pitchFamily="66" charset="0"/>
              </a:rPr>
              <a:t>x = x + 5.0</a:t>
            </a:r>
            <a:endParaRPr lang="en-US" altLang="zh-CN" sz="2800" dirty="0">
              <a:latin typeface="Comic Sans MS" panose="030F0702030302020204" pitchFamily="66" charset="0"/>
            </a:endParaRPr>
          </a:p>
          <a:p>
            <a:pPr eaLnBrk="1" hangingPunct="1">
              <a:lnSpc>
                <a:spcPct val="90000"/>
              </a:lnSpc>
            </a:pPr>
            <a:r>
              <a:rPr lang="en-US" altLang="zh-CN" sz="2800" dirty="0">
                <a:latin typeface="Comic Sans MS" panose="030F0702030302020204" pitchFamily="66" charset="0"/>
              </a:rPr>
              <a:t>x *= u + v      </a:t>
            </a:r>
            <a:r>
              <a:rPr lang="zh-CN" altLang="en-US" sz="2800" dirty="0">
                <a:latin typeface="Comic Sans MS" panose="030F0702030302020204" pitchFamily="66" charset="0"/>
              </a:rPr>
              <a:t>等效于</a:t>
            </a:r>
            <a:r>
              <a:rPr lang="en-US" altLang="zh-CN" sz="2800" dirty="0">
                <a:latin typeface="Comic Sans MS" panose="030F0702030302020204" pitchFamily="66" charset="0"/>
              </a:rPr>
              <a:t>x = x * (u + v)</a:t>
            </a:r>
            <a:endParaRPr lang="en-US" altLang="zh-CN" sz="2800" dirty="0">
              <a:latin typeface="Comic Sans MS" panose="030F0702030302020204" pitchFamily="66" charset="0"/>
            </a:endParaRPr>
          </a:p>
          <a:p>
            <a:pPr eaLnBrk="1" hangingPunct="1">
              <a:lnSpc>
                <a:spcPct val="90000"/>
              </a:lnSpc>
            </a:pPr>
            <a:r>
              <a:rPr lang="en-US" altLang="zh-CN" sz="2800" dirty="0">
                <a:latin typeface="Comic Sans MS" panose="030F0702030302020204" pitchFamily="66" charset="0"/>
              </a:rPr>
              <a:t>a += a -= b + 2 </a:t>
            </a:r>
            <a:r>
              <a:rPr lang="zh-CN" altLang="en-US" sz="2800" dirty="0">
                <a:latin typeface="Comic Sans MS" panose="030F0702030302020204" pitchFamily="66" charset="0"/>
              </a:rPr>
              <a:t>等效于</a:t>
            </a:r>
            <a:r>
              <a:rPr lang="en-US" altLang="zh-CN" sz="2800" dirty="0">
                <a:latin typeface="Comic Sans MS" panose="030F0702030302020204" pitchFamily="66" charset="0"/>
              </a:rPr>
              <a:t>a = a+(a=a-(b+2))</a:t>
            </a:r>
            <a:endParaRPr lang="en-US" altLang="zh-CN" sz="2800" dirty="0">
              <a:latin typeface="Comic Sans MS" panose="030F0702030302020204" pitchFamily="66" charset="0"/>
            </a:endParaRPr>
          </a:p>
          <a:p>
            <a:pPr eaLnBrk="1" hangingPunct="1">
              <a:lnSpc>
                <a:spcPct val="90000"/>
              </a:lnSpc>
            </a:pPr>
            <a:r>
              <a:rPr lang="zh-CN" altLang="en-US" sz="2800" dirty="0">
                <a:solidFill>
                  <a:srgbClr val="0000FF"/>
                </a:solidFill>
                <a:latin typeface="Comic Sans MS" panose="030F0702030302020204" pitchFamily="66" charset="0"/>
              </a:rPr>
              <a:t>记</a:t>
            </a:r>
            <a:r>
              <a:rPr lang="en-US" altLang="zh-CN" sz="2800" dirty="0">
                <a:solidFill>
                  <a:srgbClr val="0000FF"/>
                </a:solidFill>
                <a:latin typeface="Comic Sans MS" panose="030F0702030302020204" pitchFamily="66" charset="0"/>
              </a:rPr>
              <a:t>θ</a:t>
            </a:r>
            <a:r>
              <a:rPr lang="zh-CN" altLang="en-US" sz="2800" dirty="0">
                <a:solidFill>
                  <a:srgbClr val="0000FF"/>
                </a:solidFill>
                <a:latin typeface="Comic Sans MS" panose="030F0702030302020204" pitchFamily="66" charset="0"/>
              </a:rPr>
              <a:t>为某个二目运算符，复合赋值运算  </a:t>
            </a:r>
            <a:r>
              <a:rPr lang="en-US" altLang="zh-CN" sz="2800" dirty="0">
                <a:solidFill>
                  <a:srgbClr val="0000FF"/>
                </a:solidFill>
                <a:latin typeface="Comic Sans MS" panose="030F0702030302020204" pitchFamily="66" charset="0"/>
              </a:rPr>
              <a:t>x θ= e,</a:t>
            </a:r>
            <a:r>
              <a:rPr lang="zh-CN" altLang="en-US" sz="2800" dirty="0">
                <a:solidFill>
                  <a:srgbClr val="0000FF"/>
                </a:solidFill>
                <a:latin typeface="Comic Sans MS" panose="030F0702030302020204" pitchFamily="66" charset="0"/>
              </a:rPr>
              <a:t>其等效的表达式为   </a:t>
            </a:r>
            <a:r>
              <a:rPr lang="en-US" altLang="zh-CN" sz="2800" dirty="0">
                <a:solidFill>
                  <a:srgbClr val="0000FF"/>
                </a:solidFill>
                <a:latin typeface="Comic Sans MS" panose="030F0702030302020204" pitchFamily="66" charset="0"/>
              </a:rPr>
              <a:t>x = x θ (e)</a:t>
            </a:r>
            <a:endParaRPr lang="en-US" altLang="zh-CN" sz="2800" dirty="0">
              <a:solidFill>
                <a:srgbClr val="0000FF"/>
              </a:solidFill>
              <a:latin typeface="Comic Sans MS" panose="030F0702030302020204" pitchFamily="66" charset="0"/>
            </a:endParaRPr>
          </a:p>
          <a:p>
            <a:pPr eaLnBrk="1" hangingPunct="1">
              <a:lnSpc>
                <a:spcPct val="90000"/>
              </a:lnSpc>
            </a:pPr>
            <a:r>
              <a:rPr lang="zh-CN" altLang="en-US" sz="2800" dirty="0">
                <a:latin typeface="Comic Sans MS" panose="030F0702030302020204" pitchFamily="66" charset="0"/>
              </a:rPr>
              <a:t>当</a:t>
            </a:r>
            <a:r>
              <a:rPr lang="en-US" altLang="zh-CN" sz="2800" dirty="0">
                <a:latin typeface="Comic Sans MS" panose="030F0702030302020204" pitchFamily="66" charset="0"/>
              </a:rPr>
              <a:t>e</a:t>
            </a:r>
            <a:r>
              <a:rPr lang="zh-CN" altLang="en-US" sz="2800" dirty="0">
                <a:latin typeface="Comic Sans MS" panose="030F0702030302020204" pitchFamily="66" charset="0"/>
              </a:rPr>
              <a:t>是一个复杂表达式时，等效表达式括号是必需的。如   </a:t>
            </a:r>
            <a:r>
              <a:rPr lang="en-US" altLang="zh-CN" sz="2800" dirty="0">
                <a:latin typeface="Comic Sans MS" panose="030F0702030302020204" pitchFamily="66" charset="0"/>
              </a:rPr>
              <a:t>y *= a+b </a:t>
            </a:r>
            <a:r>
              <a:rPr lang="zh-CN" altLang="en-US" sz="2800" dirty="0">
                <a:latin typeface="Comic Sans MS" panose="030F0702030302020204" pitchFamily="66" charset="0"/>
              </a:rPr>
              <a:t>的等效形式是 </a:t>
            </a:r>
            <a:r>
              <a:rPr lang="en-US" altLang="zh-CN" sz="2800" dirty="0">
                <a:latin typeface="Comic Sans MS" panose="030F0702030302020204" pitchFamily="66" charset="0"/>
              </a:rPr>
              <a:t>y = y * (a+b)</a:t>
            </a:r>
            <a:endParaRPr lang="en-US" altLang="zh-CN" sz="2800" dirty="0">
              <a:latin typeface="Comic Sans MS" panose="030F0702030302020204" pitchFamily="66" charset="0"/>
            </a:endParaRPr>
          </a:p>
          <a:p>
            <a:pPr eaLnBrk="1" hangingPunct="1">
              <a:lnSpc>
                <a:spcPct val="90000"/>
              </a:lnSpc>
            </a:pPr>
            <a:r>
              <a:rPr lang="zh-CN" altLang="en-US" sz="2800" dirty="0">
                <a:latin typeface="Comic Sans MS" panose="030F0702030302020204" pitchFamily="66" charset="0"/>
              </a:rPr>
              <a:t>赋值运算符和所有复合赋值运算符的</a:t>
            </a:r>
            <a:r>
              <a:rPr lang="zh-CN" altLang="en-US" sz="2800" dirty="0">
                <a:solidFill>
                  <a:srgbClr val="FF0000"/>
                </a:solidFill>
                <a:latin typeface="Comic Sans MS" panose="030F0702030302020204" pitchFamily="66" charset="0"/>
              </a:rPr>
              <a:t>优先级全相同</a:t>
            </a:r>
            <a:r>
              <a:rPr lang="zh-CN" altLang="en-US" sz="2800" dirty="0">
                <a:latin typeface="Comic Sans MS" panose="030F0702030302020204" pitchFamily="66" charset="0"/>
              </a:rPr>
              <a:t>，都是</a:t>
            </a:r>
            <a:r>
              <a:rPr lang="zh-CN" altLang="en-US" sz="2800" b="1" dirty="0">
                <a:solidFill>
                  <a:schemeClr val="hlink"/>
                </a:solidFill>
                <a:latin typeface="Comic Sans MS" panose="030F0702030302020204" pitchFamily="66" charset="0"/>
              </a:rPr>
              <a:t>“自右至左”结合</a:t>
            </a:r>
            <a:r>
              <a:rPr lang="zh-CN" altLang="en-US" sz="2800" dirty="0">
                <a:latin typeface="Comic Sans MS" panose="030F0702030302020204" pitchFamily="66" charset="0"/>
              </a:rPr>
              <a:t>，优先级高于逗号运算符的优先级，低于</a:t>
            </a:r>
            <a:r>
              <a:rPr lang="en-US" altLang="zh-CN" sz="2800" dirty="0">
                <a:latin typeface="Comic Sans MS" panose="030F0702030302020204" pitchFamily="66" charset="0"/>
              </a:rPr>
              <a:t>C</a:t>
            </a:r>
            <a:r>
              <a:rPr lang="zh-CN" altLang="en-US" sz="2800" dirty="0">
                <a:latin typeface="Comic Sans MS" panose="030F0702030302020204" pitchFamily="66" charset="0"/>
              </a:rPr>
              <a:t>语言中其它所有运算符的优先级</a:t>
            </a:r>
            <a:endParaRPr lang="zh-CN" altLang="en-US" sz="2800" dirty="0">
              <a:latin typeface="Comic Sans MS" panose="030F0702030302020204" pitchFamily="66" charset="0"/>
            </a:endParaRPr>
          </a:p>
        </p:txBody>
      </p:sp>
      <p:sp>
        <p:nvSpPr>
          <p:cNvPr id="109572"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09573"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09574"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0594" name="标题 1"/>
          <p:cNvSpPr>
            <a:spLocks noGrp="1"/>
          </p:cNvSpPr>
          <p:nvPr>
            <p:ph type="title"/>
          </p:nvPr>
        </p:nvSpPr>
        <p:spPr>
          <a:ln/>
        </p:spPr>
        <p:txBody>
          <a:bodyPr vert="horz" wrap="square" lIns="91440" tIns="45720" rIns="91440" bIns="45720" anchor="b" anchorCtr="0"/>
          <a:p>
            <a:r>
              <a:rPr lang="zh-CN" altLang="en-US" b="1" dirty="0">
                <a:latin typeface="华文中宋" panose="02010600040101010101" pitchFamily="2" charset="-122"/>
                <a:ea typeface="华文中宋" panose="02010600040101010101" pitchFamily="2" charset="-122"/>
              </a:rPr>
              <a:t>优先级</a:t>
            </a:r>
            <a:endParaRPr lang="zh-CN" altLang="en-US" b="1" dirty="0">
              <a:latin typeface="华文中宋" panose="02010600040101010101" pitchFamily="2" charset="-122"/>
              <a:ea typeface="华文中宋" panose="02010600040101010101" pitchFamily="2" charset="-122"/>
            </a:endParaRPr>
          </a:p>
        </p:txBody>
      </p:sp>
      <p:sp>
        <p:nvSpPr>
          <p:cNvPr id="110595" name="内容占位符 2"/>
          <p:cNvSpPr>
            <a:spLocks noGrp="1"/>
          </p:cNvSpPr>
          <p:nvPr>
            <p:ph idx="1"/>
          </p:nvPr>
        </p:nvSpPr>
        <p:spPr>
          <a:xfrm>
            <a:off x="395288" y="2017713"/>
            <a:ext cx="8559800" cy="4114800"/>
          </a:xfrm>
          <a:ln/>
        </p:spPr>
        <p:txBody>
          <a:bodyPr vert="horz" wrap="square" lIns="91440" tIns="45720" rIns="91440" bIns="45720" anchor="t" anchorCtr="0"/>
          <a:p>
            <a:r>
              <a:rPr lang="zh-CN" altLang="en-US" sz="2800" b="1" dirty="0">
                <a:solidFill>
                  <a:srgbClr val="FF0000"/>
                </a:solidFill>
                <a:latin typeface="Comic Sans MS" panose="030F0702030302020204" pitchFamily="66" charset="0"/>
              </a:rPr>
              <a:t>逻辑运算：</a:t>
            </a:r>
            <a:r>
              <a:rPr lang="en-US" altLang="zh-CN" sz="2800" b="1" dirty="0">
                <a:solidFill>
                  <a:srgbClr val="0000FF"/>
                </a:solidFill>
                <a:latin typeface="Comic Sans MS" panose="030F0702030302020204" pitchFamily="66" charset="0"/>
              </a:rPr>
              <a:t>! </a:t>
            </a:r>
            <a:endParaRPr lang="en-US" altLang="zh-CN" sz="2800" b="1" dirty="0">
              <a:solidFill>
                <a:srgbClr val="0000FF"/>
              </a:solidFill>
              <a:latin typeface="Comic Sans MS" panose="030F0702030302020204" pitchFamily="66" charset="0"/>
            </a:endParaRPr>
          </a:p>
          <a:p>
            <a:r>
              <a:rPr lang="zh-CN" altLang="en-US" sz="2800" b="1" dirty="0">
                <a:solidFill>
                  <a:srgbClr val="FF0000"/>
                </a:solidFill>
                <a:latin typeface="Comic Sans MS" panose="030F0702030302020204" pitchFamily="66" charset="0"/>
              </a:rPr>
              <a:t>算术运算：</a:t>
            </a:r>
            <a:r>
              <a:rPr lang="en-US" altLang="zh-CN" sz="2800" b="1" dirty="0">
                <a:solidFill>
                  <a:srgbClr val="0000FF"/>
                </a:solidFill>
                <a:latin typeface="Comic Sans MS" panose="030F0702030302020204" pitchFamily="66" charset="0"/>
              </a:rPr>
              <a:t>+/-; ++/--; </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endParaRPr lang="zh-CN" altLang="en-US" sz="2800" b="1" dirty="0">
              <a:solidFill>
                <a:srgbClr val="0000FF"/>
              </a:solidFill>
              <a:latin typeface="Comic Sans MS" panose="030F0702030302020204" pitchFamily="66" charset="0"/>
            </a:endParaRPr>
          </a:p>
          <a:p>
            <a:pPr marL="342900" lvl="1" indent="-342900">
              <a:buClr>
                <a:schemeClr val="folHlink"/>
              </a:buClr>
              <a:buSzPct val="60000"/>
            </a:pPr>
            <a:r>
              <a:rPr lang="zh-CN" altLang="en-US" b="1" dirty="0">
                <a:solidFill>
                  <a:srgbClr val="FF0000"/>
                </a:solidFill>
                <a:latin typeface="Comic Sans MS" panose="030F0702030302020204" pitchFamily="66" charset="0"/>
              </a:rPr>
              <a:t>关系运算：</a:t>
            </a:r>
            <a:r>
              <a:rPr lang="en-US" altLang="zh-CN" b="1" dirty="0">
                <a:solidFill>
                  <a:srgbClr val="0000FF"/>
                </a:solidFill>
                <a:latin typeface="Comic Sans MS" panose="030F0702030302020204" pitchFamily="66" charset="0"/>
              </a:rPr>
              <a:t>&lt;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&lt;=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&gt;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&gt;=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 ==</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a:t>
            </a:r>
            <a:endParaRPr lang="en-US" altLang="zh-CN" b="1" dirty="0">
              <a:solidFill>
                <a:srgbClr val="0000FF"/>
              </a:solidFill>
              <a:latin typeface="Comic Sans MS" panose="030F0702030302020204" pitchFamily="66" charset="0"/>
            </a:endParaRPr>
          </a:p>
          <a:p>
            <a:pPr marL="342900" lvl="1" indent="-342900">
              <a:buClr>
                <a:schemeClr val="folHlink"/>
              </a:buClr>
              <a:buSzPct val="60000"/>
            </a:pPr>
            <a:r>
              <a:rPr lang="zh-CN" altLang="en-US" b="1" dirty="0">
                <a:solidFill>
                  <a:srgbClr val="FF0000"/>
                </a:solidFill>
                <a:latin typeface="Comic Sans MS" panose="030F0702030302020204" pitchFamily="66" charset="0"/>
              </a:rPr>
              <a:t>逻辑运算：</a:t>
            </a:r>
            <a:r>
              <a:rPr lang="en-US" altLang="zh-CN" b="1" dirty="0">
                <a:solidFill>
                  <a:srgbClr val="0000FF"/>
                </a:solidFill>
                <a:latin typeface="Comic Sans MS" panose="030F0702030302020204" pitchFamily="66" charset="0"/>
              </a:rPr>
              <a:t>&amp;&amp;</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a:t>
            </a:r>
            <a:endParaRPr lang="en-US" altLang="zh-CN" b="1" dirty="0">
              <a:solidFill>
                <a:srgbClr val="0000FF"/>
              </a:solidFill>
              <a:latin typeface="Comic Sans MS" panose="030F0702030302020204" pitchFamily="66" charset="0"/>
            </a:endParaRPr>
          </a:p>
          <a:p>
            <a:pPr marL="342900" lvl="1" indent="-342900">
              <a:buClr>
                <a:schemeClr val="folHlink"/>
              </a:buClr>
              <a:buSzPct val="60000"/>
            </a:pPr>
            <a:r>
              <a:rPr lang="zh-CN" altLang="en-US" b="1" dirty="0">
                <a:solidFill>
                  <a:srgbClr val="FF0000"/>
                </a:solidFill>
                <a:latin typeface="Comic Sans MS" panose="030F0702030302020204" pitchFamily="66" charset="0"/>
              </a:rPr>
              <a:t>复合</a:t>
            </a:r>
            <a:r>
              <a:rPr lang="en-US" altLang="zh-CN" b="1" dirty="0">
                <a:solidFill>
                  <a:srgbClr val="FF0000"/>
                </a:solidFill>
                <a:latin typeface="Comic Sans MS" panose="030F0702030302020204" pitchFamily="66" charset="0"/>
              </a:rPr>
              <a:t>/</a:t>
            </a:r>
            <a:r>
              <a:rPr lang="zh-CN" altLang="en-US" b="1" dirty="0">
                <a:solidFill>
                  <a:srgbClr val="FF0000"/>
                </a:solidFill>
                <a:latin typeface="Comic Sans MS" panose="030F0702030302020204" pitchFamily="66" charset="0"/>
              </a:rPr>
              <a:t>赋值运算：</a:t>
            </a:r>
            <a:r>
              <a:rPr lang="en-US" altLang="zh-CN" b="1" dirty="0">
                <a:solidFill>
                  <a:srgbClr val="0000FF"/>
                </a:solidFill>
                <a:latin typeface="Comic Sans MS" panose="030F0702030302020204" pitchFamily="66" charset="0"/>
              </a:rPr>
              <a:t>=</a:t>
            </a:r>
            <a:r>
              <a:rPr lang="zh-CN" altLang="en-US" b="1" dirty="0">
                <a:solidFill>
                  <a:srgbClr val="0000FF"/>
                </a:solidFill>
                <a:latin typeface="Comic Sans MS" panose="030F0702030302020204" pitchFamily="66" charset="0"/>
              </a:rPr>
              <a:t>、</a:t>
            </a:r>
            <a:r>
              <a:rPr lang="el-GR" altLang="zh-CN" b="1" dirty="0">
                <a:solidFill>
                  <a:srgbClr val="0000FF"/>
                </a:solidFill>
                <a:latin typeface="Comic Sans MS" panose="030F0702030302020204" pitchFamily="66" charset="0"/>
              </a:rPr>
              <a:t>Θ</a:t>
            </a:r>
            <a:r>
              <a:rPr lang="en-US" altLang="zh-CN" b="1" dirty="0">
                <a:solidFill>
                  <a:srgbClr val="0000FF"/>
                </a:solidFill>
                <a:latin typeface="Comic Sans MS" panose="030F0702030302020204" pitchFamily="66" charset="0"/>
              </a:rPr>
              <a:t>=</a:t>
            </a:r>
            <a:endParaRPr lang="en-US" altLang="zh-CN" b="1" dirty="0">
              <a:solidFill>
                <a:srgbClr val="0000FF"/>
              </a:solidFill>
              <a:latin typeface="Comic Sans MS" panose="030F0702030302020204" pitchFamily="66" charset="0"/>
            </a:endParaRPr>
          </a:p>
          <a:p>
            <a:pPr marL="342900" lvl="1" indent="-342900">
              <a:buClr>
                <a:schemeClr val="folHlink"/>
              </a:buClr>
              <a:buSzPct val="60000"/>
            </a:pPr>
            <a:endParaRPr lang="en-US" altLang="zh-CN" b="1" dirty="0">
              <a:solidFill>
                <a:srgbClr val="FF0000"/>
              </a:solidFill>
              <a:latin typeface="Comic Sans MS" panose="030F0702030302020204" pitchFamily="66" charset="0"/>
            </a:endParaRPr>
          </a:p>
          <a:p>
            <a:endParaRPr lang="zh-CN" altLang="en-US" b="1" dirty="0">
              <a:latin typeface="Comic Sans MS" panose="030F0702030302020204" pitchFamily="66" charset="0"/>
            </a:endParaRPr>
          </a:p>
          <a:p>
            <a:endParaRPr lang="zh-CN" altLang="en-US" dirty="0"/>
          </a:p>
        </p:txBody>
      </p:sp>
      <p:sp>
        <p:nvSpPr>
          <p:cNvPr id="110596"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10597"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10598"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1618" name="Rectangle 2"/>
          <p:cNvSpPr>
            <a:spLocks noGrp="1"/>
          </p:cNvSpPr>
          <p:nvPr>
            <p:ph type="title"/>
          </p:nvPr>
        </p:nvSpPr>
        <p:spPr>
          <a:ln/>
        </p:spPr>
        <p:txBody>
          <a:bodyPr vert="horz" wrap="square" lIns="91440" tIns="45720" rIns="91440" bIns="45720" anchor="b" anchorCtr="0"/>
          <a:p>
            <a:pPr eaLnBrk="1" hangingPunct="1"/>
            <a:r>
              <a:rPr lang="zh-CN" altLang="en-US" b="1" dirty="0"/>
              <a:t>条件运算</a:t>
            </a:r>
            <a:endParaRPr lang="zh-CN" altLang="en-US" b="1" dirty="0"/>
          </a:p>
        </p:txBody>
      </p:sp>
      <p:sp>
        <p:nvSpPr>
          <p:cNvPr id="111619" name="Rectangle 3"/>
          <p:cNvSpPr>
            <a:spLocks noGrp="1"/>
          </p:cNvSpPr>
          <p:nvPr>
            <p:ph idx="1"/>
          </p:nvPr>
        </p:nvSpPr>
        <p:spPr>
          <a:xfrm>
            <a:off x="304800" y="1989138"/>
            <a:ext cx="8650288" cy="4114800"/>
          </a:xfrm>
          <a:ln/>
        </p:spPr>
        <p:txBody>
          <a:bodyPr vert="horz" wrap="square" lIns="91440" tIns="45720" rIns="91440" bIns="45720" anchor="t" anchorCtr="0"/>
          <a:p>
            <a:pPr eaLnBrk="1" hangingPunct="1">
              <a:lnSpc>
                <a:spcPct val="90000"/>
              </a:lnSpc>
            </a:pPr>
            <a:r>
              <a:rPr lang="zh-CN" altLang="en-US" sz="2400" b="1" dirty="0">
                <a:latin typeface="Comic Sans MS" panose="030F0702030302020204" pitchFamily="66" charset="0"/>
              </a:rPr>
              <a:t>一般形式为 </a:t>
            </a:r>
            <a:r>
              <a:rPr lang="zh-CN" altLang="en-US" sz="2400" b="1" dirty="0">
                <a:solidFill>
                  <a:srgbClr val="0000FF"/>
                </a:solidFill>
                <a:latin typeface="Comic Sans MS" panose="030F0702030302020204" pitchFamily="66" charset="0"/>
              </a:rPr>
              <a:t>表达式</a:t>
            </a:r>
            <a:r>
              <a:rPr lang="en-US" altLang="zh-CN" sz="2400" b="1" baseline="-25000" dirty="0">
                <a:solidFill>
                  <a:srgbClr val="0000FF"/>
                </a:solidFill>
                <a:latin typeface="Comic Sans MS" panose="030F0702030302020204" pitchFamily="66" charset="0"/>
              </a:rPr>
              <a:t>1</a:t>
            </a:r>
            <a:r>
              <a:rPr lang="en-US" altLang="zh-CN" sz="2400" b="1" dirty="0">
                <a:solidFill>
                  <a:srgbClr val="0000FF"/>
                </a:solidFill>
                <a:latin typeface="Comic Sans MS" panose="030F0702030302020204" pitchFamily="66" charset="0"/>
              </a:rPr>
              <a:t> </a:t>
            </a:r>
            <a:r>
              <a:rPr lang="zh-CN" altLang="en-US" sz="2400" b="1" dirty="0">
                <a:solidFill>
                  <a:srgbClr val="0000FF"/>
                </a:solidFill>
                <a:latin typeface="Comic Sans MS" panose="030F0702030302020204" pitchFamily="66" charset="0"/>
              </a:rPr>
              <a:t>？ 表达式</a:t>
            </a:r>
            <a:r>
              <a:rPr lang="en-US" altLang="zh-CN" sz="2400" b="1" baseline="-25000" dirty="0">
                <a:solidFill>
                  <a:srgbClr val="0000FF"/>
                </a:solidFill>
                <a:latin typeface="Comic Sans MS" panose="030F0702030302020204" pitchFamily="66" charset="0"/>
              </a:rPr>
              <a:t>2</a:t>
            </a:r>
            <a:r>
              <a:rPr lang="en-US" altLang="zh-CN" sz="2400" b="1" dirty="0">
                <a:solidFill>
                  <a:srgbClr val="0000FF"/>
                </a:solidFill>
                <a:latin typeface="Comic Sans MS" panose="030F0702030302020204" pitchFamily="66" charset="0"/>
              </a:rPr>
              <a:t> </a:t>
            </a:r>
            <a:r>
              <a:rPr lang="zh-CN" altLang="en-US" sz="2400" b="1" dirty="0">
                <a:solidFill>
                  <a:srgbClr val="0000FF"/>
                </a:solidFill>
                <a:latin typeface="Comic Sans MS" panose="030F0702030302020204" pitchFamily="66" charset="0"/>
              </a:rPr>
              <a:t>：表达式</a:t>
            </a:r>
            <a:r>
              <a:rPr lang="en-US" altLang="zh-CN" sz="2400" b="1" baseline="-25000" dirty="0">
                <a:solidFill>
                  <a:srgbClr val="0000FF"/>
                </a:solidFill>
                <a:latin typeface="Comic Sans MS" panose="030F0702030302020204" pitchFamily="66" charset="0"/>
              </a:rPr>
              <a:t>3</a:t>
            </a:r>
            <a:endParaRPr lang="en-US" altLang="zh-CN" sz="2400" b="1" dirty="0">
              <a:solidFill>
                <a:srgbClr val="0000FF"/>
              </a:solidFill>
              <a:latin typeface="Comic Sans MS" panose="030F0702030302020204" pitchFamily="66" charset="0"/>
            </a:endParaRPr>
          </a:p>
          <a:p>
            <a:pPr eaLnBrk="1" hangingPunct="1">
              <a:lnSpc>
                <a:spcPct val="90000"/>
              </a:lnSpc>
            </a:pPr>
            <a:r>
              <a:rPr lang="en-US" altLang="zh-CN" sz="2400" b="1" dirty="0">
                <a:latin typeface="Comic Sans MS" panose="030F0702030302020204" pitchFamily="66" charset="0"/>
              </a:rPr>
              <a:t>C</a:t>
            </a:r>
            <a:r>
              <a:rPr lang="zh-CN" altLang="en-US" sz="2400" b="1" dirty="0">
                <a:latin typeface="Comic Sans MS" panose="030F0702030302020204" pitchFamily="66" charset="0"/>
              </a:rPr>
              <a:t>语言中唯一的三目运算</a:t>
            </a:r>
            <a:endParaRPr lang="en-US" altLang="zh-CN" sz="2400" b="1" dirty="0">
              <a:latin typeface="Comic Sans MS" panose="030F0702030302020204" pitchFamily="66" charset="0"/>
            </a:endParaRPr>
          </a:p>
          <a:p>
            <a:pPr eaLnBrk="1" hangingPunct="1">
              <a:lnSpc>
                <a:spcPct val="90000"/>
              </a:lnSpc>
            </a:pPr>
            <a:r>
              <a:rPr lang="zh-CN" altLang="en-US" sz="2400" b="1" dirty="0">
                <a:latin typeface="Comic Sans MS" panose="030F0702030302020204" pitchFamily="66" charset="0"/>
              </a:rPr>
              <a:t>条件运算的计算规则是</a:t>
            </a:r>
            <a:endParaRPr lang="zh-CN" altLang="en-US" sz="2400" b="1" dirty="0">
              <a:latin typeface="Comic Sans MS" panose="030F0702030302020204" pitchFamily="66" charset="0"/>
            </a:endParaRPr>
          </a:p>
          <a:p>
            <a:pPr lvl="1" eaLnBrk="1" hangingPunct="1">
              <a:lnSpc>
                <a:spcPct val="90000"/>
              </a:lnSpc>
            </a:pPr>
            <a:r>
              <a:rPr lang="zh-CN" altLang="en-US" sz="2000" b="1" dirty="0">
                <a:solidFill>
                  <a:srgbClr val="333399"/>
                </a:solidFill>
                <a:latin typeface="Comic Sans MS" panose="030F0702030302020204" pitchFamily="66" charset="0"/>
              </a:rPr>
              <a:t>计算表达式</a:t>
            </a:r>
            <a:r>
              <a:rPr lang="en-US" altLang="zh-CN" sz="2000" b="1" baseline="-25000" dirty="0">
                <a:solidFill>
                  <a:srgbClr val="333399"/>
                </a:solidFill>
                <a:latin typeface="Comic Sans MS" panose="030F0702030302020204" pitchFamily="66" charset="0"/>
              </a:rPr>
              <a:t>1</a:t>
            </a:r>
            <a:r>
              <a:rPr lang="zh-CN" altLang="en-US" sz="2000" b="1" dirty="0">
                <a:solidFill>
                  <a:srgbClr val="333399"/>
                </a:solidFill>
                <a:latin typeface="Comic Sans MS" panose="030F0702030302020204" pitchFamily="66" charset="0"/>
              </a:rPr>
              <a:t>的值</a:t>
            </a:r>
            <a:endParaRPr lang="zh-CN" altLang="en-US" sz="2000" b="1" dirty="0">
              <a:solidFill>
                <a:srgbClr val="333399"/>
              </a:solidFill>
              <a:latin typeface="Comic Sans MS" panose="030F0702030302020204" pitchFamily="66" charset="0"/>
            </a:endParaRPr>
          </a:p>
          <a:p>
            <a:pPr lvl="1" eaLnBrk="1" hangingPunct="1">
              <a:lnSpc>
                <a:spcPct val="90000"/>
              </a:lnSpc>
            </a:pPr>
            <a:r>
              <a:rPr lang="zh-CN" altLang="en-US" sz="2000" b="1" dirty="0">
                <a:solidFill>
                  <a:srgbClr val="333399"/>
                </a:solidFill>
                <a:latin typeface="Comic Sans MS" panose="030F0702030302020204" pitchFamily="66" charset="0"/>
              </a:rPr>
              <a:t>如果表达式</a:t>
            </a:r>
            <a:r>
              <a:rPr lang="en-US" altLang="zh-CN" sz="2000" b="1" baseline="-25000" dirty="0">
                <a:solidFill>
                  <a:srgbClr val="333399"/>
                </a:solidFill>
                <a:latin typeface="Comic Sans MS" panose="030F0702030302020204" pitchFamily="66" charset="0"/>
              </a:rPr>
              <a:t>1</a:t>
            </a:r>
            <a:r>
              <a:rPr lang="zh-CN" altLang="en-US" sz="2000" b="1" dirty="0">
                <a:solidFill>
                  <a:srgbClr val="333399"/>
                </a:solidFill>
                <a:latin typeface="Comic Sans MS" panose="030F0702030302020204" pitchFamily="66" charset="0"/>
              </a:rPr>
              <a:t>的值非</a:t>
            </a:r>
            <a:r>
              <a:rPr lang="en-US" altLang="zh-CN" sz="2000" b="1" dirty="0">
                <a:solidFill>
                  <a:srgbClr val="333399"/>
                </a:solidFill>
                <a:latin typeface="Comic Sans MS" panose="030F0702030302020204" pitchFamily="66" charset="0"/>
              </a:rPr>
              <a:t>0(</a:t>
            </a:r>
            <a:r>
              <a:rPr lang="zh-CN" altLang="en-US" sz="2000" b="1" dirty="0">
                <a:solidFill>
                  <a:srgbClr val="333399"/>
                </a:solidFill>
                <a:latin typeface="Comic Sans MS" panose="030F0702030302020204" pitchFamily="66" charset="0"/>
              </a:rPr>
              <a:t>真</a:t>
            </a:r>
            <a:r>
              <a:rPr lang="en-US" altLang="zh-CN" sz="2000" b="1" dirty="0">
                <a:solidFill>
                  <a:srgbClr val="333399"/>
                </a:solidFill>
                <a:latin typeface="Comic Sans MS" panose="030F0702030302020204" pitchFamily="66" charset="0"/>
              </a:rPr>
              <a:t>)</a:t>
            </a:r>
            <a:r>
              <a:rPr lang="zh-CN" altLang="en-US" sz="2000" b="1" dirty="0">
                <a:solidFill>
                  <a:srgbClr val="333399"/>
                </a:solidFill>
                <a:latin typeface="Comic Sans MS" panose="030F0702030302020204" pitchFamily="66" charset="0"/>
              </a:rPr>
              <a:t>，则计算表达式</a:t>
            </a:r>
            <a:r>
              <a:rPr lang="en-US" altLang="zh-CN" sz="2000" b="1" baseline="-25000" dirty="0">
                <a:solidFill>
                  <a:srgbClr val="333399"/>
                </a:solidFill>
                <a:latin typeface="Comic Sans MS" panose="030F0702030302020204" pitchFamily="66" charset="0"/>
              </a:rPr>
              <a:t>2</a:t>
            </a:r>
            <a:r>
              <a:rPr lang="en-US" altLang="zh-CN" sz="2000" b="1" dirty="0">
                <a:solidFill>
                  <a:srgbClr val="333399"/>
                </a:solidFill>
                <a:latin typeface="Comic Sans MS" panose="030F0702030302020204" pitchFamily="66" charset="0"/>
              </a:rPr>
              <a:t> </a:t>
            </a:r>
            <a:r>
              <a:rPr lang="zh-CN" altLang="en-US" sz="2000" b="1" dirty="0">
                <a:solidFill>
                  <a:srgbClr val="333399"/>
                </a:solidFill>
                <a:latin typeface="Comic Sans MS" panose="030F0702030302020204" pitchFamily="66" charset="0"/>
              </a:rPr>
              <a:t>，并以表达式</a:t>
            </a:r>
            <a:r>
              <a:rPr lang="en-US" altLang="zh-CN" sz="2000" b="1" baseline="-25000" dirty="0">
                <a:solidFill>
                  <a:srgbClr val="333399"/>
                </a:solidFill>
                <a:latin typeface="Comic Sans MS" panose="030F0702030302020204" pitchFamily="66" charset="0"/>
              </a:rPr>
              <a:t>2</a:t>
            </a:r>
            <a:r>
              <a:rPr lang="zh-CN" altLang="en-US" sz="2000" b="1" dirty="0">
                <a:solidFill>
                  <a:srgbClr val="333399"/>
                </a:solidFill>
                <a:latin typeface="Comic Sans MS" panose="030F0702030302020204" pitchFamily="66" charset="0"/>
              </a:rPr>
              <a:t>的值为条件运算的结果</a:t>
            </a:r>
            <a:r>
              <a:rPr lang="en-US" altLang="zh-CN" sz="2000" b="1" dirty="0">
                <a:solidFill>
                  <a:srgbClr val="333399"/>
                </a:solidFill>
                <a:latin typeface="Comic Sans MS" panose="030F0702030302020204" pitchFamily="66" charset="0"/>
              </a:rPr>
              <a:t>(</a:t>
            </a:r>
            <a:r>
              <a:rPr lang="zh-CN" altLang="en-US" sz="2000" b="1" dirty="0">
                <a:solidFill>
                  <a:srgbClr val="333399"/>
                </a:solidFill>
                <a:latin typeface="Comic Sans MS" panose="030F0702030302020204" pitchFamily="66" charset="0"/>
              </a:rPr>
              <a:t>不再计算表达式</a:t>
            </a:r>
            <a:r>
              <a:rPr lang="en-US" altLang="zh-CN" sz="2000" b="1" baseline="-25000" dirty="0">
                <a:solidFill>
                  <a:srgbClr val="333399"/>
                </a:solidFill>
                <a:latin typeface="Comic Sans MS" panose="030F0702030302020204" pitchFamily="66" charset="0"/>
              </a:rPr>
              <a:t>3</a:t>
            </a:r>
            <a:r>
              <a:rPr lang="en-US" altLang="zh-CN" sz="2000" b="1" dirty="0">
                <a:solidFill>
                  <a:srgbClr val="333399"/>
                </a:solidFill>
                <a:latin typeface="Comic Sans MS" panose="030F0702030302020204" pitchFamily="66" charset="0"/>
              </a:rPr>
              <a:t>)</a:t>
            </a:r>
            <a:endParaRPr lang="en-US" altLang="zh-CN" sz="2000" b="1" dirty="0">
              <a:solidFill>
                <a:srgbClr val="333399"/>
              </a:solidFill>
              <a:latin typeface="Comic Sans MS" panose="030F0702030302020204" pitchFamily="66" charset="0"/>
            </a:endParaRPr>
          </a:p>
          <a:p>
            <a:pPr lvl="1" eaLnBrk="1" hangingPunct="1">
              <a:lnSpc>
                <a:spcPct val="90000"/>
              </a:lnSpc>
            </a:pPr>
            <a:r>
              <a:rPr lang="zh-CN" altLang="en-US" sz="2000" b="1" dirty="0">
                <a:solidFill>
                  <a:srgbClr val="333399"/>
                </a:solidFill>
                <a:latin typeface="Comic Sans MS" panose="030F0702030302020204" pitchFamily="66" charset="0"/>
              </a:rPr>
              <a:t>如果表达式</a:t>
            </a:r>
            <a:r>
              <a:rPr lang="en-US" altLang="zh-CN" sz="2000" b="1" baseline="-25000" dirty="0">
                <a:solidFill>
                  <a:srgbClr val="333399"/>
                </a:solidFill>
                <a:latin typeface="Comic Sans MS" panose="030F0702030302020204" pitchFamily="66" charset="0"/>
              </a:rPr>
              <a:t>1</a:t>
            </a:r>
            <a:r>
              <a:rPr lang="zh-CN" altLang="en-US" sz="2000" b="1" dirty="0">
                <a:solidFill>
                  <a:srgbClr val="333399"/>
                </a:solidFill>
                <a:latin typeface="Comic Sans MS" panose="030F0702030302020204" pitchFamily="66" charset="0"/>
              </a:rPr>
              <a:t>的值为</a:t>
            </a:r>
            <a:r>
              <a:rPr lang="en-US" altLang="zh-CN" sz="2000" b="1" dirty="0">
                <a:solidFill>
                  <a:srgbClr val="333399"/>
                </a:solidFill>
                <a:latin typeface="Comic Sans MS" panose="030F0702030302020204" pitchFamily="66" charset="0"/>
              </a:rPr>
              <a:t>0(</a:t>
            </a:r>
            <a:r>
              <a:rPr lang="zh-CN" altLang="en-US" sz="2000" b="1" dirty="0">
                <a:solidFill>
                  <a:srgbClr val="333399"/>
                </a:solidFill>
                <a:latin typeface="Comic Sans MS" panose="030F0702030302020204" pitchFamily="66" charset="0"/>
              </a:rPr>
              <a:t>假</a:t>
            </a:r>
            <a:r>
              <a:rPr lang="en-US" altLang="zh-CN" sz="2000" b="1" dirty="0">
                <a:solidFill>
                  <a:srgbClr val="333399"/>
                </a:solidFill>
                <a:latin typeface="Comic Sans MS" panose="030F0702030302020204" pitchFamily="66" charset="0"/>
              </a:rPr>
              <a:t>)</a:t>
            </a:r>
            <a:r>
              <a:rPr lang="zh-CN" altLang="en-US" sz="2000" b="1" dirty="0">
                <a:solidFill>
                  <a:srgbClr val="333399"/>
                </a:solidFill>
                <a:latin typeface="Comic Sans MS" panose="030F0702030302020204" pitchFamily="66" charset="0"/>
              </a:rPr>
              <a:t>，则计算表达式</a:t>
            </a:r>
            <a:r>
              <a:rPr lang="en-US" altLang="zh-CN" sz="2000" b="1" baseline="-25000" dirty="0">
                <a:solidFill>
                  <a:srgbClr val="333399"/>
                </a:solidFill>
                <a:latin typeface="Comic Sans MS" panose="030F0702030302020204" pitchFamily="66" charset="0"/>
              </a:rPr>
              <a:t>3</a:t>
            </a:r>
            <a:r>
              <a:rPr lang="zh-CN" altLang="en-US" sz="2000" b="1" dirty="0">
                <a:solidFill>
                  <a:srgbClr val="333399"/>
                </a:solidFill>
                <a:latin typeface="Comic Sans MS" panose="030F0702030302020204" pitchFamily="66" charset="0"/>
              </a:rPr>
              <a:t>，并以表达式</a:t>
            </a:r>
            <a:r>
              <a:rPr lang="en-US" altLang="zh-CN" sz="2000" b="1" baseline="-25000" dirty="0">
                <a:solidFill>
                  <a:srgbClr val="333399"/>
                </a:solidFill>
                <a:latin typeface="Comic Sans MS" panose="030F0702030302020204" pitchFamily="66" charset="0"/>
              </a:rPr>
              <a:t>3</a:t>
            </a:r>
            <a:r>
              <a:rPr lang="zh-CN" altLang="en-US" sz="2000" b="1" dirty="0">
                <a:solidFill>
                  <a:srgbClr val="333399"/>
                </a:solidFill>
                <a:latin typeface="Comic Sans MS" panose="030F0702030302020204" pitchFamily="66" charset="0"/>
              </a:rPr>
              <a:t>的值为条件运算的结果</a:t>
            </a:r>
            <a:r>
              <a:rPr lang="en-US" altLang="zh-CN" sz="2000" b="1" dirty="0">
                <a:solidFill>
                  <a:srgbClr val="333399"/>
                </a:solidFill>
                <a:latin typeface="Comic Sans MS" panose="030F0702030302020204" pitchFamily="66" charset="0"/>
              </a:rPr>
              <a:t>(</a:t>
            </a:r>
            <a:r>
              <a:rPr lang="zh-CN" altLang="en-US" sz="2000" b="1" dirty="0">
                <a:solidFill>
                  <a:srgbClr val="333399"/>
                </a:solidFill>
                <a:latin typeface="Comic Sans MS" panose="030F0702030302020204" pitchFamily="66" charset="0"/>
              </a:rPr>
              <a:t>不再计算表达式</a:t>
            </a:r>
            <a:r>
              <a:rPr lang="en-US" altLang="zh-CN" sz="2000" b="1" baseline="-25000" dirty="0">
                <a:solidFill>
                  <a:srgbClr val="333399"/>
                </a:solidFill>
                <a:latin typeface="Comic Sans MS" panose="030F0702030302020204" pitchFamily="66" charset="0"/>
              </a:rPr>
              <a:t>2</a:t>
            </a:r>
            <a:r>
              <a:rPr lang="en-US" altLang="zh-CN" sz="2000" b="1" dirty="0">
                <a:solidFill>
                  <a:srgbClr val="333399"/>
                </a:solidFill>
                <a:latin typeface="Comic Sans MS" panose="030F0702030302020204" pitchFamily="66" charset="0"/>
              </a:rPr>
              <a:t>)</a:t>
            </a:r>
            <a:endParaRPr lang="en-US" altLang="zh-CN" sz="2000" b="1" dirty="0">
              <a:solidFill>
                <a:srgbClr val="333399"/>
              </a:solidFill>
              <a:latin typeface="Comic Sans MS" panose="030F0702030302020204" pitchFamily="66" charset="0"/>
            </a:endParaRPr>
          </a:p>
          <a:p>
            <a:pPr eaLnBrk="1" hangingPunct="1">
              <a:lnSpc>
                <a:spcPct val="90000"/>
              </a:lnSpc>
            </a:pPr>
            <a:r>
              <a:rPr lang="zh-CN" altLang="en-US" sz="2400" b="1" dirty="0">
                <a:latin typeface="Comic Sans MS" panose="030F0702030302020204" pitchFamily="66" charset="0"/>
              </a:rPr>
              <a:t>例如：</a:t>
            </a:r>
            <a:r>
              <a:rPr lang="en-US" altLang="zh-CN" sz="2400" b="1" dirty="0">
                <a:latin typeface="Comic Sans MS" panose="030F0702030302020204" pitchFamily="66" charset="0"/>
              </a:rPr>
              <a:t>x &gt; y ? x : y</a:t>
            </a:r>
            <a:r>
              <a:rPr lang="zh-CN" altLang="en-US" sz="2400" b="1" dirty="0">
                <a:latin typeface="Comic Sans MS" panose="030F0702030302020204" pitchFamily="66" charset="0"/>
              </a:rPr>
              <a:t>。如 </a:t>
            </a:r>
            <a:r>
              <a:rPr lang="en-US" altLang="zh-CN" sz="2400" b="1" dirty="0">
                <a:latin typeface="Comic Sans MS" panose="030F0702030302020204" pitchFamily="66" charset="0"/>
              </a:rPr>
              <a:t>x &gt; y </a:t>
            </a:r>
            <a:r>
              <a:rPr lang="zh-CN" altLang="en-US" sz="2400" b="1" dirty="0">
                <a:latin typeface="Comic Sans MS" panose="030F0702030302020204" pitchFamily="66" charset="0"/>
              </a:rPr>
              <a:t>为真，则条件运算取</a:t>
            </a:r>
            <a:r>
              <a:rPr lang="en-US" altLang="zh-CN" sz="2400" b="1" dirty="0">
                <a:latin typeface="Comic Sans MS" panose="030F0702030302020204" pitchFamily="66" charset="0"/>
              </a:rPr>
              <a:t>x</a:t>
            </a:r>
            <a:r>
              <a:rPr lang="zh-CN" altLang="en-US" sz="2400" b="1" dirty="0">
                <a:latin typeface="Comic Sans MS" panose="030F0702030302020204" pitchFamily="66" charset="0"/>
              </a:rPr>
              <a:t>值，否则取</a:t>
            </a:r>
            <a:r>
              <a:rPr lang="en-US" altLang="zh-CN" sz="2400" b="1" dirty="0">
                <a:latin typeface="Comic Sans MS" panose="030F0702030302020204" pitchFamily="66" charset="0"/>
              </a:rPr>
              <a:t>y</a:t>
            </a:r>
            <a:r>
              <a:rPr lang="zh-CN" altLang="en-US" sz="2400" b="1" dirty="0">
                <a:latin typeface="Comic Sans MS" panose="030F0702030302020204" pitchFamily="66" charset="0"/>
              </a:rPr>
              <a:t>值</a:t>
            </a:r>
            <a:endParaRPr lang="zh-CN" altLang="en-US" sz="2400" b="1" dirty="0">
              <a:latin typeface="Comic Sans MS" panose="030F0702030302020204" pitchFamily="66" charset="0"/>
            </a:endParaRPr>
          </a:p>
          <a:p>
            <a:pPr eaLnBrk="1" hangingPunct="1">
              <a:lnSpc>
                <a:spcPct val="90000"/>
              </a:lnSpc>
            </a:pPr>
            <a:r>
              <a:rPr lang="zh-CN" altLang="en-US" sz="2400" b="1" dirty="0">
                <a:solidFill>
                  <a:srgbClr val="FF3300"/>
                </a:solidFill>
                <a:latin typeface="Comic Sans MS" panose="030F0702030302020204" pitchFamily="66" charset="0"/>
              </a:rPr>
              <a:t>条件运算符</a:t>
            </a:r>
            <a:r>
              <a:rPr lang="en-US" altLang="zh-CN" sz="2400" b="1" dirty="0">
                <a:solidFill>
                  <a:srgbClr val="FF3300"/>
                </a:solidFill>
                <a:latin typeface="Comic Sans MS" panose="030F0702030302020204" pitchFamily="66" charset="0"/>
              </a:rPr>
              <a:t>(?:)</a:t>
            </a:r>
            <a:r>
              <a:rPr lang="zh-CN" altLang="en-US" sz="2400" b="1" dirty="0">
                <a:solidFill>
                  <a:srgbClr val="FF3300"/>
                </a:solidFill>
                <a:latin typeface="Comic Sans MS" panose="030F0702030302020204" pitchFamily="66" charset="0"/>
              </a:rPr>
              <a:t>的优先级高于赋值运算符，低于逻辑运算符，也低于关系运算符和算术运算符</a:t>
            </a:r>
            <a:endParaRPr lang="zh-CN" altLang="en-US" sz="2400" b="1" dirty="0">
              <a:solidFill>
                <a:srgbClr val="FF3300"/>
              </a:solidFill>
              <a:latin typeface="Comic Sans MS" panose="030F0702030302020204" pitchFamily="66" charset="0"/>
            </a:endParaRPr>
          </a:p>
        </p:txBody>
      </p:sp>
      <p:sp>
        <p:nvSpPr>
          <p:cNvPr id="111620"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11621"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11622"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42" name="标题 1"/>
          <p:cNvSpPr>
            <a:spLocks noGrp="1"/>
          </p:cNvSpPr>
          <p:nvPr>
            <p:ph type="title"/>
          </p:nvPr>
        </p:nvSpPr>
        <p:spPr>
          <a:ln/>
        </p:spPr>
        <p:txBody>
          <a:bodyPr vert="horz" wrap="square" lIns="91440" tIns="45720" rIns="91440" bIns="45720" anchor="b" anchorCtr="0"/>
          <a:p>
            <a:r>
              <a:rPr lang="zh-CN" altLang="en-US" b="1" dirty="0">
                <a:latin typeface="华文中宋" panose="02010600040101010101" pitchFamily="2" charset="-122"/>
                <a:ea typeface="华文中宋" panose="02010600040101010101" pitchFamily="2" charset="-122"/>
              </a:rPr>
              <a:t>优先级</a:t>
            </a:r>
            <a:endParaRPr lang="zh-CN" altLang="en-US" b="1" dirty="0">
              <a:latin typeface="华文中宋" panose="02010600040101010101" pitchFamily="2" charset="-122"/>
              <a:ea typeface="华文中宋" panose="02010600040101010101" pitchFamily="2" charset="-122"/>
            </a:endParaRPr>
          </a:p>
        </p:txBody>
      </p:sp>
      <p:sp>
        <p:nvSpPr>
          <p:cNvPr id="112643" name="内容占位符 2"/>
          <p:cNvSpPr>
            <a:spLocks noGrp="1"/>
          </p:cNvSpPr>
          <p:nvPr>
            <p:ph idx="1"/>
          </p:nvPr>
        </p:nvSpPr>
        <p:spPr>
          <a:xfrm>
            <a:off x="395288" y="2017713"/>
            <a:ext cx="8559800" cy="4114800"/>
          </a:xfrm>
          <a:ln/>
        </p:spPr>
        <p:txBody>
          <a:bodyPr vert="horz" wrap="square" lIns="91440" tIns="45720" rIns="91440" bIns="45720" anchor="t" anchorCtr="0"/>
          <a:p>
            <a:r>
              <a:rPr lang="zh-CN" altLang="en-US" sz="2800" b="1" dirty="0">
                <a:solidFill>
                  <a:srgbClr val="FF0000"/>
                </a:solidFill>
                <a:latin typeface="Comic Sans MS" panose="030F0702030302020204" pitchFamily="66" charset="0"/>
              </a:rPr>
              <a:t>逻辑运算：</a:t>
            </a:r>
            <a:r>
              <a:rPr lang="en-US" altLang="zh-CN" sz="2800" b="1" dirty="0">
                <a:solidFill>
                  <a:srgbClr val="000099"/>
                </a:solidFill>
                <a:latin typeface="Comic Sans MS" panose="030F0702030302020204" pitchFamily="66" charset="0"/>
              </a:rPr>
              <a:t>! </a:t>
            </a:r>
            <a:endParaRPr lang="en-US" altLang="zh-CN" sz="2800" b="1" dirty="0">
              <a:solidFill>
                <a:srgbClr val="000099"/>
              </a:solidFill>
              <a:latin typeface="Comic Sans MS" panose="030F0702030302020204" pitchFamily="66" charset="0"/>
            </a:endParaRPr>
          </a:p>
          <a:p>
            <a:r>
              <a:rPr lang="zh-CN" altLang="en-US" sz="2800" b="1" dirty="0">
                <a:solidFill>
                  <a:srgbClr val="FF0000"/>
                </a:solidFill>
                <a:latin typeface="Comic Sans MS" panose="030F0702030302020204" pitchFamily="66" charset="0"/>
              </a:rPr>
              <a:t>算术运算：</a:t>
            </a:r>
            <a:r>
              <a:rPr lang="en-US" altLang="zh-CN" sz="2800" b="1" dirty="0">
                <a:solidFill>
                  <a:srgbClr val="0000FF"/>
                </a:solidFill>
                <a:latin typeface="Comic Sans MS" panose="030F0702030302020204" pitchFamily="66" charset="0"/>
              </a:rPr>
              <a:t>+/-; ++/--; </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endParaRPr lang="zh-CN" altLang="en-US" sz="2800" b="1" dirty="0">
              <a:solidFill>
                <a:srgbClr val="0000FF"/>
              </a:solidFill>
              <a:latin typeface="Comic Sans MS" panose="030F0702030302020204" pitchFamily="66" charset="0"/>
            </a:endParaRPr>
          </a:p>
          <a:p>
            <a:pPr marL="342900" lvl="1" indent="-342900">
              <a:buClr>
                <a:schemeClr val="folHlink"/>
              </a:buClr>
              <a:buSzPct val="60000"/>
            </a:pPr>
            <a:r>
              <a:rPr lang="zh-CN" altLang="en-US" b="1" dirty="0">
                <a:solidFill>
                  <a:srgbClr val="FF0000"/>
                </a:solidFill>
                <a:latin typeface="Comic Sans MS" panose="030F0702030302020204" pitchFamily="66" charset="0"/>
              </a:rPr>
              <a:t>关系运算：</a:t>
            </a:r>
            <a:r>
              <a:rPr lang="en-US" altLang="zh-CN" b="1" dirty="0">
                <a:solidFill>
                  <a:srgbClr val="0000FF"/>
                </a:solidFill>
                <a:latin typeface="Comic Sans MS" panose="030F0702030302020204" pitchFamily="66" charset="0"/>
              </a:rPr>
              <a:t>&lt;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&lt;=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&gt;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&gt;=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 ==</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a:t>
            </a:r>
            <a:endParaRPr lang="en-US" altLang="zh-CN" b="1" dirty="0">
              <a:solidFill>
                <a:srgbClr val="0000FF"/>
              </a:solidFill>
              <a:latin typeface="Comic Sans MS" panose="030F0702030302020204" pitchFamily="66" charset="0"/>
            </a:endParaRPr>
          </a:p>
          <a:p>
            <a:pPr marL="342900" lvl="1" indent="-342900">
              <a:buClr>
                <a:schemeClr val="folHlink"/>
              </a:buClr>
              <a:buSzPct val="60000"/>
            </a:pPr>
            <a:r>
              <a:rPr lang="zh-CN" altLang="en-US" b="1" dirty="0">
                <a:solidFill>
                  <a:srgbClr val="FF0000"/>
                </a:solidFill>
                <a:latin typeface="Comic Sans MS" panose="030F0702030302020204" pitchFamily="66" charset="0"/>
              </a:rPr>
              <a:t>逻辑运算：</a:t>
            </a:r>
            <a:r>
              <a:rPr lang="en-US" altLang="zh-CN" b="1" dirty="0">
                <a:solidFill>
                  <a:srgbClr val="0000FF"/>
                </a:solidFill>
                <a:latin typeface="Comic Sans MS" panose="030F0702030302020204" pitchFamily="66" charset="0"/>
              </a:rPr>
              <a:t>&amp;&amp;</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a:t>
            </a:r>
            <a:endParaRPr lang="en-US" altLang="zh-CN" b="1" dirty="0">
              <a:solidFill>
                <a:srgbClr val="0000FF"/>
              </a:solidFill>
              <a:latin typeface="Comic Sans MS" panose="030F0702030302020204" pitchFamily="66" charset="0"/>
            </a:endParaRPr>
          </a:p>
          <a:p>
            <a:pPr marL="342900" lvl="1" indent="-342900">
              <a:buClr>
                <a:schemeClr val="folHlink"/>
              </a:buClr>
              <a:buSzPct val="60000"/>
            </a:pPr>
            <a:r>
              <a:rPr lang="zh-CN" altLang="en-US" b="1" dirty="0">
                <a:solidFill>
                  <a:srgbClr val="FF0000"/>
                </a:solidFill>
                <a:latin typeface="Comic Sans MS" panose="030F0702030302020204" pitchFamily="66" charset="0"/>
              </a:rPr>
              <a:t>条件运算：</a:t>
            </a:r>
            <a:r>
              <a:rPr lang="en-US" altLang="zh-CN" b="1" dirty="0">
                <a:solidFill>
                  <a:srgbClr val="0000FF"/>
                </a:solidFill>
                <a:latin typeface="Comic Sans MS" panose="030F0702030302020204" pitchFamily="66" charset="0"/>
              </a:rPr>
              <a:t>?:</a:t>
            </a:r>
            <a:endParaRPr lang="en-US" altLang="zh-CN" b="1" dirty="0">
              <a:solidFill>
                <a:srgbClr val="0000FF"/>
              </a:solidFill>
              <a:latin typeface="Comic Sans MS" panose="030F0702030302020204" pitchFamily="66" charset="0"/>
            </a:endParaRPr>
          </a:p>
          <a:p>
            <a:pPr marL="342900" lvl="1" indent="-342900">
              <a:buClr>
                <a:schemeClr val="folHlink"/>
              </a:buClr>
              <a:buSzPct val="60000"/>
            </a:pPr>
            <a:r>
              <a:rPr lang="zh-CN" altLang="en-US" b="1" dirty="0">
                <a:solidFill>
                  <a:srgbClr val="FF0000"/>
                </a:solidFill>
                <a:latin typeface="Comic Sans MS" panose="030F0702030302020204" pitchFamily="66" charset="0"/>
              </a:rPr>
              <a:t>复合</a:t>
            </a:r>
            <a:r>
              <a:rPr lang="en-US" altLang="zh-CN" b="1" dirty="0">
                <a:solidFill>
                  <a:srgbClr val="FF0000"/>
                </a:solidFill>
                <a:latin typeface="Comic Sans MS" panose="030F0702030302020204" pitchFamily="66" charset="0"/>
              </a:rPr>
              <a:t>/</a:t>
            </a:r>
            <a:r>
              <a:rPr lang="zh-CN" altLang="en-US" b="1" dirty="0">
                <a:solidFill>
                  <a:srgbClr val="FF0000"/>
                </a:solidFill>
                <a:latin typeface="Comic Sans MS" panose="030F0702030302020204" pitchFamily="66" charset="0"/>
              </a:rPr>
              <a:t>赋值运算：</a:t>
            </a:r>
            <a:r>
              <a:rPr lang="en-US" altLang="zh-CN" b="1" dirty="0">
                <a:solidFill>
                  <a:srgbClr val="0000FF"/>
                </a:solidFill>
                <a:latin typeface="Comic Sans MS" panose="030F0702030302020204" pitchFamily="66" charset="0"/>
              </a:rPr>
              <a:t>=</a:t>
            </a:r>
            <a:r>
              <a:rPr lang="zh-CN" altLang="en-US" b="1" dirty="0">
                <a:solidFill>
                  <a:srgbClr val="0000FF"/>
                </a:solidFill>
                <a:latin typeface="Comic Sans MS" panose="030F0702030302020204" pitchFamily="66" charset="0"/>
              </a:rPr>
              <a:t>、</a:t>
            </a:r>
            <a:r>
              <a:rPr lang="el-GR" altLang="zh-CN" b="1" dirty="0">
                <a:solidFill>
                  <a:srgbClr val="0000FF"/>
                </a:solidFill>
                <a:latin typeface="Comic Sans MS" panose="030F0702030302020204" pitchFamily="66" charset="0"/>
              </a:rPr>
              <a:t>Θ</a:t>
            </a:r>
            <a:r>
              <a:rPr lang="en-US" altLang="zh-CN" b="1" dirty="0">
                <a:solidFill>
                  <a:srgbClr val="0000FF"/>
                </a:solidFill>
                <a:latin typeface="Comic Sans MS" panose="030F0702030302020204" pitchFamily="66" charset="0"/>
              </a:rPr>
              <a:t>=</a:t>
            </a:r>
            <a:endParaRPr lang="en-US" altLang="zh-CN" b="1" dirty="0">
              <a:solidFill>
                <a:srgbClr val="0000FF"/>
              </a:solidFill>
              <a:latin typeface="Comic Sans MS" panose="030F0702030302020204" pitchFamily="66" charset="0"/>
            </a:endParaRPr>
          </a:p>
          <a:p>
            <a:pPr marL="342900" lvl="1" indent="-342900">
              <a:buClr>
                <a:schemeClr val="folHlink"/>
              </a:buClr>
              <a:buSzPct val="60000"/>
            </a:pPr>
            <a:endParaRPr lang="en-US" altLang="zh-CN" b="1" dirty="0">
              <a:solidFill>
                <a:srgbClr val="FF0000"/>
              </a:solidFill>
              <a:latin typeface="Comic Sans MS" panose="030F0702030302020204" pitchFamily="66" charset="0"/>
            </a:endParaRPr>
          </a:p>
          <a:p>
            <a:endParaRPr lang="zh-CN" altLang="en-US" b="1" dirty="0">
              <a:latin typeface="Comic Sans MS" panose="030F0702030302020204" pitchFamily="66" charset="0"/>
            </a:endParaRPr>
          </a:p>
          <a:p>
            <a:endParaRPr lang="zh-CN" altLang="en-US" dirty="0"/>
          </a:p>
        </p:txBody>
      </p:sp>
      <p:sp>
        <p:nvSpPr>
          <p:cNvPr id="112644"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12645"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12646"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3666" name="Rectangle 2"/>
          <p:cNvSpPr>
            <a:spLocks noGrp="1"/>
          </p:cNvSpPr>
          <p:nvPr>
            <p:ph type="title"/>
          </p:nvPr>
        </p:nvSpPr>
        <p:spPr>
          <a:ln/>
        </p:spPr>
        <p:txBody>
          <a:bodyPr vert="horz" wrap="square" lIns="91440" tIns="45720" rIns="91440" bIns="45720" anchor="b" anchorCtr="0"/>
          <a:p>
            <a:pPr eaLnBrk="1" hangingPunct="1"/>
            <a:r>
              <a:rPr lang="zh-CN" altLang="en-US" b="1" dirty="0"/>
              <a:t>条件运算（续）</a:t>
            </a:r>
            <a:endParaRPr lang="zh-CN" altLang="en-US" b="1" dirty="0"/>
          </a:p>
        </p:txBody>
      </p:sp>
      <p:sp>
        <p:nvSpPr>
          <p:cNvPr id="113667" name="Rectangle 3"/>
          <p:cNvSpPr>
            <a:spLocks noGrp="1"/>
          </p:cNvSpPr>
          <p:nvPr>
            <p:ph idx="1"/>
          </p:nvPr>
        </p:nvSpPr>
        <p:spPr>
          <a:xfrm>
            <a:off x="609600" y="1981200"/>
            <a:ext cx="8229600" cy="4114800"/>
          </a:xfrm>
          <a:ln/>
        </p:spPr>
        <p:txBody>
          <a:bodyPr vert="horz" wrap="square" lIns="91440" tIns="45720" rIns="91440" bIns="45720" anchor="t" anchorCtr="0"/>
          <a:p>
            <a:pPr eaLnBrk="1" hangingPunct="1">
              <a:lnSpc>
                <a:spcPct val="90000"/>
              </a:lnSpc>
            </a:pPr>
            <a:r>
              <a:rPr lang="zh-CN" altLang="en-US" sz="2800" b="1" dirty="0">
                <a:solidFill>
                  <a:srgbClr val="333399"/>
                </a:solidFill>
                <a:latin typeface="Comic Sans MS" panose="030F0702030302020204" pitchFamily="66" charset="0"/>
              </a:rPr>
              <a:t>例如：</a:t>
            </a:r>
            <a:r>
              <a:rPr lang="en-US" altLang="zh-CN" sz="2800" b="1" dirty="0">
                <a:solidFill>
                  <a:srgbClr val="333399"/>
                </a:solidFill>
                <a:latin typeface="Comic Sans MS" panose="030F0702030302020204" pitchFamily="66" charset="0"/>
              </a:rPr>
              <a:t>max = x &gt; y ? x : y + 1 </a:t>
            </a:r>
            <a:r>
              <a:rPr lang="zh-CN" altLang="en-US" sz="2800" b="1" dirty="0">
                <a:solidFill>
                  <a:srgbClr val="333399"/>
                </a:solidFill>
                <a:latin typeface="Comic Sans MS" panose="030F0702030302020204" pitchFamily="66" charset="0"/>
              </a:rPr>
              <a:t>等效于</a:t>
            </a:r>
            <a:r>
              <a:rPr lang="en-US" altLang="zh-CN" sz="2800" b="1" dirty="0">
                <a:solidFill>
                  <a:srgbClr val="333399"/>
                </a:solidFill>
                <a:latin typeface="Comic Sans MS" panose="030F0702030302020204" pitchFamily="66" charset="0"/>
              </a:rPr>
              <a:t>max = ((x &gt; y) ? x : (y + 1))</a:t>
            </a:r>
            <a:endParaRPr lang="en-US" altLang="zh-CN" sz="2800" b="1" dirty="0">
              <a:solidFill>
                <a:srgbClr val="333399"/>
              </a:solidFill>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条件运算符的结合性为“</a:t>
            </a:r>
            <a:r>
              <a:rPr lang="zh-CN" altLang="en-US" sz="2800" b="1" dirty="0">
                <a:solidFill>
                  <a:schemeClr val="hlink"/>
                </a:solidFill>
                <a:latin typeface="Comic Sans MS" panose="030F0702030302020204" pitchFamily="66" charset="0"/>
              </a:rPr>
              <a:t>自右至左</a:t>
            </a:r>
            <a:r>
              <a:rPr lang="zh-CN" altLang="en-US" sz="2800" b="1" dirty="0">
                <a:latin typeface="Comic Sans MS" panose="030F0702030302020204" pitchFamily="66" charset="0"/>
              </a:rPr>
              <a:t>”</a:t>
            </a:r>
            <a:endParaRPr lang="zh-CN" altLang="en-US" sz="2800" b="1" dirty="0">
              <a:latin typeface="Comic Sans MS" panose="030F0702030302020204" pitchFamily="66" charset="0"/>
            </a:endParaRPr>
          </a:p>
          <a:p>
            <a:pPr eaLnBrk="1" hangingPunct="1">
              <a:lnSpc>
                <a:spcPct val="90000"/>
              </a:lnSpc>
            </a:pPr>
            <a:r>
              <a:rPr lang="zh-CN" altLang="en-US" sz="2800" b="1" dirty="0">
                <a:solidFill>
                  <a:srgbClr val="333399"/>
                </a:solidFill>
                <a:latin typeface="Comic Sans MS" panose="030F0702030302020204" pitchFamily="66" charset="0"/>
              </a:rPr>
              <a:t>例如：</a:t>
            </a:r>
            <a:r>
              <a:rPr lang="en-US" altLang="zh-CN" sz="2800" b="1" dirty="0">
                <a:solidFill>
                  <a:srgbClr val="333399"/>
                </a:solidFill>
                <a:latin typeface="Comic Sans MS" panose="030F0702030302020204" pitchFamily="66" charset="0"/>
              </a:rPr>
              <a:t>x &gt; y ? x : u &gt; v ? u : v </a:t>
            </a:r>
            <a:r>
              <a:rPr lang="zh-CN" altLang="en-US" sz="2800" b="1" dirty="0">
                <a:solidFill>
                  <a:srgbClr val="333399"/>
                </a:solidFill>
                <a:latin typeface="Comic Sans MS" panose="030F0702030302020204" pitchFamily="66" charset="0"/>
              </a:rPr>
              <a:t>等效于 </a:t>
            </a:r>
            <a:r>
              <a:rPr lang="en-US" altLang="zh-CN" sz="2800" b="1" dirty="0">
                <a:solidFill>
                  <a:srgbClr val="333399"/>
                </a:solidFill>
                <a:latin typeface="Comic Sans MS" panose="030F0702030302020204" pitchFamily="66" charset="0"/>
              </a:rPr>
              <a:t>x &gt; y ? x : (u &gt; v ? u : v)</a:t>
            </a:r>
            <a:endParaRPr lang="en-US" altLang="zh-CN" sz="2800" b="1" dirty="0">
              <a:solidFill>
                <a:srgbClr val="333399"/>
              </a:solidFill>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条件运算三个运算分量的数据类型可以各不相同。在条件运算中，表达式</a:t>
            </a:r>
            <a:r>
              <a:rPr lang="en-US" altLang="zh-CN" sz="2800" b="1" dirty="0">
                <a:latin typeface="Comic Sans MS" panose="030F0702030302020204" pitchFamily="66" charset="0"/>
              </a:rPr>
              <a:t>2</a:t>
            </a:r>
            <a:r>
              <a:rPr lang="zh-CN" altLang="en-US" sz="2800" b="1" dirty="0">
                <a:latin typeface="Comic Sans MS" panose="030F0702030302020204" pitchFamily="66" charset="0"/>
              </a:rPr>
              <a:t>与表达式</a:t>
            </a:r>
            <a:r>
              <a:rPr lang="en-US" altLang="zh-CN" sz="2800" b="1" dirty="0">
                <a:latin typeface="Comic Sans MS" panose="030F0702030302020204" pitchFamily="66" charset="0"/>
              </a:rPr>
              <a:t>3</a:t>
            </a:r>
            <a:r>
              <a:rPr lang="zh-CN" altLang="en-US" sz="2800" b="1" dirty="0">
                <a:latin typeface="Comic Sans MS" panose="030F0702030302020204" pitchFamily="66" charset="0"/>
              </a:rPr>
              <a:t>的类型不一致时，</a:t>
            </a:r>
            <a:r>
              <a:rPr lang="en-US" altLang="zh-CN" sz="2800" b="1" dirty="0">
                <a:latin typeface="Comic Sans MS" panose="030F0702030302020204" pitchFamily="66" charset="0"/>
              </a:rPr>
              <a:t>C</a:t>
            </a:r>
            <a:r>
              <a:rPr lang="zh-CN" altLang="en-US" sz="2800" b="1" dirty="0">
                <a:latin typeface="Comic Sans MS" panose="030F0702030302020204" pitchFamily="66" charset="0"/>
              </a:rPr>
              <a:t>语言约定在表达式</a:t>
            </a:r>
            <a:r>
              <a:rPr lang="en-US" altLang="zh-CN" sz="2800" b="1" dirty="0">
                <a:latin typeface="Comic Sans MS" panose="030F0702030302020204" pitchFamily="66" charset="0"/>
              </a:rPr>
              <a:t>2</a:t>
            </a:r>
            <a:r>
              <a:rPr lang="zh-CN" altLang="en-US" sz="2800" b="1" dirty="0">
                <a:latin typeface="Comic Sans MS" panose="030F0702030302020204" pitchFamily="66" charset="0"/>
              </a:rPr>
              <a:t>与表达式</a:t>
            </a:r>
            <a:r>
              <a:rPr lang="en-US" altLang="zh-CN" sz="2800" b="1" dirty="0">
                <a:latin typeface="Comic Sans MS" panose="030F0702030302020204" pitchFamily="66" charset="0"/>
              </a:rPr>
              <a:t>3</a:t>
            </a:r>
            <a:r>
              <a:rPr lang="zh-CN" altLang="en-US" sz="2800" b="1" dirty="0">
                <a:latin typeface="Comic Sans MS" panose="030F0702030302020204" pitchFamily="66" charset="0"/>
              </a:rPr>
              <a:t>中，</a:t>
            </a:r>
            <a:r>
              <a:rPr lang="zh-CN" altLang="en-US" sz="2800" b="1" dirty="0">
                <a:solidFill>
                  <a:srgbClr val="FF0000"/>
                </a:solidFill>
                <a:latin typeface="Comic Sans MS" panose="030F0702030302020204" pitchFamily="66" charset="0"/>
              </a:rPr>
              <a:t>类型低的向类型高的转换</a:t>
            </a:r>
            <a:endParaRPr lang="zh-CN" altLang="en-US" sz="2800" b="1" dirty="0">
              <a:solidFill>
                <a:srgbClr val="FF0000"/>
              </a:solidFill>
              <a:latin typeface="Comic Sans MS" panose="030F0702030302020204" pitchFamily="66" charset="0"/>
            </a:endParaRPr>
          </a:p>
          <a:p>
            <a:pPr lvl="1" eaLnBrk="1" hangingPunct="1">
              <a:lnSpc>
                <a:spcPct val="90000"/>
              </a:lnSpc>
            </a:pPr>
            <a:r>
              <a:rPr lang="zh-CN" altLang="en-US" sz="2400" b="1" dirty="0">
                <a:solidFill>
                  <a:srgbClr val="333399"/>
                </a:solidFill>
                <a:latin typeface="Comic Sans MS" panose="030F0702030302020204" pitchFamily="66" charset="0"/>
              </a:rPr>
              <a:t>如，表达式</a:t>
            </a:r>
            <a:r>
              <a:rPr lang="en-US" altLang="zh-CN" sz="2400" b="1" dirty="0">
                <a:solidFill>
                  <a:srgbClr val="333399"/>
                </a:solidFill>
                <a:latin typeface="Comic Sans MS" panose="030F0702030302020204" pitchFamily="66" charset="0"/>
              </a:rPr>
              <a:t>i &gt; j ? 2 : 3.5</a:t>
            </a:r>
            <a:r>
              <a:rPr lang="zh-CN" altLang="en-US" sz="2400" b="1" dirty="0">
                <a:solidFill>
                  <a:srgbClr val="333399"/>
                </a:solidFill>
                <a:latin typeface="Comic Sans MS" panose="030F0702030302020204" pitchFamily="66" charset="0"/>
              </a:rPr>
              <a:t>，当 </a:t>
            </a:r>
            <a:r>
              <a:rPr lang="en-US" altLang="zh-CN" sz="2400" b="1" dirty="0">
                <a:solidFill>
                  <a:srgbClr val="333399"/>
                </a:solidFill>
                <a:latin typeface="Comic Sans MS" panose="030F0702030302020204" pitchFamily="66" charset="0"/>
              </a:rPr>
              <a:t>i &gt; j </a:t>
            </a:r>
            <a:r>
              <a:rPr lang="zh-CN" altLang="en-US" sz="2400" b="1" dirty="0">
                <a:solidFill>
                  <a:srgbClr val="333399"/>
                </a:solidFill>
                <a:latin typeface="Comic Sans MS" panose="030F0702030302020204" pitchFamily="66" charset="0"/>
              </a:rPr>
              <a:t>时，条件表达式的值为</a:t>
            </a:r>
            <a:r>
              <a:rPr lang="en-US" altLang="zh-CN" sz="2400" b="1" dirty="0">
                <a:solidFill>
                  <a:srgbClr val="333399"/>
                </a:solidFill>
                <a:latin typeface="Comic Sans MS" panose="030F0702030302020204" pitchFamily="66" charset="0"/>
              </a:rPr>
              <a:t>2.0</a:t>
            </a:r>
            <a:r>
              <a:rPr lang="zh-CN" altLang="en-US" sz="2400" b="1" dirty="0">
                <a:solidFill>
                  <a:srgbClr val="333399"/>
                </a:solidFill>
                <a:latin typeface="Comic Sans MS" panose="030F0702030302020204" pitchFamily="66" charset="0"/>
              </a:rPr>
              <a:t>；否则，为</a:t>
            </a:r>
            <a:r>
              <a:rPr lang="en-US" altLang="zh-CN" sz="2400" b="1" dirty="0">
                <a:solidFill>
                  <a:srgbClr val="333399"/>
                </a:solidFill>
                <a:latin typeface="Comic Sans MS" panose="030F0702030302020204" pitchFamily="66" charset="0"/>
              </a:rPr>
              <a:t>3.5</a:t>
            </a:r>
            <a:endParaRPr lang="en-US" altLang="zh-CN" sz="2400" b="1" dirty="0">
              <a:solidFill>
                <a:srgbClr val="333399"/>
              </a:solidFill>
              <a:latin typeface="Comic Sans MS" panose="030F0702030302020204" pitchFamily="66" charset="0"/>
            </a:endParaRPr>
          </a:p>
        </p:txBody>
      </p:sp>
      <p:sp>
        <p:nvSpPr>
          <p:cNvPr id="113668"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13669"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13670"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4690" name="Rectangle 2"/>
          <p:cNvSpPr>
            <a:spLocks noGrp="1"/>
          </p:cNvSpPr>
          <p:nvPr>
            <p:ph type="title"/>
          </p:nvPr>
        </p:nvSpPr>
        <p:spPr>
          <a:ln/>
        </p:spPr>
        <p:txBody>
          <a:bodyPr vert="horz" wrap="square" lIns="91440" tIns="45720" rIns="91440" bIns="45720" anchor="b" anchorCtr="0"/>
          <a:p>
            <a:pPr eaLnBrk="1" hangingPunct="1"/>
            <a:r>
              <a:rPr lang="en-US" altLang="zh-CN" b="1" dirty="0">
                <a:latin typeface="Comic Sans MS" panose="030F0702030302020204" pitchFamily="66" charset="0"/>
              </a:rPr>
              <a:t>sizeof</a:t>
            </a:r>
            <a:r>
              <a:rPr lang="en-US" altLang="zh-CN" b="1" dirty="0">
                <a:latin typeface="Times New Roman" panose="02020603050405020304" pitchFamily="18" charset="0"/>
              </a:rPr>
              <a:t> </a:t>
            </a:r>
            <a:r>
              <a:rPr lang="zh-CN" altLang="en-US" b="1" dirty="0">
                <a:latin typeface="Times New Roman" panose="02020603050405020304" pitchFamily="18" charset="0"/>
              </a:rPr>
              <a:t>运算</a:t>
            </a:r>
            <a:endParaRPr lang="zh-CN" altLang="en-US" b="1" dirty="0">
              <a:latin typeface="Times New Roman" panose="02020603050405020304" pitchFamily="18" charset="0"/>
            </a:endParaRPr>
          </a:p>
        </p:txBody>
      </p:sp>
      <p:sp>
        <p:nvSpPr>
          <p:cNvPr id="114691" name="Rectangle 3"/>
          <p:cNvSpPr>
            <a:spLocks noGrp="1"/>
          </p:cNvSpPr>
          <p:nvPr>
            <p:ph idx="1"/>
          </p:nvPr>
        </p:nvSpPr>
        <p:spPr>
          <a:xfrm>
            <a:off x="228600" y="2057400"/>
            <a:ext cx="8686800" cy="4114800"/>
          </a:xfrm>
          <a:ln/>
        </p:spPr>
        <p:txBody>
          <a:bodyPr vert="horz" wrap="square" lIns="91440" tIns="45720" rIns="91440" bIns="45720" anchor="t" anchorCtr="0"/>
          <a:p>
            <a:pPr eaLnBrk="1" hangingPunct="1">
              <a:lnSpc>
                <a:spcPct val="110000"/>
              </a:lnSpc>
            </a:pPr>
            <a:r>
              <a:rPr lang="en-US" altLang="zh-CN" sz="2400" b="1" dirty="0">
                <a:solidFill>
                  <a:srgbClr val="0000FF"/>
                </a:solidFill>
                <a:latin typeface="Comic Sans MS" panose="030F0702030302020204" pitchFamily="66" charset="0"/>
              </a:rPr>
              <a:t>sizeof </a:t>
            </a:r>
            <a:r>
              <a:rPr lang="zh-CN" altLang="en-US" sz="2400" b="1" dirty="0">
                <a:solidFill>
                  <a:srgbClr val="0000FF"/>
                </a:solidFill>
                <a:latin typeface="Comic Sans MS" panose="030F0702030302020204" pitchFamily="66" charset="0"/>
              </a:rPr>
              <a:t>运算以字节为单位给出其运算对象所需（或所占）的字节数，</a:t>
            </a:r>
            <a:r>
              <a:rPr lang="zh-CN" altLang="en-US" sz="2400" b="1" dirty="0">
                <a:latin typeface="Comic Sans MS" panose="030F0702030302020204" pitchFamily="66" charset="0"/>
              </a:rPr>
              <a:t>习惯称为运算对象的长度。在语义上它是一个整常量，可以用于需要这个常量的任何地方。</a:t>
            </a:r>
            <a:r>
              <a:rPr lang="en-US" altLang="zh-CN" sz="2400" b="1" dirty="0">
                <a:latin typeface="Comic Sans MS" panose="030F0702030302020204" pitchFamily="66" charset="0"/>
              </a:rPr>
              <a:t>sizeof </a:t>
            </a:r>
            <a:r>
              <a:rPr lang="zh-CN" altLang="en-US" sz="2400" b="1" dirty="0">
                <a:latin typeface="Comic Sans MS" panose="030F0702030302020204" pitchFamily="66" charset="0"/>
              </a:rPr>
              <a:t>运算有两种书写形式：</a:t>
            </a:r>
            <a:endParaRPr lang="zh-CN" altLang="en-US" sz="2400" b="1" dirty="0">
              <a:latin typeface="Comic Sans MS" panose="030F0702030302020204" pitchFamily="66" charset="0"/>
            </a:endParaRPr>
          </a:p>
          <a:p>
            <a:pPr algn="just" eaLnBrk="1" hangingPunct="1">
              <a:lnSpc>
                <a:spcPct val="110000"/>
              </a:lnSpc>
              <a:buNone/>
            </a:pPr>
            <a:r>
              <a:rPr lang="zh-CN" altLang="en-US" sz="2400" b="1" dirty="0">
                <a:latin typeface="Comic Sans MS" panose="030F0702030302020204" pitchFamily="66" charset="0"/>
              </a:rPr>
              <a:t>       </a:t>
            </a:r>
            <a:r>
              <a:rPr lang="en-US" altLang="zh-CN" sz="2400" b="1" dirty="0">
                <a:solidFill>
                  <a:srgbClr val="333399"/>
                </a:solidFill>
                <a:latin typeface="Comic Sans MS" panose="030F0702030302020204" pitchFamily="66" charset="0"/>
              </a:rPr>
              <a:t>sizeof  </a:t>
            </a:r>
            <a:r>
              <a:rPr lang="zh-CN" altLang="en-US" sz="2400" b="1" dirty="0">
                <a:solidFill>
                  <a:srgbClr val="333399"/>
                </a:solidFill>
                <a:latin typeface="Comic Sans MS" panose="030F0702030302020204" pitchFamily="66" charset="0"/>
              </a:rPr>
              <a:t>变量名</a:t>
            </a:r>
            <a:r>
              <a:rPr lang="zh-CN" altLang="en-US" sz="2400" b="1" dirty="0">
                <a:latin typeface="Comic Sans MS" panose="030F0702030302020204" pitchFamily="66" charset="0"/>
              </a:rPr>
              <a:t>  或   </a:t>
            </a:r>
            <a:r>
              <a:rPr lang="en-US" altLang="zh-CN" sz="2400" b="1" dirty="0">
                <a:solidFill>
                  <a:srgbClr val="333399"/>
                </a:solidFill>
                <a:latin typeface="Comic Sans MS" panose="030F0702030302020204" pitchFamily="66" charset="0"/>
              </a:rPr>
              <a:t>sizeof  (</a:t>
            </a:r>
            <a:r>
              <a:rPr lang="zh-CN" altLang="en-US" sz="2400" b="1" dirty="0">
                <a:solidFill>
                  <a:srgbClr val="333399"/>
                </a:solidFill>
                <a:latin typeface="Comic Sans MS" panose="030F0702030302020204" pitchFamily="66" charset="0"/>
              </a:rPr>
              <a:t>类型名</a:t>
            </a:r>
            <a:r>
              <a:rPr lang="en-US" altLang="zh-CN" sz="2400" b="1" dirty="0">
                <a:solidFill>
                  <a:srgbClr val="333399"/>
                </a:solidFill>
                <a:latin typeface="Comic Sans MS" panose="030F0702030302020204" pitchFamily="66" charset="0"/>
              </a:rPr>
              <a:t>)</a:t>
            </a:r>
            <a:endParaRPr lang="en-US" altLang="zh-CN" sz="2400" b="1" dirty="0">
              <a:solidFill>
                <a:srgbClr val="333399"/>
              </a:solidFill>
              <a:latin typeface="Comic Sans MS" panose="030F0702030302020204" pitchFamily="66" charset="0"/>
            </a:endParaRPr>
          </a:p>
          <a:p>
            <a:pPr algn="just" eaLnBrk="1" hangingPunct="1">
              <a:lnSpc>
                <a:spcPct val="110000"/>
              </a:lnSpc>
            </a:pPr>
            <a:r>
              <a:rPr lang="zh-CN" altLang="en-US" sz="2400" b="1" dirty="0">
                <a:latin typeface="Comic Sans MS" panose="030F0702030302020204" pitchFamily="66" charset="0"/>
              </a:rPr>
              <a:t>如果有某种类型为</a:t>
            </a:r>
            <a:r>
              <a:rPr lang="en-US" altLang="zh-CN" sz="2400" b="1" dirty="0">
                <a:latin typeface="Comic Sans MS" panose="030F0702030302020204" pitchFamily="66" charset="0"/>
              </a:rPr>
              <a:t>t</a:t>
            </a:r>
            <a:r>
              <a:rPr lang="zh-CN" altLang="en-US" sz="2400" b="1" dirty="0">
                <a:latin typeface="Comic Sans MS" panose="030F0702030302020204" pitchFamily="66" charset="0"/>
              </a:rPr>
              <a:t>的变量</a:t>
            </a:r>
            <a:r>
              <a:rPr lang="en-US" altLang="zh-CN" sz="2400" b="1" dirty="0">
                <a:latin typeface="Comic Sans MS" panose="030F0702030302020204" pitchFamily="66" charset="0"/>
              </a:rPr>
              <a:t>v</a:t>
            </a:r>
            <a:r>
              <a:rPr lang="zh-CN" altLang="en-US" sz="2400" b="1" dirty="0">
                <a:latin typeface="Comic Sans MS" panose="030F0702030302020204" pitchFamily="66" charset="0"/>
              </a:rPr>
              <a:t>，其中</a:t>
            </a:r>
            <a:r>
              <a:rPr lang="en-US" altLang="zh-CN" sz="2400" b="1" dirty="0">
                <a:latin typeface="Comic Sans MS" panose="030F0702030302020204" pitchFamily="66" charset="0"/>
              </a:rPr>
              <a:t>t</a:t>
            </a:r>
            <a:r>
              <a:rPr lang="zh-CN" altLang="en-US" sz="2400" b="1" dirty="0">
                <a:latin typeface="Comic Sans MS" panose="030F0702030302020204" pitchFamily="66" charset="0"/>
              </a:rPr>
              <a:t>可以是系统提供的类型或用户自已定义的类型，可以是简单的，也可以是数组、结构等。则 </a:t>
            </a:r>
            <a:r>
              <a:rPr lang="en-US" altLang="zh-CN" sz="2400" b="1" dirty="0">
                <a:latin typeface="Comic Sans MS" panose="030F0702030302020204" pitchFamily="66" charset="0"/>
              </a:rPr>
              <a:t>sizeof v</a:t>
            </a:r>
            <a:r>
              <a:rPr lang="zh-CN" altLang="en-US" sz="2400" b="1" dirty="0">
                <a:latin typeface="Comic Sans MS" panose="030F0702030302020204" pitchFamily="66" charset="0"/>
              </a:rPr>
              <a:t>就是变量</a:t>
            </a:r>
            <a:r>
              <a:rPr lang="en-US" altLang="zh-CN" sz="2400" b="1" dirty="0">
                <a:latin typeface="Comic Sans MS" panose="030F0702030302020204" pitchFamily="66" charset="0"/>
              </a:rPr>
              <a:t>v</a:t>
            </a:r>
            <a:r>
              <a:rPr lang="zh-CN" altLang="en-US" sz="2400" b="1" dirty="0">
                <a:latin typeface="Comic Sans MS" panose="030F0702030302020204" pitchFamily="66" charset="0"/>
              </a:rPr>
              <a:t>所占的字节数，用它知道变量</a:t>
            </a:r>
            <a:r>
              <a:rPr lang="en-US" altLang="zh-CN" sz="2400" b="1" dirty="0">
                <a:latin typeface="Comic Sans MS" panose="030F0702030302020204" pitchFamily="66" charset="0"/>
              </a:rPr>
              <a:t>v</a:t>
            </a:r>
            <a:r>
              <a:rPr lang="zh-CN" altLang="en-US" sz="2400" b="1" dirty="0">
                <a:latin typeface="Comic Sans MS" panose="030F0702030302020204" pitchFamily="66" charset="0"/>
              </a:rPr>
              <a:t>所占据的内存空间大小。如有 </a:t>
            </a:r>
            <a:r>
              <a:rPr lang="en-US" altLang="zh-CN" sz="2400" b="1" dirty="0">
                <a:latin typeface="Comic Sans MS" panose="030F0702030302020204" pitchFamily="66" charset="0"/>
              </a:rPr>
              <a:t>int j; double x;  </a:t>
            </a:r>
            <a:r>
              <a:rPr lang="zh-CN" altLang="en-US" sz="2400" b="1" dirty="0">
                <a:latin typeface="Comic Sans MS" panose="030F0702030302020204" pitchFamily="66" charset="0"/>
              </a:rPr>
              <a:t>表达式</a:t>
            </a:r>
            <a:r>
              <a:rPr lang="en-US" altLang="zh-CN" sz="2400" b="1" dirty="0">
                <a:latin typeface="Comic Sans MS" panose="030F0702030302020204" pitchFamily="66" charset="0"/>
              </a:rPr>
              <a:t>sizeof j</a:t>
            </a:r>
            <a:r>
              <a:rPr lang="zh-CN" altLang="en-US" sz="2400" b="1" dirty="0">
                <a:latin typeface="Comic Sans MS" panose="030F0702030302020204" pitchFamily="66" charset="0"/>
              </a:rPr>
              <a:t>和</a:t>
            </a:r>
            <a:r>
              <a:rPr lang="en-US" altLang="zh-CN" sz="2400" b="1" dirty="0">
                <a:latin typeface="Comic Sans MS" panose="030F0702030302020204" pitchFamily="66" charset="0"/>
              </a:rPr>
              <a:t>sizeof x</a:t>
            </a:r>
            <a:r>
              <a:rPr lang="zh-CN" altLang="en-US" sz="2400" b="1" dirty="0">
                <a:latin typeface="Comic Sans MS" panose="030F0702030302020204" pitchFamily="66" charset="0"/>
              </a:rPr>
              <a:t>分别是</a:t>
            </a:r>
            <a:r>
              <a:rPr lang="en-US" altLang="zh-CN" sz="2400" b="1" dirty="0">
                <a:latin typeface="Comic Sans MS" panose="030F0702030302020204" pitchFamily="66" charset="0"/>
              </a:rPr>
              <a:t>j</a:t>
            </a:r>
            <a:r>
              <a:rPr lang="zh-CN" altLang="en-US" sz="2400" b="1" dirty="0">
                <a:latin typeface="Comic Sans MS" panose="030F0702030302020204" pitchFamily="66" charset="0"/>
              </a:rPr>
              <a:t>和</a:t>
            </a:r>
            <a:r>
              <a:rPr lang="en-US" altLang="zh-CN" sz="2400" b="1" dirty="0">
                <a:latin typeface="Comic Sans MS" panose="030F0702030302020204" pitchFamily="66" charset="0"/>
              </a:rPr>
              <a:t>x</a:t>
            </a:r>
            <a:r>
              <a:rPr lang="zh-CN" altLang="en-US" sz="2400" b="1" dirty="0">
                <a:latin typeface="Comic Sans MS" panose="030F0702030302020204" pitchFamily="66" charset="0"/>
              </a:rPr>
              <a:t>所占字节数</a:t>
            </a:r>
            <a:endParaRPr lang="zh-CN" altLang="en-US" sz="2400" b="1" dirty="0">
              <a:latin typeface="Comic Sans MS" panose="030F0702030302020204" pitchFamily="66" charset="0"/>
            </a:endParaRPr>
          </a:p>
        </p:txBody>
      </p:sp>
      <p:sp>
        <p:nvSpPr>
          <p:cNvPr id="114692"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14693"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14694"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5714" name="Rectangle 2"/>
          <p:cNvSpPr>
            <a:spLocks noGrp="1"/>
          </p:cNvSpPr>
          <p:nvPr>
            <p:ph type="title"/>
          </p:nvPr>
        </p:nvSpPr>
        <p:spPr>
          <a:ln/>
        </p:spPr>
        <p:txBody>
          <a:bodyPr vert="horz" wrap="square" lIns="91440" tIns="45720" rIns="91440" bIns="45720" anchor="b" anchorCtr="0"/>
          <a:p>
            <a:pPr eaLnBrk="1" hangingPunct="1"/>
            <a:r>
              <a:rPr lang="en-US" altLang="zh-CN" b="1" dirty="0">
                <a:latin typeface="Comic Sans MS" panose="030F0702030302020204" pitchFamily="66" charset="0"/>
              </a:rPr>
              <a:t>sizeof </a:t>
            </a:r>
            <a:r>
              <a:rPr lang="zh-CN" altLang="en-US" b="1" dirty="0">
                <a:latin typeface="Times New Roman" panose="02020603050405020304" pitchFamily="18" charset="0"/>
              </a:rPr>
              <a:t>运算</a:t>
            </a:r>
            <a:endParaRPr lang="zh-CN" altLang="en-US" b="1" dirty="0">
              <a:latin typeface="Times New Roman" panose="02020603050405020304" pitchFamily="18" charset="0"/>
            </a:endParaRPr>
          </a:p>
        </p:txBody>
      </p:sp>
      <p:sp>
        <p:nvSpPr>
          <p:cNvPr id="115715" name="Rectangle 3"/>
          <p:cNvSpPr>
            <a:spLocks noGrp="1"/>
          </p:cNvSpPr>
          <p:nvPr>
            <p:ph idx="1"/>
          </p:nvPr>
        </p:nvSpPr>
        <p:spPr>
          <a:ln/>
        </p:spPr>
        <p:txBody>
          <a:bodyPr vert="horz" wrap="square" lIns="91440" tIns="45720" rIns="91440" bIns="45720" anchor="t" anchorCtr="0"/>
          <a:p>
            <a:pPr eaLnBrk="1" hangingPunct="1"/>
            <a:r>
              <a:rPr lang="en-US" altLang="zh-CN" b="1" dirty="0">
                <a:solidFill>
                  <a:srgbClr val="CC0066"/>
                </a:solidFill>
                <a:latin typeface="Comic Sans MS" panose="030F0702030302020204" pitchFamily="66" charset="0"/>
              </a:rPr>
              <a:t>sizeof(t)</a:t>
            </a:r>
            <a:r>
              <a:rPr lang="zh-CN" altLang="en-US" b="1" dirty="0">
                <a:latin typeface="Comic Sans MS" panose="030F0702030302020204" pitchFamily="66" charset="0"/>
              </a:rPr>
              <a:t>是系统为分配一个类型为</a:t>
            </a:r>
            <a:r>
              <a:rPr lang="en-US" altLang="zh-CN" b="1" dirty="0">
                <a:latin typeface="Comic Sans MS" panose="030F0702030302020204" pitchFamily="66" charset="0"/>
              </a:rPr>
              <a:t>t</a:t>
            </a:r>
            <a:r>
              <a:rPr lang="zh-CN" altLang="en-US" b="1" dirty="0">
                <a:latin typeface="Comic Sans MS" panose="030F0702030302020204" pitchFamily="66" charset="0"/>
              </a:rPr>
              <a:t>的数据对象所需的字节数。如</a:t>
            </a:r>
            <a:r>
              <a:rPr lang="en-US" altLang="zh-CN" b="1" dirty="0">
                <a:latin typeface="Comic Sans MS" panose="030F0702030302020204" pitchFamily="66" charset="0"/>
              </a:rPr>
              <a:t>sizeof(int)</a:t>
            </a:r>
            <a:r>
              <a:rPr lang="zh-CN" altLang="en-US" b="1" dirty="0">
                <a:latin typeface="Comic Sans MS" panose="030F0702030302020204" pitchFamily="66" charset="0"/>
              </a:rPr>
              <a:t>和</a:t>
            </a:r>
            <a:r>
              <a:rPr lang="en-US" altLang="zh-CN" b="1" dirty="0">
                <a:latin typeface="Comic Sans MS" panose="030F0702030302020204" pitchFamily="66" charset="0"/>
              </a:rPr>
              <a:t>sizeof(double)</a:t>
            </a:r>
            <a:r>
              <a:rPr lang="zh-CN" altLang="en-US" b="1" dirty="0">
                <a:latin typeface="Comic Sans MS" panose="030F0702030302020204" pitchFamily="66" charset="0"/>
              </a:rPr>
              <a:t>分别是系统为分配一个类型为</a:t>
            </a:r>
            <a:r>
              <a:rPr lang="en-US" altLang="zh-CN" b="1" dirty="0">
                <a:latin typeface="Comic Sans MS" panose="030F0702030302020204" pitchFamily="66" charset="0"/>
              </a:rPr>
              <a:t>int</a:t>
            </a:r>
            <a:r>
              <a:rPr lang="zh-CN" altLang="en-US" b="1" dirty="0">
                <a:latin typeface="Comic Sans MS" panose="030F0702030302020204" pitchFamily="66" charset="0"/>
              </a:rPr>
              <a:t>和</a:t>
            </a:r>
            <a:r>
              <a:rPr lang="en-US" altLang="zh-CN" b="1" dirty="0">
                <a:latin typeface="Comic Sans MS" panose="030F0702030302020204" pitchFamily="66" charset="0"/>
              </a:rPr>
              <a:t>double</a:t>
            </a:r>
            <a:r>
              <a:rPr lang="zh-CN" altLang="en-US" b="1" dirty="0">
                <a:latin typeface="Comic Sans MS" panose="030F0702030302020204" pitchFamily="66" charset="0"/>
              </a:rPr>
              <a:t>变量所需的字节数</a:t>
            </a:r>
            <a:endParaRPr lang="zh-CN" altLang="en-US" b="1" dirty="0">
              <a:latin typeface="Comic Sans MS" panose="030F0702030302020204" pitchFamily="66" charset="0"/>
            </a:endParaRPr>
          </a:p>
          <a:p>
            <a:pPr eaLnBrk="1" hangingPunct="1"/>
            <a:r>
              <a:rPr lang="en-US" altLang="zh-CN" b="1" dirty="0">
                <a:latin typeface="Comic Sans MS" panose="030F0702030302020204" pitchFamily="66" charset="0"/>
              </a:rPr>
              <a:t>sizeof(t)</a:t>
            </a:r>
            <a:r>
              <a:rPr lang="zh-CN" altLang="en-US" b="1" dirty="0">
                <a:latin typeface="Comic Sans MS" panose="030F0702030302020204" pitchFamily="66" charset="0"/>
              </a:rPr>
              <a:t>这种形式常用于程序向系统动态申请一个类型为</a:t>
            </a:r>
            <a:r>
              <a:rPr lang="en-US" altLang="zh-CN" b="1" dirty="0">
                <a:latin typeface="Comic Sans MS" panose="030F0702030302020204" pitchFamily="66" charset="0"/>
              </a:rPr>
              <a:t>t</a:t>
            </a:r>
            <a:r>
              <a:rPr lang="zh-CN" altLang="en-US" b="1" dirty="0">
                <a:latin typeface="Comic Sans MS" panose="030F0702030302020204" pitchFamily="66" charset="0"/>
              </a:rPr>
              <a:t>的数据对象的存储空间时，作为实参给出要申请的动态存储空间的大小</a:t>
            </a:r>
            <a:endParaRPr lang="zh-CN" altLang="en-US" b="1" dirty="0">
              <a:latin typeface="Comic Sans MS" panose="030F0702030302020204" pitchFamily="66" charset="0"/>
            </a:endParaRPr>
          </a:p>
        </p:txBody>
      </p:sp>
      <p:sp>
        <p:nvSpPr>
          <p:cNvPr id="115716"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15717"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15718"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6738" name="Rectangle 2"/>
          <p:cNvSpPr>
            <a:spLocks noGrp="1"/>
          </p:cNvSpPr>
          <p:nvPr>
            <p:ph type="title"/>
          </p:nvPr>
        </p:nvSpPr>
        <p:spPr>
          <a:ln/>
        </p:spPr>
        <p:txBody>
          <a:bodyPr vert="horz" wrap="square" lIns="91440" tIns="45720" rIns="91440" bIns="45720" anchor="b" anchorCtr="0"/>
          <a:p>
            <a:pPr eaLnBrk="1" hangingPunct="1"/>
            <a:r>
              <a:rPr lang="zh-CN" altLang="en-US" b="1" dirty="0">
                <a:solidFill>
                  <a:srgbClr val="000099"/>
                </a:solidFill>
                <a:latin typeface="宋体" panose="02010600030101010101" pitchFamily="2" charset="-122"/>
              </a:rPr>
              <a:t>逗号运算</a:t>
            </a:r>
            <a:endParaRPr lang="zh-CN" altLang="en-US" b="1" dirty="0">
              <a:solidFill>
                <a:srgbClr val="FF0000"/>
              </a:solidFill>
              <a:latin typeface="宋体" panose="02010600030101010101" pitchFamily="2" charset="-122"/>
            </a:endParaRPr>
          </a:p>
        </p:txBody>
      </p:sp>
      <p:sp>
        <p:nvSpPr>
          <p:cNvPr id="116739" name="Rectangle 3"/>
          <p:cNvSpPr>
            <a:spLocks noGrp="1"/>
          </p:cNvSpPr>
          <p:nvPr>
            <p:ph idx="1"/>
          </p:nvPr>
        </p:nvSpPr>
        <p:spPr>
          <a:xfrm>
            <a:off x="304800" y="2057400"/>
            <a:ext cx="8650288" cy="4114800"/>
          </a:xfrm>
          <a:ln/>
        </p:spPr>
        <p:txBody>
          <a:bodyPr vert="horz" wrap="square" lIns="91440" tIns="45720" rIns="91440" bIns="45720" anchor="t" anchorCtr="0"/>
          <a:p>
            <a:pPr eaLnBrk="1" hangingPunct="1"/>
            <a:r>
              <a:rPr lang="zh-CN" altLang="en-US" sz="2800" b="1" dirty="0">
                <a:latin typeface="Comic Sans MS" panose="030F0702030302020204" pitchFamily="66" charset="0"/>
              </a:rPr>
              <a:t>逗号运算用于将若干表达式连接起来顺序地逐个计算。连续逗号运算的一般形式为：</a:t>
            </a:r>
            <a:endParaRPr lang="zh-CN" altLang="en-US" sz="2800" b="1" dirty="0">
              <a:latin typeface="Comic Sans MS" panose="030F0702030302020204" pitchFamily="66" charset="0"/>
            </a:endParaRPr>
          </a:p>
          <a:p>
            <a:pPr lvl="1" eaLnBrk="1" hangingPunct="1"/>
            <a:r>
              <a:rPr lang="zh-CN" altLang="en-US" sz="2400" b="1" dirty="0">
                <a:solidFill>
                  <a:srgbClr val="FF0000"/>
                </a:solidFill>
                <a:latin typeface="Comic Sans MS" panose="030F0702030302020204" pitchFamily="66" charset="0"/>
              </a:rPr>
              <a:t>表达式</a:t>
            </a:r>
            <a:r>
              <a:rPr lang="en-US" altLang="zh-CN" sz="2400" b="1" dirty="0">
                <a:solidFill>
                  <a:srgbClr val="FF0000"/>
                </a:solidFill>
                <a:latin typeface="Comic Sans MS" panose="030F0702030302020204" pitchFamily="66" charset="0"/>
              </a:rPr>
              <a:t>1</a:t>
            </a:r>
            <a:r>
              <a:rPr lang="zh-CN" altLang="en-US" sz="2400" b="1" dirty="0">
                <a:solidFill>
                  <a:srgbClr val="FF0000"/>
                </a:solidFill>
                <a:latin typeface="Comic Sans MS" panose="030F0702030302020204" pitchFamily="66" charset="0"/>
              </a:rPr>
              <a:t>，表达式</a:t>
            </a:r>
            <a:r>
              <a:rPr lang="en-US" altLang="zh-CN" sz="2400" b="1" dirty="0">
                <a:solidFill>
                  <a:srgbClr val="FF0000"/>
                </a:solidFill>
                <a:latin typeface="Comic Sans MS" panose="030F0702030302020204" pitchFamily="66" charset="0"/>
              </a:rPr>
              <a:t>2</a:t>
            </a:r>
            <a:r>
              <a:rPr lang="zh-CN" altLang="en-US" sz="2400" b="1" dirty="0">
                <a:solidFill>
                  <a:srgbClr val="FF0000"/>
                </a:solidFill>
                <a:latin typeface="Comic Sans MS" panose="030F0702030302020204" pitchFamily="66" charset="0"/>
              </a:rPr>
              <a:t>，</a:t>
            </a:r>
            <a:r>
              <a:rPr lang="en-US" altLang="zh-CN" sz="2400" b="1" dirty="0">
                <a:solidFill>
                  <a:srgbClr val="FF0000"/>
                </a:solidFill>
                <a:latin typeface="Comic Sans MS" panose="030F0702030302020204" pitchFamily="66" charset="0"/>
              </a:rPr>
              <a:t>… </a:t>
            </a:r>
            <a:r>
              <a:rPr lang="zh-CN" altLang="en-US" sz="2400" b="1" dirty="0">
                <a:solidFill>
                  <a:srgbClr val="FF0000"/>
                </a:solidFill>
                <a:latin typeface="Comic Sans MS" panose="030F0702030302020204" pitchFamily="66" charset="0"/>
              </a:rPr>
              <a:t>，表达式</a:t>
            </a:r>
            <a:r>
              <a:rPr lang="en-US" altLang="zh-CN" sz="2400" b="1" dirty="0">
                <a:solidFill>
                  <a:srgbClr val="FF0000"/>
                </a:solidFill>
                <a:latin typeface="Comic Sans MS" panose="030F0702030302020204" pitchFamily="66" charset="0"/>
              </a:rPr>
              <a:t>n</a:t>
            </a:r>
            <a:endParaRPr lang="en-US" altLang="zh-CN" sz="2400" b="1" dirty="0">
              <a:solidFill>
                <a:srgbClr val="FF0000"/>
              </a:solidFill>
              <a:latin typeface="Comic Sans MS" panose="030F0702030302020204" pitchFamily="66" charset="0"/>
            </a:endParaRPr>
          </a:p>
          <a:p>
            <a:pPr lvl="1" eaLnBrk="1" hangingPunct="1"/>
            <a:r>
              <a:rPr lang="zh-CN" altLang="en-US" sz="2400" b="1" dirty="0">
                <a:latin typeface="Comic Sans MS" panose="030F0702030302020204" pitchFamily="66" charset="0"/>
              </a:rPr>
              <a:t>计算顺序从左到右逐一计算各表达式，并</a:t>
            </a:r>
            <a:r>
              <a:rPr lang="zh-CN" altLang="en-US" sz="2400" b="1" dirty="0">
                <a:solidFill>
                  <a:schemeClr val="hlink"/>
                </a:solidFill>
                <a:latin typeface="Comic Sans MS" panose="030F0702030302020204" pitchFamily="66" charset="0"/>
              </a:rPr>
              <a:t>以表达式</a:t>
            </a:r>
            <a:r>
              <a:rPr lang="en-US" altLang="zh-CN" sz="2400" b="1" dirty="0">
                <a:solidFill>
                  <a:schemeClr val="hlink"/>
                </a:solidFill>
                <a:latin typeface="Comic Sans MS" panose="030F0702030302020204" pitchFamily="66" charset="0"/>
              </a:rPr>
              <a:t>n</a:t>
            </a:r>
            <a:r>
              <a:rPr lang="zh-CN" altLang="en-US" sz="2400" b="1" dirty="0">
                <a:solidFill>
                  <a:schemeClr val="hlink"/>
                </a:solidFill>
                <a:latin typeface="Comic Sans MS" panose="030F0702030302020204" pitchFamily="66" charset="0"/>
              </a:rPr>
              <a:t>的值为连续逗号运算的结果</a:t>
            </a:r>
            <a:endParaRPr lang="zh-CN" altLang="en-US" sz="2400" b="1" dirty="0">
              <a:solidFill>
                <a:schemeClr val="hlink"/>
              </a:solidFill>
              <a:latin typeface="Comic Sans MS" panose="030F0702030302020204" pitchFamily="66" charset="0"/>
            </a:endParaRPr>
          </a:p>
          <a:p>
            <a:pPr eaLnBrk="1" hangingPunct="1"/>
            <a:r>
              <a:rPr lang="zh-CN" altLang="en-US" sz="2800" b="1" dirty="0">
                <a:latin typeface="Comic Sans MS" panose="030F0702030302020204" pitchFamily="66" charset="0"/>
              </a:rPr>
              <a:t>例如表达式：</a:t>
            </a:r>
            <a:r>
              <a:rPr lang="en-US" altLang="zh-CN" sz="2800" b="1" dirty="0">
                <a:latin typeface="Comic Sans MS" panose="030F0702030302020204" pitchFamily="66" charset="0"/>
              </a:rPr>
              <a:t>x = (i = 3, i * 2) </a:t>
            </a:r>
            <a:r>
              <a:rPr lang="zh-CN" altLang="en-US" sz="2800" b="1" dirty="0">
                <a:latin typeface="Comic Sans MS" panose="030F0702030302020204" pitchFamily="66" charset="0"/>
              </a:rPr>
              <a:t>使</a:t>
            </a:r>
            <a:r>
              <a:rPr lang="en-US" altLang="zh-CN" sz="2800" b="1" dirty="0">
                <a:latin typeface="Comic Sans MS" panose="030F0702030302020204" pitchFamily="66" charset="0"/>
              </a:rPr>
              <a:t>i</a:t>
            </a:r>
            <a:r>
              <a:rPr lang="zh-CN" altLang="en-US" sz="2800" b="1" dirty="0">
                <a:latin typeface="Comic Sans MS" panose="030F0702030302020204" pitchFamily="66" charset="0"/>
              </a:rPr>
              <a:t>等于</a:t>
            </a:r>
            <a:r>
              <a:rPr lang="en-US" altLang="zh-CN" sz="2800" b="1" dirty="0">
                <a:latin typeface="Comic Sans MS" panose="030F0702030302020204" pitchFamily="66" charset="0"/>
              </a:rPr>
              <a:t>3</a:t>
            </a:r>
            <a:r>
              <a:rPr lang="zh-CN" altLang="en-US" sz="2800" b="1" dirty="0">
                <a:latin typeface="Comic Sans MS" panose="030F0702030302020204" pitchFamily="66" charset="0"/>
              </a:rPr>
              <a:t>，</a:t>
            </a:r>
            <a:r>
              <a:rPr lang="en-US" altLang="zh-CN" sz="2800" b="1" dirty="0">
                <a:latin typeface="Comic Sans MS" panose="030F0702030302020204" pitchFamily="66" charset="0"/>
              </a:rPr>
              <a:t>x</a:t>
            </a:r>
            <a:r>
              <a:rPr lang="zh-CN" altLang="en-US" sz="2800" b="1" dirty="0">
                <a:latin typeface="Comic Sans MS" panose="030F0702030302020204" pitchFamily="66" charset="0"/>
              </a:rPr>
              <a:t>等于</a:t>
            </a:r>
            <a:r>
              <a:rPr lang="en-US" altLang="zh-CN" sz="2800" b="1" dirty="0">
                <a:latin typeface="Comic Sans MS" panose="030F0702030302020204" pitchFamily="66" charset="0"/>
              </a:rPr>
              <a:t>6</a:t>
            </a:r>
            <a:endParaRPr lang="en-US" altLang="zh-CN" sz="2800" b="1" dirty="0">
              <a:latin typeface="Comic Sans MS" panose="030F0702030302020204" pitchFamily="66" charset="0"/>
            </a:endParaRPr>
          </a:p>
          <a:p>
            <a:pPr eaLnBrk="1" hangingPunct="1"/>
            <a:r>
              <a:rPr lang="zh-CN" altLang="en-US" sz="2800" b="1" dirty="0">
                <a:latin typeface="Comic Sans MS" panose="030F0702030302020204" pitchFamily="66" charset="0"/>
              </a:rPr>
              <a:t>逗号运算符的优先级最低，结合性是</a:t>
            </a:r>
            <a:r>
              <a:rPr lang="zh-CN" altLang="en-US" sz="2800" b="1" dirty="0">
                <a:solidFill>
                  <a:srgbClr val="0000FF"/>
                </a:solidFill>
                <a:latin typeface="Comic Sans MS" panose="030F0702030302020204" pitchFamily="66" charset="0"/>
              </a:rPr>
              <a:t>“自左向右”</a:t>
            </a:r>
            <a:endParaRPr lang="zh-CN" altLang="en-US" sz="2800" b="1" dirty="0">
              <a:latin typeface="Comic Sans MS" panose="030F0702030302020204" pitchFamily="66" charset="0"/>
            </a:endParaRPr>
          </a:p>
        </p:txBody>
      </p:sp>
      <p:sp>
        <p:nvSpPr>
          <p:cNvPr id="116740"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16741"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16742"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7762" name="标题 1"/>
          <p:cNvSpPr>
            <a:spLocks noGrp="1"/>
          </p:cNvSpPr>
          <p:nvPr>
            <p:ph type="title"/>
          </p:nvPr>
        </p:nvSpPr>
        <p:spPr>
          <a:ln/>
        </p:spPr>
        <p:txBody>
          <a:bodyPr vert="horz" wrap="square" lIns="91440" tIns="45720" rIns="91440" bIns="45720" anchor="b" anchorCtr="0"/>
          <a:p>
            <a:r>
              <a:rPr lang="zh-CN" altLang="en-US" b="1" dirty="0">
                <a:latin typeface="华文中宋" panose="02010600040101010101" pitchFamily="2" charset="-122"/>
                <a:ea typeface="华文中宋" panose="02010600040101010101" pitchFamily="2" charset="-122"/>
              </a:rPr>
              <a:t>优先级</a:t>
            </a:r>
            <a:endParaRPr lang="zh-CN" altLang="en-US" b="1" dirty="0">
              <a:latin typeface="华文中宋" panose="02010600040101010101" pitchFamily="2" charset="-122"/>
              <a:ea typeface="华文中宋" panose="02010600040101010101" pitchFamily="2" charset="-122"/>
            </a:endParaRPr>
          </a:p>
        </p:txBody>
      </p:sp>
      <p:sp>
        <p:nvSpPr>
          <p:cNvPr id="117763" name="内容占位符 2"/>
          <p:cNvSpPr>
            <a:spLocks noGrp="1"/>
          </p:cNvSpPr>
          <p:nvPr>
            <p:ph idx="1"/>
          </p:nvPr>
        </p:nvSpPr>
        <p:spPr>
          <a:xfrm>
            <a:off x="395288" y="2017713"/>
            <a:ext cx="8559800" cy="4114800"/>
          </a:xfrm>
          <a:ln/>
        </p:spPr>
        <p:txBody>
          <a:bodyPr vert="horz" wrap="square" lIns="91440" tIns="45720" rIns="91440" bIns="45720" anchor="t" anchorCtr="0"/>
          <a:p>
            <a:r>
              <a:rPr lang="zh-CN" altLang="en-US" sz="2800" b="1" dirty="0">
                <a:solidFill>
                  <a:srgbClr val="FF0000"/>
                </a:solidFill>
                <a:latin typeface="Comic Sans MS" panose="030F0702030302020204" pitchFamily="66" charset="0"/>
              </a:rPr>
              <a:t>逻辑运算：</a:t>
            </a:r>
            <a:r>
              <a:rPr lang="en-US" altLang="zh-CN" sz="2800" b="1" dirty="0">
                <a:solidFill>
                  <a:srgbClr val="0000FF"/>
                </a:solidFill>
                <a:latin typeface="Comic Sans MS" panose="030F0702030302020204" pitchFamily="66" charset="0"/>
              </a:rPr>
              <a:t>! </a:t>
            </a:r>
            <a:endParaRPr lang="en-US" altLang="zh-CN" sz="2800" b="1" dirty="0">
              <a:solidFill>
                <a:srgbClr val="0000FF"/>
              </a:solidFill>
              <a:latin typeface="Comic Sans MS" panose="030F0702030302020204" pitchFamily="66" charset="0"/>
            </a:endParaRPr>
          </a:p>
          <a:p>
            <a:r>
              <a:rPr lang="zh-CN" altLang="en-US" sz="2800" b="1" dirty="0">
                <a:solidFill>
                  <a:srgbClr val="FF0000"/>
                </a:solidFill>
                <a:latin typeface="Comic Sans MS" panose="030F0702030302020204" pitchFamily="66" charset="0"/>
              </a:rPr>
              <a:t>算术运算：</a:t>
            </a:r>
            <a:r>
              <a:rPr lang="en-US" altLang="zh-CN" sz="2800" b="1" dirty="0">
                <a:solidFill>
                  <a:srgbClr val="0000FF"/>
                </a:solidFill>
                <a:latin typeface="Comic Sans MS" panose="030F0702030302020204" pitchFamily="66" charset="0"/>
              </a:rPr>
              <a:t>+/-; ++/--; </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endParaRPr lang="zh-CN" altLang="en-US" sz="2800" b="1" dirty="0">
              <a:solidFill>
                <a:srgbClr val="0000FF"/>
              </a:solidFill>
              <a:latin typeface="Comic Sans MS" panose="030F0702030302020204" pitchFamily="66" charset="0"/>
            </a:endParaRPr>
          </a:p>
          <a:p>
            <a:pPr marL="342900" lvl="1" indent="-342900">
              <a:buClr>
                <a:schemeClr val="folHlink"/>
              </a:buClr>
              <a:buSzPct val="60000"/>
            </a:pPr>
            <a:r>
              <a:rPr lang="zh-CN" altLang="en-US" b="1" dirty="0">
                <a:solidFill>
                  <a:srgbClr val="FF0000"/>
                </a:solidFill>
                <a:latin typeface="Comic Sans MS" panose="030F0702030302020204" pitchFamily="66" charset="0"/>
              </a:rPr>
              <a:t>关系运算：</a:t>
            </a:r>
            <a:r>
              <a:rPr lang="en-US" altLang="zh-CN" b="1" dirty="0">
                <a:solidFill>
                  <a:srgbClr val="0000FF"/>
                </a:solidFill>
                <a:latin typeface="Comic Sans MS" panose="030F0702030302020204" pitchFamily="66" charset="0"/>
              </a:rPr>
              <a:t>&lt;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&lt;=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&gt;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&gt;=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 ==</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a:t>
            </a:r>
            <a:endParaRPr lang="en-US" altLang="zh-CN" b="1" dirty="0">
              <a:solidFill>
                <a:srgbClr val="0000FF"/>
              </a:solidFill>
              <a:latin typeface="Comic Sans MS" panose="030F0702030302020204" pitchFamily="66" charset="0"/>
            </a:endParaRPr>
          </a:p>
          <a:p>
            <a:pPr marL="342900" lvl="1" indent="-342900">
              <a:buClr>
                <a:schemeClr val="folHlink"/>
              </a:buClr>
              <a:buSzPct val="60000"/>
            </a:pPr>
            <a:r>
              <a:rPr lang="zh-CN" altLang="en-US" b="1" dirty="0">
                <a:solidFill>
                  <a:srgbClr val="FF0000"/>
                </a:solidFill>
                <a:latin typeface="Comic Sans MS" panose="030F0702030302020204" pitchFamily="66" charset="0"/>
              </a:rPr>
              <a:t>逻辑运算：</a:t>
            </a:r>
            <a:r>
              <a:rPr lang="en-US" altLang="zh-CN" b="1" dirty="0">
                <a:solidFill>
                  <a:srgbClr val="0000FF"/>
                </a:solidFill>
                <a:latin typeface="Comic Sans MS" panose="030F0702030302020204" pitchFamily="66" charset="0"/>
              </a:rPr>
              <a:t>&amp;&amp;</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a:t>
            </a:r>
            <a:endParaRPr lang="en-US" altLang="zh-CN" b="1" dirty="0">
              <a:solidFill>
                <a:srgbClr val="0000FF"/>
              </a:solidFill>
              <a:latin typeface="Comic Sans MS" panose="030F0702030302020204" pitchFamily="66" charset="0"/>
            </a:endParaRPr>
          </a:p>
          <a:p>
            <a:pPr marL="342900" lvl="1" indent="-342900">
              <a:buClr>
                <a:schemeClr val="folHlink"/>
              </a:buClr>
              <a:buSzPct val="60000"/>
            </a:pPr>
            <a:r>
              <a:rPr lang="zh-CN" altLang="en-US" b="1" dirty="0">
                <a:solidFill>
                  <a:srgbClr val="FF0000"/>
                </a:solidFill>
                <a:latin typeface="Comic Sans MS" panose="030F0702030302020204" pitchFamily="66" charset="0"/>
              </a:rPr>
              <a:t>条件运算：</a:t>
            </a:r>
            <a:r>
              <a:rPr lang="en-US" altLang="zh-CN" b="1" dirty="0">
                <a:solidFill>
                  <a:srgbClr val="0000FF"/>
                </a:solidFill>
                <a:latin typeface="Comic Sans MS" panose="030F0702030302020204" pitchFamily="66" charset="0"/>
              </a:rPr>
              <a:t>?:</a:t>
            </a:r>
            <a:endParaRPr lang="en-US" altLang="zh-CN" b="1" dirty="0">
              <a:solidFill>
                <a:srgbClr val="0000FF"/>
              </a:solidFill>
              <a:latin typeface="Comic Sans MS" panose="030F0702030302020204" pitchFamily="66" charset="0"/>
            </a:endParaRPr>
          </a:p>
          <a:p>
            <a:pPr marL="342900" lvl="1" indent="-342900">
              <a:buClr>
                <a:schemeClr val="folHlink"/>
              </a:buClr>
              <a:buSzPct val="60000"/>
            </a:pPr>
            <a:r>
              <a:rPr lang="zh-CN" altLang="en-US" b="1" dirty="0">
                <a:solidFill>
                  <a:srgbClr val="FF0000"/>
                </a:solidFill>
                <a:latin typeface="Comic Sans MS" panose="030F0702030302020204" pitchFamily="66" charset="0"/>
              </a:rPr>
              <a:t>复合</a:t>
            </a:r>
            <a:r>
              <a:rPr lang="en-US" altLang="zh-CN" b="1" dirty="0">
                <a:solidFill>
                  <a:srgbClr val="FF0000"/>
                </a:solidFill>
                <a:latin typeface="Comic Sans MS" panose="030F0702030302020204" pitchFamily="66" charset="0"/>
              </a:rPr>
              <a:t>/</a:t>
            </a:r>
            <a:r>
              <a:rPr lang="zh-CN" altLang="en-US" b="1" dirty="0">
                <a:solidFill>
                  <a:srgbClr val="FF0000"/>
                </a:solidFill>
                <a:latin typeface="Comic Sans MS" panose="030F0702030302020204" pitchFamily="66" charset="0"/>
              </a:rPr>
              <a:t>赋值运算：</a:t>
            </a:r>
            <a:r>
              <a:rPr lang="en-US" altLang="zh-CN" b="1" dirty="0">
                <a:solidFill>
                  <a:srgbClr val="0000FF"/>
                </a:solidFill>
                <a:latin typeface="Comic Sans MS" panose="030F0702030302020204" pitchFamily="66" charset="0"/>
              </a:rPr>
              <a:t>=</a:t>
            </a:r>
            <a:r>
              <a:rPr lang="zh-CN" altLang="en-US" b="1" dirty="0">
                <a:solidFill>
                  <a:srgbClr val="0000FF"/>
                </a:solidFill>
                <a:latin typeface="Comic Sans MS" panose="030F0702030302020204" pitchFamily="66" charset="0"/>
              </a:rPr>
              <a:t>、</a:t>
            </a:r>
            <a:r>
              <a:rPr lang="el-GR" altLang="zh-CN" b="1" dirty="0">
                <a:solidFill>
                  <a:srgbClr val="0000FF"/>
                </a:solidFill>
                <a:latin typeface="Comic Sans MS" panose="030F0702030302020204" pitchFamily="66" charset="0"/>
              </a:rPr>
              <a:t>Θ</a:t>
            </a:r>
            <a:r>
              <a:rPr lang="en-US" altLang="zh-CN" b="1" dirty="0">
                <a:solidFill>
                  <a:srgbClr val="0000FF"/>
                </a:solidFill>
                <a:latin typeface="Comic Sans MS" panose="030F0702030302020204" pitchFamily="66" charset="0"/>
              </a:rPr>
              <a:t>=</a:t>
            </a:r>
            <a:endParaRPr lang="en-US" altLang="zh-CN" b="1" dirty="0">
              <a:solidFill>
                <a:srgbClr val="0000FF"/>
              </a:solidFill>
              <a:latin typeface="Comic Sans MS" panose="030F0702030302020204" pitchFamily="66" charset="0"/>
            </a:endParaRPr>
          </a:p>
          <a:p>
            <a:pPr marL="342900" lvl="1" indent="-342900">
              <a:buClr>
                <a:schemeClr val="folHlink"/>
              </a:buClr>
              <a:buSzPct val="60000"/>
            </a:pPr>
            <a:r>
              <a:rPr lang="zh-CN" altLang="en-US" b="1" dirty="0">
                <a:solidFill>
                  <a:srgbClr val="FF0000"/>
                </a:solidFill>
                <a:latin typeface="Comic Sans MS" panose="030F0702030302020204" pitchFamily="66" charset="0"/>
              </a:rPr>
              <a:t>逗号运算：</a:t>
            </a:r>
            <a:r>
              <a:rPr lang="zh-CN" altLang="en-US" b="1" dirty="0">
                <a:solidFill>
                  <a:srgbClr val="0000FF"/>
                </a:solidFill>
                <a:latin typeface="Comic Sans MS" panose="030F0702030302020204" pitchFamily="66" charset="0"/>
              </a:rPr>
              <a:t>，</a:t>
            </a:r>
            <a:endParaRPr lang="en-US" altLang="zh-CN" b="1" dirty="0">
              <a:solidFill>
                <a:srgbClr val="0000FF"/>
              </a:solidFill>
              <a:latin typeface="Comic Sans MS" panose="030F0702030302020204" pitchFamily="66" charset="0"/>
            </a:endParaRPr>
          </a:p>
          <a:p>
            <a:pPr marL="342900" lvl="1" indent="-342900">
              <a:buClr>
                <a:schemeClr val="folHlink"/>
              </a:buClr>
              <a:buSzPct val="60000"/>
            </a:pPr>
            <a:endParaRPr lang="en-US" altLang="zh-CN" b="1" dirty="0">
              <a:solidFill>
                <a:srgbClr val="FF0000"/>
              </a:solidFill>
              <a:latin typeface="Comic Sans MS" panose="030F0702030302020204" pitchFamily="66" charset="0"/>
            </a:endParaRPr>
          </a:p>
          <a:p>
            <a:endParaRPr lang="zh-CN" altLang="en-US" b="1" dirty="0">
              <a:latin typeface="Comic Sans MS" panose="030F0702030302020204" pitchFamily="66" charset="0"/>
            </a:endParaRPr>
          </a:p>
          <a:p>
            <a:endParaRPr lang="zh-CN" altLang="en-US" dirty="0"/>
          </a:p>
        </p:txBody>
      </p:sp>
      <p:sp>
        <p:nvSpPr>
          <p:cNvPr id="117764"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17765"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17766"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8786" name="Rectangle 2"/>
          <p:cNvSpPr>
            <a:spLocks noGrp="1"/>
          </p:cNvSpPr>
          <p:nvPr>
            <p:ph type="title"/>
          </p:nvPr>
        </p:nvSpPr>
        <p:spPr>
          <a:ln/>
        </p:spPr>
        <p:txBody>
          <a:bodyPr vert="horz" wrap="square" lIns="91440" tIns="45720" rIns="91440" bIns="45720" anchor="b" anchorCtr="0"/>
          <a:p>
            <a:pPr eaLnBrk="1" hangingPunct="1"/>
            <a:r>
              <a:rPr lang="zh-CN" altLang="en-US" b="1" dirty="0"/>
              <a:t>位运算</a:t>
            </a:r>
            <a:endParaRPr lang="zh-CN" altLang="en-US" b="1" dirty="0"/>
          </a:p>
        </p:txBody>
      </p:sp>
      <p:sp>
        <p:nvSpPr>
          <p:cNvPr id="118787" name="Rectangle 3"/>
          <p:cNvSpPr>
            <a:spLocks noGrp="1"/>
          </p:cNvSpPr>
          <p:nvPr>
            <p:ph idx="1"/>
          </p:nvPr>
        </p:nvSpPr>
        <p:spPr>
          <a:xfrm>
            <a:off x="457200" y="2017713"/>
            <a:ext cx="8497888" cy="4114800"/>
          </a:xfrm>
          <a:ln/>
        </p:spPr>
        <p:txBody>
          <a:bodyPr vert="horz" wrap="square" lIns="91440" tIns="45720" rIns="91440" bIns="45720" anchor="t" anchorCtr="0"/>
          <a:p>
            <a:pPr eaLnBrk="1" hangingPunct="1">
              <a:lnSpc>
                <a:spcPct val="90000"/>
              </a:lnSpc>
            </a:pPr>
            <a:r>
              <a:rPr lang="zh-CN" altLang="en-US" sz="2800" b="1" dirty="0">
                <a:solidFill>
                  <a:srgbClr val="0000FF"/>
                </a:solidFill>
                <a:latin typeface="Comic Sans MS" panose="030F0702030302020204" pitchFamily="66" charset="0"/>
              </a:rPr>
              <a:t>位运算的运算分量只能是</a:t>
            </a:r>
            <a:r>
              <a:rPr lang="zh-CN" altLang="en-US" sz="2800" b="1" dirty="0">
                <a:solidFill>
                  <a:srgbClr val="FF3300"/>
                </a:solidFill>
                <a:latin typeface="Comic Sans MS" panose="030F0702030302020204" pitchFamily="66" charset="0"/>
              </a:rPr>
              <a:t>整型或字符型数据</a:t>
            </a:r>
            <a:r>
              <a:rPr lang="zh-CN" altLang="en-US" sz="2800" b="1" dirty="0">
                <a:solidFill>
                  <a:srgbClr val="0000FF"/>
                </a:solidFill>
                <a:latin typeface="Comic Sans MS" panose="030F0702030302020204" pitchFamily="66" charset="0"/>
              </a:rPr>
              <a:t>，位运算把运算对象看作是由二进位组成的位串信息，按位运算，得到位串信息的结果</a:t>
            </a:r>
            <a:endParaRPr lang="zh-CN" altLang="en-US" sz="2800" b="1" dirty="0">
              <a:solidFill>
                <a:srgbClr val="0000FF"/>
              </a:solidFill>
              <a:latin typeface="Comic Sans MS" panose="030F0702030302020204" pitchFamily="66" charset="0"/>
            </a:endParaRPr>
          </a:p>
          <a:p>
            <a:pPr eaLnBrk="1" hangingPunct="1">
              <a:lnSpc>
                <a:spcPct val="90000"/>
              </a:lnSpc>
            </a:pPr>
            <a:r>
              <a:rPr lang="zh-CN" altLang="en-US" sz="2800" b="1" dirty="0">
                <a:solidFill>
                  <a:srgbClr val="0000FF"/>
                </a:solidFill>
                <a:latin typeface="Comic Sans MS" panose="030F0702030302020204" pitchFamily="66" charset="0"/>
              </a:rPr>
              <a:t>位运算种类：</a:t>
            </a:r>
            <a:endParaRPr lang="zh-CN" altLang="en-US" sz="2800" b="1" dirty="0">
              <a:solidFill>
                <a:srgbClr val="0000FF"/>
              </a:solidFill>
              <a:latin typeface="Comic Sans MS" panose="030F0702030302020204" pitchFamily="66" charset="0"/>
            </a:endParaRPr>
          </a:p>
          <a:p>
            <a:pPr lvl="1" eaLnBrk="1" hangingPunct="1">
              <a:lnSpc>
                <a:spcPct val="90000"/>
              </a:lnSpc>
            </a:pPr>
            <a:r>
              <a:rPr lang="en-US" altLang="zh-CN" sz="2400" b="1" dirty="0">
                <a:solidFill>
                  <a:srgbClr val="FF0000"/>
                </a:solidFill>
                <a:latin typeface="Comic Sans MS" panose="030F0702030302020204" pitchFamily="66" charset="0"/>
              </a:rPr>
              <a:t>&amp;(</a:t>
            </a:r>
            <a:r>
              <a:rPr lang="zh-CN" altLang="en-US" sz="2400" b="1" dirty="0">
                <a:solidFill>
                  <a:srgbClr val="FF0000"/>
                </a:solidFill>
                <a:latin typeface="Comic Sans MS" panose="030F0702030302020204" pitchFamily="66" charset="0"/>
              </a:rPr>
              <a:t>按位与</a:t>
            </a:r>
            <a:r>
              <a:rPr lang="en-US" altLang="zh-CN" sz="2400" b="1" dirty="0">
                <a:solidFill>
                  <a:srgbClr val="FF0000"/>
                </a:solidFill>
                <a:latin typeface="Comic Sans MS" panose="030F0702030302020204" pitchFamily="66" charset="0"/>
              </a:rPr>
              <a:t>)</a:t>
            </a:r>
            <a:r>
              <a:rPr lang="zh-CN" altLang="en-US" sz="2400" b="1" dirty="0">
                <a:solidFill>
                  <a:srgbClr val="FF0000"/>
                </a:solidFill>
                <a:latin typeface="Comic Sans MS" panose="030F0702030302020204" pitchFamily="66" charset="0"/>
              </a:rPr>
              <a:t>、</a:t>
            </a:r>
            <a:r>
              <a:rPr lang="en-US" altLang="zh-CN" sz="2400" b="1" dirty="0">
                <a:solidFill>
                  <a:srgbClr val="FF0000"/>
                </a:solidFill>
                <a:latin typeface="Comic Sans MS" panose="030F0702030302020204" pitchFamily="66" charset="0"/>
              </a:rPr>
              <a:t>|(</a:t>
            </a:r>
            <a:r>
              <a:rPr lang="zh-CN" altLang="en-US" sz="2400" b="1" dirty="0">
                <a:solidFill>
                  <a:srgbClr val="FF0000"/>
                </a:solidFill>
                <a:latin typeface="Comic Sans MS" panose="030F0702030302020204" pitchFamily="66" charset="0"/>
              </a:rPr>
              <a:t>按位或</a:t>
            </a:r>
            <a:r>
              <a:rPr lang="en-US" altLang="zh-CN" sz="2400" b="1" dirty="0">
                <a:solidFill>
                  <a:srgbClr val="FF0000"/>
                </a:solidFill>
                <a:latin typeface="Comic Sans MS" panose="030F0702030302020204" pitchFamily="66" charset="0"/>
              </a:rPr>
              <a:t>)</a:t>
            </a:r>
            <a:r>
              <a:rPr lang="zh-CN" altLang="en-US" sz="2400" b="1" dirty="0">
                <a:solidFill>
                  <a:srgbClr val="FF0000"/>
                </a:solidFill>
                <a:latin typeface="Comic Sans MS" panose="030F0702030302020204" pitchFamily="66" charset="0"/>
              </a:rPr>
              <a:t>、</a:t>
            </a:r>
            <a:r>
              <a:rPr lang="en-US" altLang="zh-CN" sz="2400" b="1" dirty="0">
                <a:solidFill>
                  <a:srgbClr val="FF0000"/>
                </a:solidFill>
                <a:latin typeface="Comic Sans MS" panose="030F0702030302020204" pitchFamily="66" charset="0"/>
              </a:rPr>
              <a:t>^(</a:t>
            </a:r>
            <a:r>
              <a:rPr lang="zh-CN" altLang="en-US" sz="2400" b="1" dirty="0">
                <a:solidFill>
                  <a:srgbClr val="FF0000"/>
                </a:solidFill>
                <a:latin typeface="Comic Sans MS" panose="030F0702030302020204" pitchFamily="66" charset="0"/>
              </a:rPr>
              <a:t>按位异或</a:t>
            </a:r>
            <a:r>
              <a:rPr lang="en-US" altLang="zh-CN" sz="2400" b="1" dirty="0">
                <a:solidFill>
                  <a:srgbClr val="FF0000"/>
                </a:solidFill>
                <a:latin typeface="Comic Sans MS" panose="030F0702030302020204" pitchFamily="66" charset="0"/>
              </a:rPr>
              <a:t>)</a:t>
            </a:r>
            <a:r>
              <a:rPr lang="zh-CN" altLang="en-US" sz="2400" b="1" dirty="0">
                <a:solidFill>
                  <a:srgbClr val="FF0000"/>
                </a:solidFill>
                <a:latin typeface="Comic Sans MS" panose="030F0702030302020204" pitchFamily="66" charset="0"/>
              </a:rPr>
              <a:t>、</a:t>
            </a:r>
            <a:r>
              <a:rPr lang="en-US" altLang="zh-CN" sz="2400" b="1" dirty="0">
                <a:solidFill>
                  <a:srgbClr val="FF0000"/>
                </a:solidFill>
                <a:latin typeface="Comic Sans MS" panose="030F0702030302020204" pitchFamily="66" charset="0"/>
              </a:rPr>
              <a:t>~ (</a:t>
            </a:r>
            <a:r>
              <a:rPr lang="zh-CN" altLang="en-US" sz="2400" b="1" dirty="0">
                <a:solidFill>
                  <a:srgbClr val="FF0000"/>
                </a:solidFill>
                <a:latin typeface="Comic Sans MS" panose="030F0702030302020204" pitchFamily="66" charset="0"/>
              </a:rPr>
              <a:t>按位取反</a:t>
            </a:r>
            <a:r>
              <a:rPr lang="en-US" altLang="zh-CN" sz="2400" b="1" dirty="0">
                <a:solidFill>
                  <a:srgbClr val="FF0000"/>
                </a:solidFill>
                <a:latin typeface="Comic Sans MS" panose="030F0702030302020204" pitchFamily="66" charset="0"/>
              </a:rPr>
              <a:t>)</a:t>
            </a:r>
            <a:endParaRPr lang="en-US" altLang="zh-CN" sz="2400" b="1" dirty="0">
              <a:solidFill>
                <a:srgbClr val="FF0000"/>
              </a:solidFill>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按位取反是单目运算符，其余均为双目运算符</a:t>
            </a:r>
            <a:endParaRPr lang="zh-CN" altLang="en-US" sz="2800" b="1" dirty="0">
              <a:latin typeface="Comic Sans MS" panose="030F0702030302020204" pitchFamily="66" charset="0"/>
            </a:endParaRPr>
          </a:p>
          <a:p>
            <a:pPr eaLnBrk="1" hangingPunct="1">
              <a:lnSpc>
                <a:spcPct val="90000"/>
              </a:lnSpc>
            </a:pPr>
            <a:r>
              <a:rPr lang="zh-CN" altLang="en-US" sz="2800" b="1" dirty="0">
                <a:solidFill>
                  <a:srgbClr val="FF0000"/>
                </a:solidFill>
                <a:latin typeface="Comic Sans MS" panose="030F0702030302020204" pitchFamily="66" charset="0"/>
              </a:rPr>
              <a:t>位运算符优先级从高到低，依次为</a:t>
            </a:r>
            <a:r>
              <a:rPr lang="en-US" altLang="zh-CN" sz="2800" b="1" dirty="0">
                <a:solidFill>
                  <a:srgbClr val="FF0000"/>
                </a:solidFill>
                <a:latin typeface="Comic Sans MS" panose="030F0702030302020204" pitchFamily="66" charset="0"/>
              </a:rPr>
              <a:t>~</a:t>
            </a:r>
            <a:r>
              <a:rPr lang="zh-CN" altLang="en-US" sz="2800" b="1" dirty="0">
                <a:solidFill>
                  <a:srgbClr val="FF0000"/>
                </a:solidFill>
                <a:latin typeface="Comic Sans MS" panose="030F0702030302020204" pitchFamily="66" charset="0"/>
              </a:rPr>
              <a:t>、</a:t>
            </a:r>
            <a:r>
              <a:rPr lang="en-US" altLang="zh-CN" sz="2800" b="1" dirty="0">
                <a:solidFill>
                  <a:srgbClr val="FF0000"/>
                </a:solidFill>
                <a:latin typeface="Comic Sans MS" panose="030F0702030302020204" pitchFamily="66" charset="0"/>
              </a:rPr>
              <a:t>&amp;</a:t>
            </a:r>
            <a:r>
              <a:rPr lang="zh-CN" altLang="en-US" sz="2800" b="1" dirty="0">
                <a:solidFill>
                  <a:srgbClr val="FF0000"/>
                </a:solidFill>
                <a:latin typeface="Comic Sans MS" panose="030F0702030302020204" pitchFamily="66" charset="0"/>
              </a:rPr>
              <a:t>、</a:t>
            </a:r>
            <a:r>
              <a:rPr lang="en-US" altLang="zh-CN" sz="2800" b="1" dirty="0">
                <a:solidFill>
                  <a:srgbClr val="FF0000"/>
                </a:solidFill>
                <a:latin typeface="Comic Sans MS" panose="030F0702030302020204" pitchFamily="66" charset="0"/>
              </a:rPr>
              <a:t>^</a:t>
            </a:r>
            <a:r>
              <a:rPr lang="zh-CN" altLang="en-US" sz="2800" b="1" dirty="0">
                <a:solidFill>
                  <a:srgbClr val="FF0000"/>
                </a:solidFill>
                <a:latin typeface="Comic Sans MS" panose="030F0702030302020204" pitchFamily="66" charset="0"/>
              </a:rPr>
              <a:t>、</a:t>
            </a:r>
            <a:r>
              <a:rPr lang="en-US" altLang="zh-CN" sz="2800" b="1" dirty="0">
                <a:solidFill>
                  <a:srgbClr val="FF0000"/>
                </a:solidFill>
                <a:latin typeface="Comic Sans MS" panose="030F0702030302020204" pitchFamily="66" charset="0"/>
              </a:rPr>
              <a:t>| </a:t>
            </a:r>
            <a:endParaRPr lang="en-US" altLang="zh-CN" sz="2800" b="1" dirty="0">
              <a:solidFill>
                <a:srgbClr val="FF0000"/>
              </a:solidFill>
              <a:latin typeface="Comic Sans MS" panose="030F0702030302020204" pitchFamily="66" charset="0"/>
            </a:endParaRPr>
          </a:p>
          <a:p>
            <a:pPr eaLnBrk="1" hangingPunct="1">
              <a:lnSpc>
                <a:spcPct val="90000"/>
              </a:lnSpc>
            </a:pPr>
            <a:r>
              <a:rPr lang="en-US" altLang="zh-CN" sz="2800" b="1" dirty="0">
                <a:latin typeface="Comic Sans MS" panose="030F0702030302020204" pitchFamily="66" charset="0"/>
              </a:rPr>
              <a:t>~</a:t>
            </a:r>
            <a:r>
              <a:rPr lang="zh-CN" altLang="en-US" sz="2800" b="1" dirty="0">
                <a:latin typeface="Comic Sans MS" panose="030F0702030302020204" pitchFamily="66" charset="0"/>
              </a:rPr>
              <a:t>按自右至左结合，优先级高于算术运算符，其余运算符都是自左至右结合，</a:t>
            </a:r>
            <a:r>
              <a:rPr lang="zh-CN" altLang="en-US" sz="2800" b="1" dirty="0">
                <a:solidFill>
                  <a:schemeClr val="hlink"/>
                </a:solidFill>
                <a:latin typeface="Comic Sans MS" panose="030F0702030302020204" pitchFamily="66" charset="0"/>
              </a:rPr>
              <a:t>优先级低于关系运算符</a:t>
            </a:r>
            <a:endParaRPr lang="zh-CN" altLang="en-US" sz="2800" b="1" dirty="0">
              <a:solidFill>
                <a:schemeClr val="hlink"/>
              </a:solidFill>
              <a:latin typeface="Comic Sans MS" panose="030F0702030302020204" pitchFamily="66" charset="0"/>
            </a:endParaRPr>
          </a:p>
        </p:txBody>
      </p:sp>
      <p:sp>
        <p:nvSpPr>
          <p:cNvPr id="118788"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18789"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18790"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9810" name="标题 1"/>
          <p:cNvSpPr>
            <a:spLocks noGrp="1"/>
          </p:cNvSpPr>
          <p:nvPr>
            <p:ph type="title"/>
          </p:nvPr>
        </p:nvSpPr>
        <p:spPr>
          <a:ln/>
        </p:spPr>
        <p:txBody>
          <a:bodyPr vert="horz" wrap="square" lIns="91440" tIns="45720" rIns="91440" bIns="45720" anchor="b" anchorCtr="0"/>
          <a:p>
            <a:r>
              <a:rPr lang="zh-CN" altLang="en-US" b="1" dirty="0">
                <a:latin typeface="华文中宋" panose="02010600040101010101" pitchFamily="2" charset="-122"/>
                <a:ea typeface="华文中宋" panose="02010600040101010101" pitchFamily="2" charset="-122"/>
              </a:rPr>
              <a:t>优先级</a:t>
            </a:r>
            <a:endParaRPr lang="zh-CN" altLang="en-US" b="1" dirty="0">
              <a:latin typeface="华文中宋" panose="02010600040101010101" pitchFamily="2" charset="-122"/>
              <a:ea typeface="华文中宋" panose="02010600040101010101" pitchFamily="2" charset="-122"/>
            </a:endParaRPr>
          </a:p>
        </p:txBody>
      </p:sp>
      <p:sp>
        <p:nvSpPr>
          <p:cNvPr id="119811" name="内容占位符 2"/>
          <p:cNvSpPr>
            <a:spLocks noGrp="1"/>
          </p:cNvSpPr>
          <p:nvPr>
            <p:ph idx="1"/>
          </p:nvPr>
        </p:nvSpPr>
        <p:spPr>
          <a:xfrm>
            <a:off x="395288" y="2017713"/>
            <a:ext cx="8559800" cy="4114800"/>
          </a:xfrm>
          <a:ln/>
        </p:spPr>
        <p:txBody>
          <a:bodyPr vert="horz" wrap="square" lIns="91440" tIns="45720" rIns="91440" bIns="45720" anchor="t" anchorCtr="0"/>
          <a:p>
            <a:r>
              <a:rPr lang="zh-CN" altLang="en-US" sz="2800" b="1" dirty="0">
                <a:solidFill>
                  <a:srgbClr val="FF0000"/>
                </a:solidFill>
                <a:latin typeface="Comic Sans MS" panose="030F0702030302020204" pitchFamily="66" charset="0"/>
              </a:rPr>
              <a:t>逻辑</a:t>
            </a:r>
            <a:r>
              <a:rPr lang="en-US" altLang="zh-CN" sz="2800" b="1" dirty="0">
                <a:solidFill>
                  <a:srgbClr val="FF0000"/>
                </a:solidFill>
                <a:latin typeface="Comic Sans MS" panose="030F0702030302020204" pitchFamily="66" charset="0"/>
              </a:rPr>
              <a:t>/</a:t>
            </a:r>
            <a:r>
              <a:rPr lang="zh-CN" altLang="en-US" sz="2800" b="1" dirty="0">
                <a:solidFill>
                  <a:srgbClr val="FF0000"/>
                </a:solidFill>
                <a:latin typeface="Comic Sans MS" panose="030F0702030302020204" pitchFamily="66" charset="0"/>
              </a:rPr>
              <a:t>位运算：</a:t>
            </a:r>
            <a:r>
              <a:rPr lang="en-US" altLang="zh-CN" sz="2800" b="1" dirty="0">
                <a:solidFill>
                  <a:srgbClr val="0000FF"/>
                </a:solidFill>
                <a:latin typeface="Comic Sans MS" panose="030F0702030302020204" pitchFamily="66" charset="0"/>
              </a:rPr>
              <a:t>! /~ </a:t>
            </a:r>
            <a:endParaRPr lang="en-US" altLang="zh-CN" sz="2800" b="1" dirty="0">
              <a:solidFill>
                <a:srgbClr val="0000FF"/>
              </a:solidFill>
              <a:latin typeface="Comic Sans MS" panose="030F0702030302020204" pitchFamily="66" charset="0"/>
            </a:endParaRPr>
          </a:p>
          <a:p>
            <a:r>
              <a:rPr lang="zh-CN" altLang="en-US" sz="2800" b="1" dirty="0">
                <a:solidFill>
                  <a:srgbClr val="FF0000"/>
                </a:solidFill>
                <a:latin typeface="Comic Sans MS" panose="030F0702030302020204" pitchFamily="66" charset="0"/>
              </a:rPr>
              <a:t>算术运算：</a:t>
            </a:r>
            <a:r>
              <a:rPr lang="en-US" altLang="zh-CN" sz="2800" b="1" dirty="0">
                <a:solidFill>
                  <a:srgbClr val="0000FF"/>
                </a:solidFill>
                <a:latin typeface="Comic Sans MS" panose="030F0702030302020204" pitchFamily="66" charset="0"/>
              </a:rPr>
              <a:t>+/-; ++/--; </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endParaRPr lang="zh-CN" altLang="en-US" sz="2800" b="1" dirty="0">
              <a:solidFill>
                <a:srgbClr val="0000FF"/>
              </a:solidFill>
              <a:latin typeface="Comic Sans MS" panose="030F0702030302020204" pitchFamily="66" charset="0"/>
            </a:endParaRPr>
          </a:p>
          <a:p>
            <a:pPr marL="342900" lvl="1" indent="-342900">
              <a:buClr>
                <a:schemeClr val="folHlink"/>
              </a:buClr>
              <a:buSzPct val="60000"/>
            </a:pPr>
            <a:r>
              <a:rPr lang="zh-CN" altLang="en-US" b="1" dirty="0">
                <a:solidFill>
                  <a:srgbClr val="FF0000"/>
                </a:solidFill>
                <a:latin typeface="Comic Sans MS" panose="030F0702030302020204" pitchFamily="66" charset="0"/>
              </a:rPr>
              <a:t>关系运算：</a:t>
            </a:r>
            <a:r>
              <a:rPr lang="en-US" altLang="zh-CN" b="1" dirty="0">
                <a:solidFill>
                  <a:srgbClr val="0000FF"/>
                </a:solidFill>
                <a:latin typeface="Comic Sans MS" panose="030F0702030302020204" pitchFamily="66" charset="0"/>
              </a:rPr>
              <a:t>&lt;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&lt;=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&gt;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&gt;=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 ==</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a:t>
            </a:r>
            <a:endParaRPr lang="en-US" altLang="zh-CN" b="1" dirty="0">
              <a:solidFill>
                <a:srgbClr val="0000FF"/>
              </a:solidFill>
              <a:latin typeface="Comic Sans MS" panose="030F0702030302020204" pitchFamily="66" charset="0"/>
            </a:endParaRPr>
          </a:p>
          <a:p>
            <a:pPr marL="342900" lvl="1" indent="-342900">
              <a:buClr>
                <a:schemeClr val="folHlink"/>
              </a:buClr>
              <a:buSzPct val="60000"/>
            </a:pPr>
            <a:r>
              <a:rPr lang="zh-CN" altLang="en-US" b="1" dirty="0">
                <a:solidFill>
                  <a:srgbClr val="FF0000"/>
                </a:solidFill>
                <a:latin typeface="Comic Sans MS" panose="030F0702030302020204" pitchFamily="66" charset="0"/>
              </a:rPr>
              <a:t>位运算：</a:t>
            </a:r>
            <a:r>
              <a:rPr lang="en-US" altLang="zh-CN" b="1" dirty="0">
                <a:solidFill>
                  <a:srgbClr val="0000FF"/>
                </a:solidFill>
                <a:latin typeface="Comic Sans MS" panose="030F0702030302020204" pitchFamily="66" charset="0"/>
              </a:rPr>
              <a:t>&amp;</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 </a:t>
            </a:r>
            <a:endParaRPr lang="en-US" altLang="zh-CN" b="1" dirty="0">
              <a:solidFill>
                <a:srgbClr val="0000FF"/>
              </a:solidFill>
              <a:latin typeface="Comic Sans MS" panose="030F0702030302020204" pitchFamily="66" charset="0"/>
            </a:endParaRPr>
          </a:p>
          <a:p>
            <a:pPr marL="342900" lvl="1" indent="-342900">
              <a:buClr>
                <a:schemeClr val="folHlink"/>
              </a:buClr>
              <a:buSzPct val="60000"/>
            </a:pPr>
            <a:r>
              <a:rPr lang="zh-CN" altLang="en-US" b="1" dirty="0">
                <a:solidFill>
                  <a:srgbClr val="FF0000"/>
                </a:solidFill>
                <a:latin typeface="Comic Sans MS" panose="030F0702030302020204" pitchFamily="66" charset="0"/>
              </a:rPr>
              <a:t>逻辑运算：</a:t>
            </a:r>
            <a:r>
              <a:rPr lang="en-US" altLang="zh-CN" b="1" dirty="0">
                <a:solidFill>
                  <a:srgbClr val="0000FF"/>
                </a:solidFill>
                <a:latin typeface="Comic Sans MS" panose="030F0702030302020204" pitchFamily="66" charset="0"/>
              </a:rPr>
              <a:t>&amp;&amp;</a:t>
            </a:r>
            <a:r>
              <a:rPr lang="zh-CN" altLang="en-US" b="1" dirty="0">
                <a:solidFill>
                  <a:srgbClr val="0000FF"/>
                </a:solidFill>
                <a:latin typeface="Comic Sans MS" panose="030F0702030302020204" pitchFamily="66" charset="0"/>
              </a:rPr>
              <a:t>、</a:t>
            </a:r>
            <a:r>
              <a:rPr lang="en-US" altLang="zh-CN" b="1" dirty="0">
                <a:solidFill>
                  <a:srgbClr val="0000FF"/>
                </a:solidFill>
                <a:latin typeface="Comic Sans MS" panose="030F0702030302020204" pitchFamily="66" charset="0"/>
              </a:rPr>
              <a:t>||</a:t>
            </a:r>
            <a:endParaRPr lang="en-US" altLang="zh-CN" b="1" dirty="0">
              <a:solidFill>
                <a:srgbClr val="0000FF"/>
              </a:solidFill>
              <a:latin typeface="Comic Sans MS" panose="030F0702030302020204" pitchFamily="66" charset="0"/>
            </a:endParaRPr>
          </a:p>
          <a:p>
            <a:pPr marL="342900" lvl="1" indent="-342900">
              <a:buClr>
                <a:schemeClr val="folHlink"/>
              </a:buClr>
              <a:buSzPct val="60000"/>
            </a:pPr>
            <a:r>
              <a:rPr lang="zh-CN" altLang="en-US" b="1" dirty="0">
                <a:solidFill>
                  <a:srgbClr val="FF0000"/>
                </a:solidFill>
                <a:latin typeface="Comic Sans MS" panose="030F0702030302020204" pitchFamily="66" charset="0"/>
              </a:rPr>
              <a:t>条件运算：</a:t>
            </a:r>
            <a:r>
              <a:rPr lang="en-US" altLang="zh-CN" b="1" dirty="0">
                <a:solidFill>
                  <a:srgbClr val="0000FF"/>
                </a:solidFill>
                <a:latin typeface="Comic Sans MS" panose="030F0702030302020204" pitchFamily="66" charset="0"/>
              </a:rPr>
              <a:t>?:</a:t>
            </a:r>
            <a:endParaRPr lang="en-US" altLang="zh-CN" b="1" dirty="0">
              <a:solidFill>
                <a:srgbClr val="0000FF"/>
              </a:solidFill>
              <a:latin typeface="Comic Sans MS" panose="030F0702030302020204" pitchFamily="66" charset="0"/>
            </a:endParaRPr>
          </a:p>
          <a:p>
            <a:pPr marL="342900" lvl="1" indent="-342900">
              <a:buClr>
                <a:schemeClr val="folHlink"/>
              </a:buClr>
              <a:buSzPct val="60000"/>
            </a:pPr>
            <a:r>
              <a:rPr lang="zh-CN" altLang="en-US" b="1" dirty="0">
                <a:solidFill>
                  <a:srgbClr val="FF0000"/>
                </a:solidFill>
                <a:latin typeface="Comic Sans MS" panose="030F0702030302020204" pitchFamily="66" charset="0"/>
              </a:rPr>
              <a:t>复合</a:t>
            </a:r>
            <a:r>
              <a:rPr lang="en-US" altLang="zh-CN" b="1" dirty="0">
                <a:solidFill>
                  <a:srgbClr val="FF0000"/>
                </a:solidFill>
                <a:latin typeface="Comic Sans MS" panose="030F0702030302020204" pitchFamily="66" charset="0"/>
              </a:rPr>
              <a:t>/</a:t>
            </a:r>
            <a:r>
              <a:rPr lang="zh-CN" altLang="en-US" b="1" dirty="0">
                <a:solidFill>
                  <a:srgbClr val="FF0000"/>
                </a:solidFill>
                <a:latin typeface="Comic Sans MS" panose="030F0702030302020204" pitchFamily="66" charset="0"/>
              </a:rPr>
              <a:t>赋值运算：</a:t>
            </a:r>
            <a:r>
              <a:rPr lang="en-US" altLang="zh-CN" b="1" dirty="0">
                <a:solidFill>
                  <a:srgbClr val="0000FF"/>
                </a:solidFill>
                <a:latin typeface="Comic Sans MS" panose="030F0702030302020204" pitchFamily="66" charset="0"/>
              </a:rPr>
              <a:t>=</a:t>
            </a:r>
            <a:r>
              <a:rPr lang="zh-CN" altLang="en-US" b="1" dirty="0">
                <a:solidFill>
                  <a:srgbClr val="0000FF"/>
                </a:solidFill>
                <a:latin typeface="Comic Sans MS" panose="030F0702030302020204" pitchFamily="66" charset="0"/>
              </a:rPr>
              <a:t>、</a:t>
            </a:r>
            <a:r>
              <a:rPr lang="el-GR" altLang="zh-CN" b="1" dirty="0">
                <a:solidFill>
                  <a:srgbClr val="0000FF"/>
                </a:solidFill>
                <a:latin typeface="Comic Sans MS" panose="030F0702030302020204" pitchFamily="66" charset="0"/>
              </a:rPr>
              <a:t>Θ</a:t>
            </a:r>
            <a:r>
              <a:rPr lang="en-US" altLang="zh-CN" b="1" dirty="0">
                <a:solidFill>
                  <a:srgbClr val="0000FF"/>
                </a:solidFill>
                <a:latin typeface="Comic Sans MS" panose="030F0702030302020204" pitchFamily="66" charset="0"/>
              </a:rPr>
              <a:t>=</a:t>
            </a:r>
            <a:endParaRPr lang="en-US" altLang="zh-CN" b="1" dirty="0">
              <a:solidFill>
                <a:srgbClr val="0000FF"/>
              </a:solidFill>
              <a:latin typeface="Comic Sans MS" panose="030F0702030302020204" pitchFamily="66" charset="0"/>
            </a:endParaRPr>
          </a:p>
          <a:p>
            <a:pPr marL="342900" lvl="1" indent="-342900">
              <a:buClr>
                <a:schemeClr val="folHlink"/>
              </a:buClr>
              <a:buSzPct val="60000"/>
            </a:pPr>
            <a:r>
              <a:rPr lang="zh-CN" altLang="en-US" b="1" dirty="0">
                <a:solidFill>
                  <a:srgbClr val="FF0000"/>
                </a:solidFill>
                <a:latin typeface="Comic Sans MS" panose="030F0702030302020204" pitchFamily="66" charset="0"/>
              </a:rPr>
              <a:t>逗号运算：</a:t>
            </a:r>
            <a:r>
              <a:rPr lang="zh-CN" altLang="en-US" b="1" dirty="0">
                <a:solidFill>
                  <a:srgbClr val="0000FF"/>
                </a:solidFill>
                <a:latin typeface="Comic Sans MS" panose="030F0702030302020204" pitchFamily="66" charset="0"/>
              </a:rPr>
              <a:t>，</a:t>
            </a:r>
            <a:endParaRPr lang="en-US" altLang="zh-CN" b="1" dirty="0">
              <a:solidFill>
                <a:srgbClr val="0000FF"/>
              </a:solidFill>
              <a:latin typeface="Comic Sans MS" panose="030F0702030302020204" pitchFamily="66" charset="0"/>
            </a:endParaRPr>
          </a:p>
          <a:p>
            <a:pPr marL="342900" lvl="1" indent="-342900">
              <a:buClr>
                <a:schemeClr val="folHlink"/>
              </a:buClr>
              <a:buSzPct val="60000"/>
            </a:pPr>
            <a:endParaRPr lang="en-US" altLang="zh-CN" b="1" dirty="0">
              <a:solidFill>
                <a:srgbClr val="FF0000"/>
              </a:solidFill>
              <a:latin typeface="Comic Sans MS" panose="030F0702030302020204" pitchFamily="66" charset="0"/>
            </a:endParaRPr>
          </a:p>
          <a:p>
            <a:endParaRPr lang="zh-CN" altLang="en-US" b="1" dirty="0">
              <a:latin typeface="Comic Sans MS" panose="030F0702030302020204" pitchFamily="66" charset="0"/>
            </a:endParaRPr>
          </a:p>
          <a:p>
            <a:endParaRPr lang="zh-CN" altLang="en-US" dirty="0"/>
          </a:p>
        </p:txBody>
      </p:sp>
      <p:sp>
        <p:nvSpPr>
          <p:cNvPr id="119812"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19813"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19814"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0834" name="Rectangle 2"/>
          <p:cNvSpPr>
            <a:spLocks noGrp="1"/>
          </p:cNvSpPr>
          <p:nvPr>
            <p:ph type="title"/>
          </p:nvPr>
        </p:nvSpPr>
        <p:spPr>
          <a:ln/>
        </p:spPr>
        <p:txBody>
          <a:bodyPr vert="horz" wrap="square" lIns="91440" tIns="45720" rIns="91440" bIns="45720" anchor="b" anchorCtr="0"/>
          <a:p>
            <a:pPr eaLnBrk="1" hangingPunct="1"/>
            <a:r>
              <a:rPr lang="zh-CN" altLang="en-US" b="1" dirty="0">
                <a:solidFill>
                  <a:srgbClr val="000099"/>
                </a:solidFill>
                <a:latin typeface="宋体" panose="02010600030101010101" pitchFamily="2" charset="-122"/>
              </a:rPr>
              <a:t>按位与运算符</a:t>
            </a:r>
            <a:r>
              <a:rPr lang="en-US" altLang="zh-CN" b="1" dirty="0">
                <a:solidFill>
                  <a:srgbClr val="000099"/>
                </a:solidFill>
                <a:latin typeface="宋体" panose="02010600030101010101" pitchFamily="2" charset="-122"/>
              </a:rPr>
              <a:t>(&amp;)</a:t>
            </a:r>
            <a:endParaRPr lang="en-US" altLang="zh-CN" b="1" dirty="0">
              <a:solidFill>
                <a:srgbClr val="FF0000"/>
              </a:solidFill>
              <a:latin typeface="宋体" panose="02010600030101010101" pitchFamily="2" charset="-122"/>
            </a:endParaRPr>
          </a:p>
        </p:txBody>
      </p:sp>
      <p:sp>
        <p:nvSpPr>
          <p:cNvPr id="120835" name="Rectangle 3"/>
          <p:cNvSpPr>
            <a:spLocks noGrp="1"/>
          </p:cNvSpPr>
          <p:nvPr>
            <p:ph idx="1"/>
          </p:nvPr>
        </p:nvSpPr>
        <p:spPr>
          <a:xfrm>
            <a:off x="381000" y="2017713"/>
            <a:ext cx="8574088" cy="4114800"/>
          </a:xfrm>
          <a:ln/>
        </p:spPr>
        <p:txBody>
          <a:bodyPr vert="horz" wrap="square" lIns="91440" tIns="45720" rIns="91440" bIns="45720" anchor="t" anchorCtr="0"/>
          <a:p>
            <a:pPr eaLnBrk="1" hangingPunct="1">
              <a:lnSpc>
                <a:spcPct val="90000"/>
              </a:lnSpc>
            </a:pPr>
            <a:r>
              <a:rPr lang="zh-CN" altLang="en-US" sz="2600" b="1" dirty="0">
                <a:latin typeface="Comic Sans MS" panose="030F0702030302020204" pitchFamily="66" charset="0"/>
              </a:rPr>
              <a:t>将两个运算分量的对应位按位遵照以下规则进行计算： </a:t>
            </a:r>
            <a:r>
              <a:rPr lang="en-US" altLang="zh-CN" sz="2600" b="1" dirty="0">
                <a:solidFill>
                  <a:srgbClr val="0000FF"/>
                </a:solidFill>
                <a:latin typeface="Comic Sans MS" panose="030F0702030302020204" pitchFamily="66" charset="0"/>
              </a:rPr>
              <a:t>0 &amp; 0 = 0,  0 &amp; 1 = 0,  1 &amp; 0 = 0,  1 &amp; 1 = 1</a:t>
            </a:r>
            <a:endParaRPr lang="en-US" altLang="zh-CN" sz="2600" b="1" dirty="0">
              <a:solidFill>
                <a:srgbClr val="0000FF"/>
              </a:solidFill>
              <a:latin typeface="Comic Sans MS" panose="030F0702030302020204" pitchFamily="66" charset="0"/>
            </a:endParaRPr>
          </a:p>
          <a:p>
            <a:pPr eaLnBrk="1" hangingPunct="1">
              <a:lnSpc>
                <a:spcPct val="90000"/>
              </a:lnSpc>
            </a:pPr>
            <a:r>
              <a:rPr lang="zh-CN" altLang="en-US" sz="2600" b="1" dirty="0">
                <a:latin typeface="Comic Sans MS" panose="030F0702030302020204" pitchFamily="66" charset="0"/>
              </a:rPr>
              <a:t>即同为 </a:t>
            </a:r>
            <a:r>
              <a:rPr lang="en-US" altLang="zh-CN" sz="2600" b="1" dirty="0">
                <a:latin typeface="Comic Sans MS" panose="030F0702030302020204" pitchFamily="66" charset="0"/>
              </a:rPr>
              <a:t>1 </a:t>
            </a:r>
            <a:r>
              <a:rPr lang="zh-CN" altLang="en-US" sz="2600" b="1" dirty="0">
                <a:latin typeface="Comic Sans MS" panose="030F0702030302020204" pitchFamily="66" charset="0"/>
              </a:rPr>
              <a:t>的位，结果为 </a:t>
            </a:r>
            <a:r>
              <a:rPr lang="en-US" altLang="zh-CN" sz="2600" b="1" dirty="0">
                <a:latin typeface="Comic Sans MS" panose="030F0702030302020204" pitchFamily="66" charset="0"/>
              </a:rPr>
              <a:t>1</a:t>
            </a:r>
            <a:r>
              <a:rPr lang="zh-CN" altLang="en-US" sz="2600" b="1" dirty="0">
                <a:latin typeface="Comic Sans MS" panose="030F0702030302020204" pitchFamily="66" charset="0"/>
              </a:rPr>
              <a:t>，否则结果为 </a:t>
            </a:r>
            <a:r>
              <a:rPr lang="en-US" altLang="zh-CN" sz="2600" b="1" dirty="0">
                <a:latin typeface="Comic Sans MS" panose="030F0702030302020204" pitchFamily="66" charset="0"/>
              </a:rPr>
              <a:t>0</a:t>
            </a:r>
            <a:endParaRPr lang="en-US" altLang="zh-CN" sz="2600" b="1" dirty="0">
              <a:latin typeface="Comic Sans MS" panose="030F0702030302020204" pitchFamily="66" charset="0"/>
            </a:endParaRPr>
          </a:p>
          <a:p>
            <a:pPr eaLnBrk="1" hangingPunct="1">
              <a:lnSpc>
                <a:spcPct val="90000"/>
              </a:lnSpc>
            </a:pPr>
            <a:r>
              <a:rPr lang="zh-CN" altLang="en-US" sz="2600" b="1" dirty="0">
                <a:solidFill>
                  <a:srgbClr val="0000FF"/>
                </a:solidFill>
                <a:latin typeface="Comic Sans MS" panose="030F0702030302020204" pitchFamily="66" charset="0"/>
              </a:rPr>
              <a:t>例如，设</a:t>
            </a:r>
            <a:r>
              <a:rPr lang="en-US" altLang="zh-CN" sz="2600" b="1" dirty="0">
                <a:solidFill>
                  <a:srgbClr val="0000FF"/>
                </a:solidFill>
                <a:latin typeface="Comic Sans MS" panose="030F0702030302020204" pitchFamily="66" charset="0"/>
              </a:rPr>
              <a:t>3</a:t>
            </a:r>
            <a:r>
              <a:rPr lang="zh-CN" altLang="en-US" sz="2600" b="1" dirty="0">
                <a:solidFill>
                  <a:srgbClr val="0000FF"/>
                </a:solidFill>
                <a:latin typeface="Comic Sans MS" panose="030F0702030302020204" pitchFamily="66" charset="0"/>
              </a:rPr>
              <a:t>的内部表示为</a:t>
            </a:r>
            <a:r>
              <a:rPr lang="en-US" altLang="zh-CN" sz="2600" b="1" dirty="0">
                <a:solidFill>
                  <a:srgbClr val="0000FF"/>
                </a:solidFill>
                <a:latin typeface="Comic Sans MS" panose="030F0702030302020204" pitchFamily="66" charset="0"/>
              </a:rPr>
              <a:t>00000011</a:t>
            </a:r>
            <a:r>
              <a:rPr lang="zh-CN" altLang="en-US" sz="2600" b="1" dirty="0">
                <a:solidFill>
                  <a:srgbClr val="0000FF"/>
                </a:solidFill>
                <a:latin typeface="Comic Sans MS" panose="030F0702030302020204" pitchFamily="66" charset="0"/>
              </a:rPr>
              <a:t>，</a:t>
            </a:r>
            <a:r>
              <a:rPr lang="en-US" altLang="zh-CN" sz="2600" b="1" dirty="0">
                <a:solidFill>
                  <a:srgbClr val="0000FF"/>
                </a:solidFill>
                <a:latin typeface="Comic Sans MS" panose="030F0702030302020204" pitchFamily="66" charset="0"/>
              </a:rPr>
              <a:t>5</a:t>
            </a:r>
            <a:r>
              <a:rPr lang="zh-CN" altLang="en-US" sz="2600" b="1" dirty="0">
                <a:solidFill>
                  <a:srgbClr val="0000FF"/>
                </a:solidFill>
                <a:latin typeface="Comic Sans MS" panose="030F0702030302020204" pitchFamily="66" charset="0"/>
              </a:rPr>
              <a:t>的内部表示为</a:t>
            </a:r>
            <a:r>
              <a:rPr lang="en-US" altLang="zh-CN" sz="2600" b="1" dirty="0">
                <a:solidFill>
                  <a:srgbClr val="0000FF"/>
                </a:solidFill>
                <a:latin typeface="Comic Sans MS" panose="030F0702030302020204" pitchFamily="66" charset="0"/>
              </a:rPr>
              <a:t>00000101</a:t>
            </a:r>
            <a:r>
              <a:rPr lang="zh-CN" altLang="en-US" sz="2600" b="1" dirty="0">
                <a:solidFill>
                  <a:srgbClr val="0000FF"/>
                </a:solidFill>
                <a:latin typeface="Comic Sans MS" panose="030F0702030302020204" pitchFamily="66" charset="0"/>
              </a:rPr>
              <a:t>。则 </a:t>
            </a:r>
            <a:r>
              <a:rPr lang="en-US" altLang="zh-CN" sz="2600" b="1" dirty="0">
                <a:solidFill>
                  <a:srgbClr val="0000FF"/>
                </a:solidFill>
                <a:latin typeface="Comic Sans MS" panose="030F0702030302020204" pitchFamily="66" charset="0"/>
              </a:rPr>
              <a:t>3&amp;5 </a:t>
            </a:r>
            <a:r>
              <a:rPr lang="zh-CN" altLang="en-US" sz="2600" b="1" dirty="0">
                <a:solidFill>
                  <a:srgbClr val="0000FF"/>
                </a:solidFill>
                <a:latin typeface="Comic Sans MS" panose="030F0702030302020204" pitchFamily="66" charset="0"/>
              </a:rPr>
              <a:t>的结果为 </a:t>
            </a:r>
            <a:r>
              <a:rPr lang="en-US" altLang="zh-CN" sz="2600" b="1" dirty="0">
                <a:solidFill>
                  <a:srgbClr val="0000FF"/>
                </a:solidFill>
                <a:latin typeface="Comic Sans MS" panose="030F0702030302020204" pitchFamily="66" charset="0"/>
              </a:rPr>
              <a:t>00000001</a:t>
            </a:r>
            <a:endParaRPr lang="en-US" altLang="zh-CN" sz="2600" b="1" dirty="0">
              <a:solidFill>
                <a:srgbClr val="0000FF"/>
              </a:solidFill>
              <a:latin typeface="Comic Sans MS" panose="030F0702030302020204" pitchFamily="66" charset="0"/>
            </a:endParaRPr>
          </a:p>
          <a:p>
            <a:pPr eaLnBrk="1" hangingPunct="1">
              <a:lnSpc>
                <a:spcPct val="90000"/>
              </a:lnSpc>
            </a:pPr>
            <a:r>
              <a:rPr lang="zh-CN" altLang="en-US" sz="2600" b="1" dirty="0">
                <a:latin typeface="Comic Sans MS" panose="030F0702030302020204" pitchFamily="66" charset="0"/>
              </a:rPr>
              <a:t>按位与运算有两种典型用法</a:t>
            </a:r>
            <a:endParaRPr lang="zh-CN" altLang="en-US" sz="2600" b="1" dirty="0">
              <a:latin typeface="Comic Sans MS" panose="030F0702030302020204" pitchFamily="66" charset="0"/>
            </a:endParaRPr>
          </a:p>
          <a:p>
            <a:pPr lvl="1" eaLnBrk="1" hangingPunct="1">
              <a:lnSpc>
                <a:spcPct val="90000"/>
              </a:lnSpc>
            </a:pPr>
            <a:r>
              <a:rPr lang="zh-CN" altLang="en-US" sz="2200" b="1" dirty="0">
                <a:solidFill>
                  <a:srgbClr val="000000"/>
                </a:solidFill>
                <a:latin typeface="Comic Sans MS" panose="030F0702030302020204" pitchFamily="66" charset="0"/>
              </a:rPr>
              <a:t>一是</a:t>
            </a:r>
            <a:r>
              <a:rPr lang="zh-CN" altLang="en-US" sz="2200" b="1" dirty="0">
                <a:solidFill>
                  <a:srgbClr val="FF0000"/>
                </a:solidFill>
                <a:latin typeface="Comic Sans MS" panose="030F0702030302020204" pitchFamily="66" charset="0"/>
              </a:rPr>
              <a:t>取一个位串信息的某几位</a:t>
            </a:r>
            <a:r>
              <a:rPr lang="zh-CN" altLang="en-US" sz="2200" b="1" dirty="0">
                <a:latin typeface="Comic Sans MS" panose="030F0702030302020204" pitchFamily="66" charset="0"/>
              </a:rPr>
              <a:t>，如以下代码截取</a:t>
            </a:r>
            <a:r>
              <a:rPr lang="en-US" altLang="zh-CN" sz="2200" b="1" dirty="0">
                <a:latin typeface="Comic Sans MS" panose="030F0702030302020204" pitchFamily="66" charset="0"/>
              </a:rPr>
              <a:t>x</a:t>
            </a:r>
            <a:r>
              <a:rPr lang="zh-CN" altLang="en-US" sz="2200" b="1" dirty="0">
                <a:latin typeface="Comic Sans MS" panose="030F0702030302020204" pitchFamily="66" charset="0"/>
              </a:rPr>
              <a:t>的最低</a:t>
            </a:r>
            <a:r>
              <a:rPr lang="en-US" altLang="zh-CN" sz="2200" b="1" dirty="0">
                <a:latin typeface="Comic Sans MS" panose="030F0702030302020204" pitchFamily="66" charset="0"/>
              </a:rPr>
              <a:t>7</a:t>
            </a:r>
            <a:r>
              <a:rPr lang="zh-CN" altLang="en-US" sz="2200" b="1" dirty="0">
                <a:latin typeface="Comic Sans MS" panose="030F0702030302020204" pitchFamily="66" charset="0"/>
              </a:rPr>
              <a:t>位：</a:t>
            </a:r>
            <a:r>
              <a:rPr lang="en-US" altLang="zh-CN" sz="2200" b="1" dirty="0">
                <a:latin typeface="Comic Sans MS" panose="030F0702030302020204" pitchFamily="66" charset="0"/>
              </a:rPr>
              <a:t>x &amp; 0177</a:t>
            </a:r>
            <a:endParaRPr lang="en-US" altLang="zh-CN" sz="2200" b="1" dirty="0">
              <a:latin typeface="Comic Sans MS" panose="030F0702030302020204" pitchFamily="66" charset="0"/>
            </a:endParaRPr>
          </a:p>
          <a:p>
            <a:pPr lvl="1" eaLnBrk="1" hangingPunct="1">
              <a:lnSpc>
                <a:spcPct val="90000"/>
              </a:lnSpc>
            </a:pPr>
            <a:r>
              <a:rPr lang="zh-CN" altLang="en-US" sz="2200" b="1" dirty="0">
                <a:latin typeface="Comic Sans MS" panose="030F0702030302020204" pitchFamily="66" charset="0"/>
              </a:rPr>
              <a:t>二是</a:t>
            </a:r>
            <a:r>
              <a:rPr lang="zh-CN" altLang="en-US" sz="2200" b="1" dirty="0">
                <a:solidFill>
                  <a:srgbClr val="FF0000"/>
                </a:solidFill>
                <a:latin typeface="Comic Sans MS" panose="030F0702030302020204" pitchFamily="66" charset="0"/>
              </a:rPr>
              <a:t>让某变量保留某几位</a:t>
            </a:r>
            <a:r>
              <a:rPr lang="zh-CN" altLang="en-US" sz="2200" b="1" dirty="0">
                <a:latin typeface="Comic Sans MS" panose="030F0702030302020204" pitchFamily="66" charset="0"/>
              </a:rPr>
              <a:t>，其余位置</a:t>
            </a:r>
            <a:r>
              <a:rPr lang="en-US" altLang="zh-CN" sz="2200" b="1" dirty="0">
                <a:latin typeface="Comic Sans MS" panose="030F0702030302020204" pitchFamily="66" charset="0"/>
              </a:rPr>
              <a:t>0</a:t>
            </a:r>
            <a:r>
              <a:rPr lang="zh-CN" altLang="en-US" sz="2200" b="1" dirty="0">
                <a:latin typeface="Comic Sans MS" panose="030F0702030302020204" pitchFamily="66" charset="0"/>
              </a:rPr>
              <a:t>，如以下代码让</a:t>
            </a:r>
            <a:r>
              <a:rPr lang="en-US" altLang="zh-CN" sz="2200" b="1" dirty="0">
                <a:latin typeface="Comic Sans MS" panose="030F0702030302020204" pitchFamily="66" charset="0"/>
              </a:rPr>
              <a:t>x</a:t>
            </a:r>
            <a:r>
              <a:rPr lang="zh-CN" altLang="en-US" sz="2200" b="1" dirty="0">
                <a:latin typeface="Comic Sans MS" panose="030F0702030302020204" pitchFamily="66" charset="0"/>
              </a:rPr>
              <a:t>只保留最低</a:t>
            </a:r>
            <a:r>
              <a:rPr lang="en-US" altLang="zh-CN" sz="2200" b="1" dirty="0">
                <a:latin typeface="Comic Sans MS" panose="030F0702030302020204" pitchFamily="66" charset="0"/>
              </a:rPr>
              <a:t>6</a:t>
            </a:r>
            <a:r>
              <a:rPr lang="zh-CN" altLang="en-US" sz="2200" b="1" dirty="0">
                <a:latin typeface="Comic Sans MS" panose="030F0702030302020204" pitchFamily="66" charset="0"/>
              </a:rPr>
              <a:t>位：</a:t>
            </a:r>
            <a:r>
              <a:rPr lang="en-US" altLang="zh-CN" sz="2200" b="1" dirty="0">
                <a:latin typeface="Comic Sans MS" panose="030F0702030302020204" pitchFamily="66" charset="0"/>
              </a:rPr>
              <a:t>x = x &amp; 077</a:t>
            </a:r>
            <a:endParaRPr lang="en-US" altLang="zh-CN" sz="2200" b="1" dirty="0">
              <a:latin typeface="Comic Sans MS" panose="030F0702030302020204" pitchFamily="66" charset="0"/>
            </a:endParaRPr>
          </a:p>
          <a:p>
            <a:pPr lvl="1" eaLnBrk="1" hangingPunct="1">
              <a:lnSpc>
                <a:spcPct val="90000"/>
              </a:lnSpc>
            </a:pPr>
            <a:r>
              <a:rPr lang="zh-CN" altLang="en-US" sz="2200" b="1" dirty="0">
                <a:solidFill>
                  <a:schemeClr val="hlink"/>
                </a:solidFill>
                <a:latin typeface="Comic Sans MS" panose="030F0702030302020204" pitchFamily="66" charset="0"/>
              </a:rPr>
              <a:t>以上用法都先要设计好一个常数，该常数只有需要的位是</a:t>
            </a:r>
            <a:r>
              <a:rPr lang="en-US" altLang="zh-CN" sz="2200" b="1" dirty="0">
                <a:solidFill>
                  <a:schemeClr val="hlink"/>
                </a:solidFill>
                <a:latin typeface="Comic Sans MS" panose="030F0702030302020204" pitchFamily="66" charset="0"/>
              </a:rPr>
              <a:t>1</a:t>
            </a:r>
            <a:r>
              <a:rPr lang="zh-CN" altLang="en-US" sz="2200" b="1" dirty="0">
                <a:solidFill>
                  <a:schemeClr val="hlink"/>
                </a:solidFill>
                <a:latin typeface="Comic Sans MS" panose="030F0702030302020204" pitchFamily="66" charset="0"/>
              </a:rPr>
              <a:t>，不需要的位是</a:t>
            </a:r>
            <a:r>
              <a:rPr lang="en-US" altLang="zh-CN" sz="2200" b="1" dirty="0">
                <a:solidFill>
                  <a:schemeClr val="hlink"/>
                </a:solidFill>
                <a:latin typeface="Comic Sans MS" panose="030F0702030302020204" pitchFamily="66" charset="0"/>
              </a:rPr>
              <a:t>0</a:t>
            </a:r>
            <a:r>
              <a:rPr lang="zh-CN" altLang="en-US" sz="2200" b="1" dirty="0">
                <a:solidFill>
                  <a:schemeClr val="hlink"/>
                </a:solidFill>
                <a:latin typeface="Comic Sans MS" panose="030F0702030302020204" pitchFamily="66" charset="0"/>
              </a:rPr>
              <a:t>。用它与指定的位串信息按位与</a:t>
            </a:r>
            <a:endParaRPr lang="zh-CN" altLang="en-US" sz="2200" b="1" dirty="0">
              <a:solidFill>
                <a:schemeClr val="hlink"/>
              </a:solidFill>
              <a:latin typeface="Comic Sans MS" panose="030F0702030302020204" pitchFamily="66" charset="0"/>
            </a:endParaRPr>
          </a:p>
        </p:txBody>
      </p:sp>
      <p:sp>
        <p:nvSpPr>
          <p:cNvPr id="120836"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20837"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20838"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1858"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宋体" panose="02010600030101010101" pitchFamily="2" charset="-122"/>
              </a:rPr>
              <a:t>按位或运算符</a:t>
            </a:r>
            <a:r>
              <a:rPr lang="en-US" altLang="zh-CN" b="1" dirty="0">
                <a:latin typeface="宋体" panose="02010600030101010101" pitchFamily="2" charset="-122"/>
              </a:rPr>
              <a:t>(|)</a:t>
            </a:r>
            <a:endParaRPr lang="en-US" altLang="zh-CN" b="1" dirty="0">
              <a:latin typeface="宋体" panose="02010600030101010101" pitchFamily="2" charset="-122"/>
            </a:endParaRPr>
          </a:p>
        </p:txBody>
      </p:sp>
      <p:sp>
        <p:nvSpPr>
          <p:cNvPr id="121859" name="Rectangle 3"/>
          <p:cNvSpPr>
            <a:spLocks noGrp="1"/>
          </p:cNvSpPr>
          <p:nvPr>
            <p:ph idx="1"/>
          </p:nvPr>
        </p:nvSpPr>
        <p:spPr>
          <a:xfrm>
            <a:off x="381000" y="2017713"/>
            <a:ext cx="8574088" cy="4114800"/>
          </a:xfrm>
          <a:ln/>
        </p:spPr>
        <p:txBody>
          <a:bodyPr vert="horz" wrap="square" lIns="91440" tIns="45720" rIns="91440" bIns="45720" anchor="t" anchorCtr="0"/>
          <a:p>
            <a:pPr eaLnBrk="1" hangingPunct="1">
              <a:lnSpc>
                <a:spcPct val="90000"/>
              </a:lnSpc>
            </a:pPr>
            <a:r>
              <a:rPr lang="zh-CN" altLang="en-US" sz="2800" b="1" dirty="0">
                <a:latin typeface="Comic Sans MS" panose="030F0702030302020204" pitchFamily="66" charset="0"/>
              </a:rPr>
              <a:t>将两个运算分量的对应位按位遵照以下规则进行计算： </a:t>
            </a:r>
            <a:r>
              <a:rPr lang="en-US" altLang="zh-CN" sz="2800" b="1" dirty="0">
                <a:solidFill>
                  <a:srgbClr val="0000FF"/>
                </a:solidFill>
                <a:latin typeface="Comic Sans MS" panose="030F0702030302020204" pitchFamily="66" charset="0"/>
              </a:rPr>
              <a:t>0 | 0 = 0,  0 | 1 = 1,  1 | 0 = 1,  1 | 1 = 1</a:t>
            </a:r>
            <a:endParaRPr lang="en-US" altLang="zh-CN" sz="2800" b="1" dirty="0">
              <a:solidFill>
                <a:srgbClr val="0000FF"/>
              </a:solidFill>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只要有</a:t>
            </a:r>
            <a:r>
              <a:rPr lang="en-US" altLang="zh-CN" sz="2400" b="1" dirty="0">
                <a:latin typeface="Comic Sans MS" panose="030F0702030302020204" pitchFamily="66" charset="0"/>
              </a:rPr>
              <a:t>1</a:t>
            </a:r>
            <a:r>
              <a:rPr lang="zh-CN" altLang="en-US" sz="2400" b="1" dirty="0">
                <a:latin typeface="Comic Sans MS" panose="030F0702030302020204" pitchFamily="66" charset="0"/>
              </a:rPr>
              <a:t>个是</a:t>
            </a:r>
            <a:r>
              <a:rPr lang="en-US" altLang="zh-CN" sz="2400" b="1" dirty="0">
                <a:latin typeface="Comic Sans MS" panose="030F0702030302020204" pitchFamily="66" charset="0"/>
              </a:rPr>
              <a:t>1</a:t>
            </a:r>
            <a:r>
              <a:rPr lang="zh-CN" altLang="en-US" sz="2400" b="1" dirty="0">
                <a:latin typeface="Comic Sans MS" panose="030F0702030302020204" pitchFamily="66" charset="0"/>
              </a:rPr>
              <a:t>的位，结果为</a:t>
            </a:r>
            <a:r>
              <a:rPr lang="en-US" altLang="zh-CN" sz="2400" b="1" dirty="0">
                <a:latin typeface="Comic Sans MS" panose="030F0702030302020204" pitchFamily="66" charset="0"/>
              </a:rPr>
              <a:t>1</a:t>
            </a:r>
            <a:r>
              <a:rPr lang="zh-CN" altLang="en-US" sz="2400" b="1" dirty="0">
                <a:latin typeface="Comic Sans MS" panose="030F0702030302020204" pitchFamily="66" charset="0"/>
              </a:rPr>
              <a:t>，否则为</a:t>
            </a:r>
            <a:r>
              <a:rPr lang="en-US" altLang="zh-CN" sz="2400" b="1" dirty="0">
                <a:latin typeface="Comic Sans MS" panose="030F0702030302020204" pitchFamily="66" charset="0"/>
              </a:rPr>
              <a:t>0</a:t>
            </a:r>
            <a:endParaRPr lang="en-US" altLang="zh-CN" sz="2400" b="1" dirty="0">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例如，</a:t>
            </a:r>
            <a:r>
              <a:rPr lang="en-US" altLang="zh-CN" sz="2800" b="1" dirty="0">
                <a:latin typeface="Comic Sans MS" panose="030F0702030302020204" pitchFamily="66" charset="0"/>
              </a:rPr>
              <a:t>023(010011) | 035(011101) </a:t>
            </a:r>
            <a:r>
              <a:rPr lang="zh-CN" altLang="en-US" sz="2800" b="1" dirty="0">
                <a:latin typeface="Comic Sans MS" panose="030F0702030302020204" pitchFamily="66" charset="0"/>
              </a:rPr>
              <a:t>结果为</a:t>
            </a:r>
            <a:r>
              <a:rPr lang="en-US" altLang="zh-CN" sz="2800" b="1" dirty="0">
                <a:latin typeface="Comic Sans MS" panose="030F0702030302020204" pitchFamily="66" charset="0"/>
              </a:rPr>
              <a:t>037(011111)</a:t>
            </a:r>
            <a:endParaRPr lang="en-US" altLang="zh-CN" sz="2800" b="1" dirty="0">
              <a:latin typeface="Comic Sans MS" panose="030F0702030302020204" pitchFamily="66" charset="0"/>
            </a:endParaRPr>
          </a:p>
          <a:p>
            <a:pPr eaLnBrk="1" hangingPunct="1">
              <a:lnSpc>
                <a:spcPct val="90000"/>
              </a:lnSpc>
            </a:pPr>
            <a:r>
              <a:rPr lang="zh-CN" altLang="en-US" sz="2800" b="1" dirty="0">
                <a:solidFill>
                  <a:srgbClr val="0000FF"/>
                </a:solidFill>
                <a:latin typeface="Comic Sans MS" panose="030F0702030302020204" pitchFamily="66" charset="0"/>
              </a:rPr>
              <a:t>按位或运算的典型用法是</a:t>
            </a:r>
            <a:r>
              <a:rPr lang="zh-CN" altLang="en-US" sz="2800" b="1" dirty="0">
                <a:solidFill>
                  <a:srgbClr val="FF0000"/>
                </a:solidFill>
                <a:latin typeface="Comic Sans MS" panose="030F0702030302020204" pitchFamily="66" charset="0"/>
              </a:rPr>
              <a:t>将一个位串信息的某几位置成</a:t>
            </a:r>
            <a:r>
              <a:rPr lang="en-US" altLang="zh-CN" sz="2800" b="1" dirty="0">
                <a:solidFill>
                  <a:srgbClr val="FF0000"/>
                </a:solidFill>
                <a:latin typeface="Comic Sans MS" panose="030F0702030302020204" pitchFamily="66" charset="0"/>
              </a:rPr>
              <a:t>1</a:t>
            </a:r>
            <a:r>
              <a:rPr lang="zh-CN" altLang="en-US" sz="2800" b="1" dirty="0">
                <a:solidFill>
                  <a:srgbClr val="0000FF"/>
                </a:solidFill>
                <a:latin typeface="Comic Sans MS" panose="030F0702030302020204" pitchFamily="66" charset="0"/>
              </a:rPr>
              <a:t>。如要获得最右</a:t>
            </a:r>
            <a:r>
              <a:rPr lang="en-US" altLang="zh-CN" sz="2800" b="1" dirty="0">
                <a:solidFill>
                  <a:srgbClr val="0000FF"/>
                </a:solidFill>
                <a:latin typeface="Comic Sans MS" panose="030F0702030302020204" pitchFamily="66" charset="0"/>
              </a:rPr>
              <a:t>4</a:t>
            </a:r>
            <a:r>
              <a:rPr lang="zh-CN" altLang="en-US" sz="2800" b="1" dirty="0">
                <a:solidFill>
                  <a:srgbClr val="0000FF"/>
                </a:solidFill>
                <a:latin typeface="Comic Sans MS" panose="030F0702030302020204" pitchFamily="66" charset="0"/>
              </a:rPr>
              <a:t>位为</a:t>
            </a:r>
            <a:r>
              <a:rPr lang="en-US" altLang="zh-CN" sz="2800" b="1" dirty="0">
                <a:solidFill>
                  <a:srgbClr val="0000FF"/>
                </a:solidFill>
                <a:latin typeface="Comic Sans MS" panose="030F0702030302020204" pitchFamily="66" charset="0"/>
              </a:rPr>
              <a:t>1</a:t>
            </a:r>
            <a:r>
              <a:rPr lang="zh-CN" altLang="en-US" sz="2800" b="1" dirty="0">
                <a:solidFill>
                  <a:srgbClr val="0000FF"/>
                </a:solidFill>
                <a:latin typeface="Comic Sans MS" panose="030F0702030302020204" pitchFamily="66" charset="0"/>
              </a:rPr>
              <a:t>，其他位与变量</a:t>
            </a:r>
            <a:r>
              <a:rPr lang="en-US" altLang="zh-CN" sz="2800" b="1" dirty="0">
                <a:solidFill>
                  <a:srgbClr val="0000FF"/>
                </a:solidFill>
                <a:latin typeface="Comic Sans MS" panose="030F0702030302020204" pitchFamily="66" charset="0"/>
              </a:rPr>
              <a:t>j</a:t>
            </a:r>
            <a:r>
              <a:rPr lang="zh-CN" altLang="en-US" sz="2800" b="1" dirty="0">
                <a:solidFill>
                  <a:srgbClr val="0000FF"/>
                </a:solidFill>
                <a:latin typeface="Comic Sans MS" panose="030F0702030302020204" pitchFamily="66" charset="0"/>
              </a:rPr>
              <a:t>的其他位相同，可用逻辑或运算</a:t>
            </a:r>
            <a:r>
              <a:rPr lang="en-US" altLang="zh-CN" sz="2800" b="1" dirty="0">
                <a:solidFill>
                  <a:srgbClr val="0000FF"/>
                </a:solidFill>
                <a:latin typeface="Comic Sans MS" panose="030F0702030302020204" pitchFamily="66" charset="0"/>
              </a:rPr>
              <a:t>017(01111)|j</a:t>
            </a:r>
            <a:r>
              <a:rPr lang="zh-CN" altLang="en-US" sz="2800" b="1" dirty="0">
                <a:solidFill>
                  <a:srgbClr val="0000FF"/>
                </a:solidFill>
                <a:latin typeface="Comic Sans MS" panose="030F0702030302020204" pitchFamily="66" charset="0"/>
              </a:rPr>
              <a:t>。若要把这结果赋给变量</a:t>
            </a:r>
            <a:r>
              <a:rPr lang="en-US" altLang="zh-CN" sz="2800" b="1" dirty="0">
                <a:solidFill>
                  <a:srgbClr val="0000FF"/>
                </a:solidFill>
                <a:latin typeface="Comic Sans MS" panose="030F0702030302020204" pitchFamily="66" charset="0"/>
              </a:rPr>
              <a:t>j</a:t>
            </a:r>
            <a:r>
              <a:rPr lang="zh-CN" altLang="en-US" sz="2800" b="1" dirty="0">
                <a:solidFill>
                  <a:srgbClr val="0000FF"/>
                </a:solidFill>
                <a:latin typeface="Comic Sans MS" panose="030F0702030302020204" pitchFamily="66" charset="0"/>
              </a:rPr>
              <a:t>，可写成：</a:t>
            </a:r>
            <a:r>
              <a:rPr lang="en-US" altLang="zh-CN" sz="2800" b="1" dirty="0">
                <a:solidFill>
                  <a:srgbClr val="0000FF"/>
                </a:solidFill>
                <a:latin typeface="Comic Sans MS" panose="030F0702030302020204" pitchFamily="66" charset="0"/>
              </a:rPr>
              <a:t>j = 017|j</a:t>
            </a:r>
            <a:endParaRPr lang="en-US" altLang="zh-CN" sz="2800" b="1" dirty="0">
              <a:solidFill>
                <a:srgbClr val="0000FF"/>
              </a:solidFill>
              <a:latin typeface="Comic Sans MS" panose="030F0702030302020204" pitchFamily="66" charset="0"/>
            </a:endParaRPr>
          </a:p>
          <a:p>
            <a:pPr eaLnBrk="1" hangingPunct="1">
              <a:lnSpc>
                <a:spcPct val="90000"/>
              </a:lnSpc>
              <a:buNone/>
            </a:pPr>
            <a:endParaRPr lang="en-US" altLang="zh-CN" sz="2800" b="1" dirty="0">
              <a:latin typeface="Comic Sans MS" panose="030F0702030302020204" pitchFamily="66" charset="0"/>
            </a:endParaRPr>
          </a:p>
        </p:txBody>
      </p:sp>
      <p:sp>
        <p:nvSpPr>
          <p:cNvPr id="121860"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21861"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21862"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82"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宋体" panose="02010600030101010101" pitchFamily="2" charset="-122"/>
              </a:rPr>
              <a:t>按位异或运算符</a:t>
            </a:r>
            <a:r>
              <a:rPr lang="en-US" altLang="zh-CN" b="1" dirty="0">
                <a:latin typeface="宋体" panose="02010600030101010101" pitchFamily="2" charset="-122"/>
              </a:rPr>
              <a:t>(^)</a:t>
            </a:r>
            <a:endParaRPr lang="en-US" altLang="zh-CN" b="1" dirty="0">
              <a:latin typeface="宋体" panose="02010600030101010101" pitchFamily="2" charset="-122"/>
            </a:endParaRPr>
          </a:p>
        </p:txBody>
      </p:sp>
      <p:sp>
        <p:nvSpPr>
          <p:cNvPr id="122883" name="Rectangle 3"/>
          <p:cNvSpPr>
            <a:spLocks noGrp="1"/>
          </p:cNvSpPr>
          <p:nvPr>
            <p:ph idx="1"/>
          </p:nvPr>
        </p:nvSpPr>
        <p:spPr>
          <a:xfrm>
            <a:off x="457200" y="1981200"/>
            <a:ext cx="8497888" cy="4114800"/>
          </a:xfrm>
          <a:ln/>
        </p:spPr>
        <p:txBody>
          <a:bodyPr vert="horz" wrap="square" lIns="91440" tIns="45720" rIns="91440" bIns="45720" anchor="t" anchorCtr="0"/>
          <a:p>
            <a:pPr eaLnBrk="1" hangingPunct="1">
              <a:lnSpc>
                <a:spcPct val="110000"/>
              </a:lnSpc>
            </a:pPr>
            <a:r>
              <a:rPr lang="zh-CN" altLang="en-US" sz="2400" b="1" dirty="0">
                <a:latin typeface="Comic Sans MS" panose="030F0702030302020204" pitchFamily="66" charset="0"/>
              </a:rPr>
              <a:t>将两个运算分量的对应位按位遵照以下规则进行计算：</a:t>
            </a:r>
            <a:r>
              <a:rPr lang="en-US" altLang="zh-CN" sz="2400" b="1" dirty="0">
                <a:solidFill>
                  <a:srgbClr val="000099"/>
                </a:solidFill>
                <a:latin typeface="Comic Sans MS" panose="030F0702030302020204" pitchFamily="66" charset="0"/>
              </a:rPr>
              <a:t>0^0 = 0, 0^1 = 1, 1^0 = 1,1^1 = 0</a:t>
            </a:r>
            <a:endParaRPr lang="en-US" altLang="zh-CN" sz="2400" b="1" dirty="0">
              <a:solidFill>
                <a:srgbClr val="000099"/>
              </a:solidFill>
              <a:latin typeface="Comic Sans MS" panose="030F0702030302020204" pitchFamily="66" charset="0"/>
            </a:endParaRPr>
          </a:p>
          <a:p>
            <a:pPr eaLnBrk="1" hangingPunct="1">
              <a:lnSpc>
                <a:spcPct val="110000"/>
              </a:lnSpc>
            </a:pPr>
            <a:r>
              <a:rPr lang="zh-CN" altLang="en-US" sz="2400" b="1" dirty="0">
                <a:latin typeface="Comic Sans MS" panose="030F0702030302020204" pitchFamily="66" charset="0"/>
              </a:rPr>
              <a:t>相应位的值相同的，结果为 </a:t>
            </a:r>
            <a:r>
              <a:rPr lang="en-US" altLang="zh-CN" sz="2400" b="1" dirty="0">
                <a:latin typeface="Comic Sans MS" panose="030F0702030302020204" pitchFamily="66" charset="0"/>
              </a:rPr>
              <a:t>0</a:t>
            </a:r>
            <a:r>
              <a:rPr lang="zh-CN" altLang="en-US" sz="2400" b="1" dirty="0">
                <a:latin typeface="Comic Sans MS" panose="030F0702030302020204" pitchFamily="66" charset="0"/>
              </a:rPr>
              <a:t>，不相同的结果为 </a:t>
            </a:r>
            <a:r>
              <a:rPr lang="en-US" altLang="zh-CN" sz="2400" b="1" dirty="0">
                <a:latin typeface="Comic Sans MS" panose="030F0702030302020204" pitchFamily="66" charset="0"/>
              </a:rPr>
              <a:t>1</a:t>
            </a:r>
            <a:endParaRPr lang="en-US" altLang="zh-CN" sz="2400" b="1" dirty="0">
              <a:latin typeface="Comic Sans MS" panose="030F0702030302020204" pitchFamily="66" charset="0"/>
            </a:endParaRPr>
          </a:p>
          <a:p>
            <a:pPr eaLnBrk="1" hangingPunct="1">
              <a:lnSpc>
                <a:spcPct val="110000"/>
              </a:lnSpc>
            </a:pPr>
            <a:r>
              <a:rPr lang="zh-CN" altLang="en-US" sz="2400" b="1" dirty="0">
                <a:solidFill>
                  <a:srgbClr val="0000FF"/>
                </a:solidFill>
                <a:latin typeface="Comic Sans MS" panose="030F0702030302020204" pitchFamily="66" charset="0"/>
              </a:rPr>
              <a:t>例如，</a:t>
            </a:r>
            <a:r>
              <a:rPr lang="en-US" altLang="zh-CN" sz="2400" b="1" dirty="0">
                <a:solidFill>
                  <a:srgbClr val="0000FF"/>
                </a:solidFill>
                <a:latin typeface="Comic Sans MS" panose="030F0702030302020204" pitchFamily="66" charset="0"/>
              </a:rPr>
              <a:t>013(001011)^035(011101)</a:t>
            </a:r>
            <a:r>
              <a:rPr lang="zh-CN" altLang="en-US" sz="2400" b="1" dirty="0">
                <a:solidFill>
                  <a:srgbClr val="0000FF"/>
                </a:solidFill>
                <a:latin typeface="Comic Sans MS" panose="030F0702030302020204" pitchFamily="66" charset="0"/>
              </a:rPr>
              <a:t>结果为</a:t>
            </a:r>
            <a:r>
              <a:rPr lang="en-US" altLang="zh-CN" sz="2400" b="1" dirty="0">
                <a:solidFill>
                  <a:srgbClr val="0000FF"/>
                </a:solidFill>
                <a:latin typeface="Comic Sans MS" panose="030F0702030302020204" pitchFamily="66" charset="0"/>
              </a:rPr>
              <a:t>026(010110)</a:t>
            </a:r>
            <a:endParaRPr lang="en-US" altLang="zh-CN" sz="2400" b="1" dirty="0">
              <a:solidFill>
                <a:srgbClr val="0000FF"/>
              </a:solidFill>
              <a:latin typeface="Comic Sans MS" panose="030F0702030302020204" pitchFamily="66" charset="0"/>
            </a:endParaRPr>
          </a:p>
          <a:p>
            <a:pPr eaLnBrk="1" hangingPunct="1">
              <a:lnSpc>
                <a:spcPct val="110000"/>
              </a:lnSpc>
            </a:pPr>
            <a:r>
              <a:rPr lang="zh-CN" altLang="en-US" sz="2400" b="1" dirty="0">
                <a:latin typeface="Comic Sans MS" panose="030F0702030302020204" pitchFamily="66" charset="0"/>
              </a:rPr>
              <a:t>异或运算的意思是求两个运算分量相应位值是否相异，相异的为</a:t>
            </a:r>
            <a:r>
              <a:rPr lang="en-US" altLang="zh-CN" sz="2400" b="1" dirty="0">
                <a:latin typeface="Comic Sans MS" panose="030F0702030302020204" pitchFamily="66" charset="0"/>
              </a:rPr>
              <a:t>1</a:t>
            </a:r>
            <a:r>
              <a:rPr lang="zh-CN" altLang="en-US" sz="2400" b="1" dirty="0">
                <a:latin typeface="Comic Sans MS" panose="030F0702030302020204" pitchFamily="66" charset="0"/>
              </a:rPr>
              <a:t>，相同的为</a:t>
            </a:r>
            <a:r>
              <a:rPr lang="en-US" altLang="zh-CN" sz="2400" b="1" dirty="0">
                <a:latin typeface="Comic Sans MS" panose="030F0702030302020204" pitchFamily="66" charset="0"/>
              </a:rPr>
              <a:t>0</a:t>
            </a:r>
            <a:r>
              <a:rPr lang="zh-CN" altLang="en-US" sz="2400" b="1" dirty="0">
                <a:latin typeface="Comic Sans MS" panose="030F0702030302020204" pitchFamily="66" charset="0"/>
              </a:rPr>
              <a:t>。按位异或运算的典型用法是</a:t>
            </a:r>
            <a:r>
              <a:rPr lang="zh-CN" altLang="en-US" sz="2400" b="1" dirty="0">
                <a:solidFill>
                  <a:schemeClr val="hlink"/>
                </a:solidFill>
                <a:latin typeface="Comic Sans MS" panose="030F0702030302020204" pitchFamily="66" charset="0"/>
              </a:rPr>
              <a:t>求一个位串信息的某几位信息的反</a:t>
            </a:r>
            <a:r>
              <a:rPr lang="zh-CN" altLang="en-US" sz="2400" b="1" dirty="0">
                <a:latin typeface="Comic Sans MS" panose="030F0702030302020204" pitchFamily="66" charset="0"/>
              </a:rPr>
              <a:t>。如欲求整型变量</a:t>
            </a:r>
            <a:r>
              <a:rPr lang="en-US" altLang="zh-CN" sz="2400" b="1" dirty="0">
                <a:latin typeface="Comic Sans MS" panose="030F0702030302020204" pitchFamily="66" charset="0"/>
              </a:rPr>
              <a:t>j</a:t>
            </a:r>
            <a:r>
              <a:rPr lang="zh-CN" altLang="en-US" sz="2400" b="1" dirty="0">
                <a:latin typeface="Comic Sans MS" panose="030F0702030302020204" pitchFamily="66" charset="0"/>
              </a:rPr>
              <a:t>的最右</a:t>
            </a:r>
            <a:r>
              <a:rPr lang="en-US" altLang="zh-CN" sz="2400" b="1" dirty="0">
                <a:latin typeface="Comic Sans MS" panose="030F0702030302020204" pitchFamily="66" charset="0"/>
              </a:rPr>
              <a:t>4</a:t>
            </a:r>
            <a:r>
              <a:rPr lang="zh-CN" altLang="en-US" sz="2400" b="1" dirty="0">
                <a:latin typeface="Comic Sans MS" panose="030F0702030302020204" pitchFamily="66" charset="0"/>
              </a:rPr>
              <a:t>位信息的反，用逻辑异或运算</a:t>
            </a:r>
            <a:r>
              <a:rPr lang="en-US" altLang="zh-CN" sz="2400" b="1" dirty="0">
                <a:latin typeface="Comic Sans MS" panose="030F0702030302020204" pitchFamily="66" charset="0"/>
              </a:rPr>
              <a:t>017^j</a:t>
            </a:r>
            <a:r>
              <a:rPr lang="zh-CN" altLang="en-US" sz="2400" b="1" dirty="0">
                <a:latin typeface="Comic Sans MS" panose="030F0702030302020204" pitchFamily="66" charset="0"/>
              </a:rPr>
              <a:t>，就能求得</a:t>
            </a:r>
            <a:r>
              <a:rPr lang="en-US" altLang="zh-CN" sz="2400" b="1" dirty="0">
                <a:latin typeface="Comic Sans MS" panose="030F0702030302020204" pitchFamily="66" charset="0"/>
              </a:rPr>
              <a:t>j</a:t>
            </a:r>
            <a:r>
              <a:rPr lang="zh-CN" altLang="en-US" sz="2400" b="1" dirty="0">
                <a:latin typeface="Comic Sans MS" panose="030F0702030302020204" pitchFamily="66" charset="0"/>
              </a:rPr>
              <a:t>最右</a:t>
            </a:r>
            <a:r>
              <a:rPr lang="en-US" altLang="zh-CN" sz="2400" b="1" dirty="0">
                <a:latin typeface="Comic Sans MS" panose="030F0702030302020204" pitchFamily="66" charset="0"/>
              </a:rPr>
              <a:t>4</a:t>
            </a:r>
            <a:r>
              <a:rPr lang="zh-CN" altLang="en-US" sz="2400" b="1" dirty="0">
                <a:latin typeface="Comic Sans MS" panose="030F0702030302020204" pitchFamily="66" charset="0"/>
              </a:rPr>
              <a:t>位的信息的反</a:t>
            </a:r>
            <a:r>
              <a:rPr lang="en-US" altLang="zh-CN" sz="2400" b="1" dirty="0">
                <a:latin typeface="Comic Sans MS" panose="030F0702030302020204" pitchFamily="66" charset="0"/>
              </a:rPr>
              <a:t>,</a:t>
            </a:r>
            <a:r>
              <a:rPr lang="zh-CN" altLang="en-US" sz="2400" b="1" dirty="0">
                <a:latin typeface="Comic Sans MS" panose="030F0702030302020204" pitchFamily="66" charset="0"/>
              </a:rPr>
              <a:t>即原来为</a:t>
            </a:r>
            <a:r>
              <a:rPr lang="en-US" altLang="zh-CN" sz="2400" b="1" dirty="0">
                <a:latin typeface="Comic Sans MS" panose="030F0702030302020204" pitchFamily="66" charset="0"/>
              </a:rPr>
              <a:t>1</a:t>
            </a:r>
            <a:r>
              <a:rPr lang="zh-CN" altLang="en-US" sz="2400" b="1" dirty="0">
                <a:latin typeface="Comic Sans MS" panose="030F0702030302020204" pitchFamily="66" charset="0"/>
              </a:rPr>
              <a:t>的位，结果是</a:t>
            </a:r>
            <a:r>
              <a:rPr lang="en-US" altLang="zh-CN" sz="2400" b="1" dirty="0">
                <a:latin typeface="Comic Sans MS" panose="030F0702030302020204" pitchFamily="66" charset="0"/>
              </a:rPr>
              <a:t>0,</a:t>
            </a:r>
            <a:r>
              <a:rPr lang="zh-CN" altLang="en-US" sz="2400" b="1" dirty="0">
                <a:latin typeface="Comic Sans MS" panose="030F0702030302020204" pitchFamily="66" charset="0"/>
              </a:rPr>
              <a:t>原来为</a:t>
            </a:r>
            <a:r>
              <a:rPr lang="en-US" altLang="zh-CN" sz="2400" b="1" dirty="0">
                <a:latin typeface="Comic Sans MS" panose="030F0702030302020204" pitchFamily="66" charset="0"/>
              </a:rPr>
              <a:t>0</a:t>
            </a:r>
            <a:r>
              <a:rPr lang="zh-CN" altLang="en-US" sz="2400" b="1" dirty="0">
                <a:latin typeface="Comic Sans MS" panose="030F0702030302020204" pitchFamily="66" charset="0"/>
              </a:rPr>
              <a:t>的位，结果是</a:t>
            </a:r>
            <a:r>
              <a:rPr lang="en-US" altLang="zh-CN" sz="2400" b="1" dirty="0">
                <a:latin typeface="Comic Sans MS" panose="030F0702030302020204" pitchFamily="66" charset="0"/>
              </a:rPr>
              <a:t>1</a:t>
            </a:r>
            <a:endParaRPr lang="en-US" altLang="zh-CN" sz="2400" b="1" dirty="0">
              <a:latin typeface="Comic Sans MS" panose="030F0702030302020204" pitchFamily="66" charset="0"/>
            </a:endParaRPr>
          </a:p>
        </p:txBody>
      </p:sp>
      <p:sp>
        <p:nvSpPr>
          <p:cNvPr id="122884"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22885"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22886"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3906"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宋体" panose="02010600030101010101" pitchFamily="2" charset="-122"/>
              </a:rPr>
              <a:t>按位取反运算符</a:t>
            </a:r>
            <a:r>
              <a:rPr lang="en-US" altLang="zh-CN" b="1" dirty="0">
                <a:latin typeface="宋体" panose="02010600030101010101" pitchFamily="2" charset="-122"/>
              </a:rPr>
              <a:t>(~)</a:t>
            </a:r>
            <a:endParaRPr lang="en-US" altLang="zh-CN" b="1" dirty="0">
              <a:latin typeface="宋体" panose="02010600030101010101" pitchFamily="2" charset="-122"/>
            </a:endParaRPr>
          </a:p>
        </p:txBody>
      </p:sp>
      <p:sp>
        <p:nvSpPr>
          <p:cNvPr id="123907" name="Rectangle 3"/>
          <p:cNvSpPr>
            <a:spLocks noGrp="1"/>
          </p:cNvSpPr>
          <p:nvPr>
            <p:ph idx="1"/>
          </p:nvPr>
        </p:nvSpPr>
        <p:spPr>
          <a:xfrm>
            <a:off x="457200" y="2017713"/>
            <a:ext cx="8497888" cy="4114800"/>
          </a:xfrm>
          <a:ln/>
        </p:spPr>
        <p:txBody>
          <a:bodyPr vert="horz" wrap="square" lIns="91440" tIns="45720" rIns="91440" bIns="45720" anchor="t" anchorCtr="0"/>
          <a:p>
            <a:pPr eaLnBrk="1" hangingPunct="1">
              <a:lnSpc>
                <a:spcPct val="90000"/>
              </a:lnSpc>
            </a:pPr>
            <a:r>
              <a:rPr lang="zh-CN" altLang="en-US" sz="2400" b="1" dirty="0">
                <a:latin typeface="Comic Sans MS" panose="030F0702030302020204" pitchFamily="66" charset="0"/>
              </a:rPr>
              <a:t>用来求一个位串信息按位的反，即哪些为</a:t>
            </a:r>
            <a:r>
              <a:rPr lang="en-US" altLang="zh-CN" sz="2400" b="1" dirty="0">
                <a:latin typeface="Comic Sans MS" panose="030F0702030302020204" pitchFamily="66" charset="0"/>
              </a:rPr>
              <a:t>0</a:t>
            </a:r>
            <a:r>
              <a:rPr lang="zh-CN" altLang="en-US" sz="2400" b="1" dirty="0">
                <a:latin typeface="Comic Sans MS" panose="030F0702030302020204" pitchFamily="66" charset="0"/>
              </a:rPr>
              <a:t>的位，结果是</a:t>
            </a:r>
            <a:r>
              <a:rPr lang="en-US" altLang="zh-CN" sz="2400" b="1" dirty="0">
                <a:latin typeface="Comic Sans MS" panose="030F0702030302020204" pitchFamily="66" charset="0"/>
              </a:rPr>
              <a:t>1</a:t>
            </a:r>
            <a:r>
              <a:rPr lang="zh-CN" altLang="en-US" sz="2400" b="1" dirty="0">
                <a:latin typeface="Comic Sans MS" panose="030F0702030302020204" pitchFamily="66" charset="0"/>
              </a:rPr>
              <a:t>，而哪些为</a:t>
            </a:r>
            <a:r>
              <a:rPr lang="en-US" altLang="zh-CN" sz="2400" b="1" dirty="0">
                <a:latin typeface="Comic Sans MS" panose="030F0702030302020204" pitchFamily="66" charset="0"/>
              </a:rPr>
              <a:t>1</a:t>
            </a:r>
            <a:r>
              <a:rPr lang="zh-CN" altLang="en-US" sz="2400" b="1" dirty="0">
                <a:latin typeface="Comic Sans MS" panose="030F0702030302020204" pitchFamily="66" charset="0"/>
              </a:rPr>
              <a:t>的位，结果是</a:t>
            </a:r>
            <a:r>
              <a:rPr lang="en-US" altLang="zh-CN" sz="2400" b="1" dirty="0">
                <a:latin typeface="Comic Sans MS" panose="030F0702030302020204" pitchFamily="66" charset="0"/>
              </a:rPr>
              <a:t>0</a:t>
            </a:r>
            <a:endParaRPr lang="en-US" altLang="zh-CN" sz="2400" b="1" dirty="0">
              <a:latin typeface="Comic Sans MS" panose="030F0702030302020204" pitchFamily="66" charset="0"/>
            </a:endParaRPr>
          </a:p>
          <a:p>
            <a:pPr eaLnBrk="1" hangingPunct="1">
              <a:lnSpc>
                <a:spcPct val="90000"/>
              </a:lnSpc>
            </a:pPr>
            <a:r>
              <a:rPr lang="zh-CN" altLang="en-US" sz="2400" b="1" dirty="0">
                <a:solidFill>
                  <a:srgbClr val="0000FF"/>
                </a:solidFill>
                <a:latin typeface="Comic Sans MS" panose="030F0702030302020204" pitchFamily="66" charset="0"/>
              </a:rPr>
              <a:t>例如</a:t>
            </a:r>
            <a:r>
              <a:rPr lang="en-US" altLang="zh-CN" sz="2400" b="1" dirty="0">
                <a:solidFill>
                  <a:srgbClr val="0000FF"/>
                </a:solidFill>
                <a:latin typeface="Comic Sans MS" panose="030F0702030302020204" pitchFamily="66" charset="0"/>
              </a:rPr>
              <a:t>, ~7</a:t>
            </a:r>
            <a:r>
              <a:rPr lang="zh-CN" altLang="en-US" sz="2400" b="1" dirty="0">
                <a:solidFill>
                  <a:srgbClr val="0000FF"/>
                </a:solidFill>
                <a:latin typeface="Comic Sans MS" panose="030F0702030302020204" pitchFamily="66" charset="0"/>
              </a:rPr>
              <a:t>的结果为</a:t>
            </a:r>
            <a:r>
              <a:rPr lang="en-US" altLang="zh-CN" sz="2400" b="1" dirty="0">
                <a:solidFill>
                  <a:srgbClr val="0000FF"/>
                </a:solidFill>
                <a:latin typeface="Comic Sans MS" panose="030F0702030302020204" pitchFamily="66" charset="0"/>
              </a:rPr>
              <a:t>0xfff8</a:t>
            </a:r>
            <a:endParaRPr lang="en-US" altLang="zh-CN" sz="2400" b="1" dirty="0">
              <a:solidFill>
                <a:srgbClr val="0000FF"/>
              </a:solidFill>
              <a:latin typeface="Comic Sans MS" panose="030F0702030302020204" pitchFamily="66" charset="0"/>
            </a:endParaRPr>
          </a:p>
          <a:p>
            <a:pPr eaLnBrk="1" hangingPunct="1">
              <a:lnSpc>
                <a:spcPct val="90000"/>
              </a:lnSpc>
            </a:pPr>
            <a:r>
              <a:rPr lang="zh-CN" altLang="en-US" sz="2400" b="1" dirty="0">
                <a:solidFill>
                  <a:srgbClr val="333399"/>
                </a:solidFill>
                <a:latin typeface="Comic Sans MS" panose="030F0702030302020204" pitchFamily="66" charset="0"/>
              </a:rPr>
              <a:t>取反运算可生成与系统无关的常数。如要将变量</a:t>
            </a:r>
            <a:r>
              <a:rPr lang="en-US" altLang="zh-CN" sz="2400" b="1" dirty="0">
                <a:solidFill>
                  <a:srgbClr val="333399"/>
                </a:solidFill>
                <a:latin typeface="Comic Sans MS" panose="030F0702030302020204" pitchFamily="66" charset="0"/>
              </a:rPr>
              <a:t>x</a:t>
            </a:r>
            <a:r>
              <a:rPr lang="zh-CN" altLang="en-US" sz="2400" b="1" dirty="0">
                <a:solidFill>
                  <a:srgbClr val="333399"/>
                </a:solidFill>
                <a:latin typeface="Comic Sans MS" panose="030F0702030302020204" pitchFamily="66" charset="0"/>
              </a:rPr>
              <a:t>最低</a:t>
            </a:r>
            <a:r>
              <a:rPr lang="en-US" altLang="zh-CN" sz="2400" b="1" dirty="0">
                <a:solidFill>
                  <a:srgbClr val="333399"/>
                </a:solidFill>
                <a:latin typeface="Comic Sans MS" panose="030F0702030302020204" pitchFamily="66" charset="0"/>
              </a:rPr>
              <a:t>6</a:t>
            </a:r>
            <a:r>
              <a:rPr lang="zh-CN" altLang="en-US" sz="2400" b="1" dirty="0">
                <a:solidFill>
                  <a:srgbClr val="333399"/>
                </a:solidFill>
                <a:latin typeface="Comic Sans MS" panose="030F0702030302020204" pitchFamily="66" charset="0"/>
              </a:rPr>
              <a:t>位置成</a:t>
            </a:r>
            <a:r>
              <a:rPr lang="en-US" altLang="zh-CN" sz="2400" b="1" dirty="0">
                <a:solidFill>
                  <a:srgbClr val="333399"/>
                </a:solidFill>
                <a:latin typeface="Comic Sans MS" panose="030F0702030302020204" pitchFamily="66" charset="0"/>
              </a:rPr>
              <a:t>0</a:t>
            </a:r>
            <a:r>
              <a:rPr lang="zh-CN" altLang="en-US" sz="2400" b="1" dirty="0">
                <a:solidFill>
                  <a:srgbClr val="333399"/>
                </a:solidFill>
                <a:latin typeface="Comic Sans MS" panose="030F0702030302020204" pitchFamily="66" charset="0"/>
              </a:rPr>
              <a:t>，其余位不变，用代码</a:t>
            </a:r>
            <a:r>
              <a:rPr lang="en-US" altLang="zh-CN" sz="2400" b="1" dirty="0">
                <a:solidFill>
                  <a:srgbClr val="333399"/>
                </a:solidFill>
                <a:latin typeface="Comic Sans MS" panose="030F0702030302020204" pitchFamily="66" charset="0"/>
              </a:rPr>
              <a:t>x = x &amp; ~077</a:t>
            </a:r>
            <a:r>
              <a:rPr lang="zh-CN" altLang="en-US" sz="2400" b="1" dirty="0">
                <a:solidFill>
                  <a:srgbClr val="333399"/>
                </a:solidFill>
                <a:latin typeface="Comic Sans MS" panose="030F0702030302020204" pitchFamily="66" charset="0"/>
              </a:rPr>
              <a:t>实现</a:t>
            </a:r>
            <a:endParaRPr lang="zh-CN" altLang="en-US" sz="2400" b="1" dirty="0">
              <a:solidFill>
                <a:srgbClr val="333399"/>
              </a:solidFill>
              <a:latin typeface="Comic Sans MS" panose="030F0702030302020204" pitchFamily="66" charset="0"/>
            </a:endParaRPr>
          </a:p>
          <a:p>
            <a:pPr eaLnBrk="1" hangingPunct="1">
              <a:lnSpc>
                <a:spcPct val="90000"/>
              </a:lnSpc>
            </a:pPr>
            <a:r>
              <a:rPr lang="zh-CN" altLang="en-US" sz="2400" b="1" dirty="0">
                <a:latin typeface="Comic Sans MS" panose="030F0702030302020204" pitchFamily="66" charset="0"/>
              </a:rPr>
              <a:t>当两个长度不同的整型数据进行位运算时，将两个运算分量的右端对齐进行位运算。如果短的数为正数，高位用</a:t>
            </a:r>
            <a:r>
              <a:rPr lang="en-US" altLang="zh-CN" sz="2400" b="1" dirty="0">
                <a:latin typeface="Comic Sans MS" panose="030F0702030302020204" pitchFamily="66" charset="0"/>
              </a:rPr>
              <a:t>0</a:t>
            </a:r>
            <a:r>
              <a:rPr lang="zh-CN" altLang="en-US" sz="2400" b="1" dirty="0">
                <a:latin typeface="Comic Sans MS" panose="030F0702030302020204" pitchFamily="66" charset="0"/>
              </a:rPr>
              <a:t>补满；如果短的数为负数，高位用</a:t>
            </a:r>
            <a:r>
              <a:rPr lang="en-US" altLang="zh-CN" sz="2400" b="1" dirty="0">
                <a:latin typeface="Comic Sans MS" panose="030F0702030302020204" pitchFamily="66" charset="0"/>
              </a:rPr>
              <a:t>1</a:t>
            </a:r>
            <a:r>
              <a:rPr lang="zh-CN" altLang="en-US" sz="2400" b="1" dirty="0">
                <a:latin typeface="Comic Sans MS" panose="030F0702030302020204" pitchFamily="66" charset="0"/>
              </a:rPr>
              <a:t>补满。如果短的为无符号整数，则高位总是用</a:t>
            </a:r>
            <a:r>
              <a:rPr lang="en-US" altLang="zh-CN" sz="2400" b="1" dirty="0">
                <a:latin typeface="Comic Sans MS" panose="030F0702030302020204" pitchFamily="66" charset="0"/>
              </a:rPr>
              <a:t>0</a:t>
            </a:r>
            <a:r>
              <a:rPr lang="zh-CN" altLang="en-US" sz="2400" b="1" dirty="0">
                <a:latin typeface="Comic Sans MS" panose="030F0702030302020204" pitchFamily="66" charset="0"/>
              </a:rPr>
              <a:t>补满</a:t>
            </a:r>
            <a:endParaRPr lang="zh-CN" altLang="en-US" sz="2400" b="1" dirty="0">
              <a:latin typeface="Comic Sans MS" panose="030F0702030302020204" pitchFamily="66" charset="0"/>
            </a:endParaRPr>
          </a:p>
          <a:p>
            <a:pPr eaLnBrk="1" hangingPunct="1">
              <a:lnSpc>
                <a:spcPct val="90000"/>
              </a:lnSpc>
            </a:pPr>
            <a:r>
              <a:rPr lang="zh-CN" altLang="en-US" sz="2400" b="1" dirty="0">
                <a:solidFill>
                  <a:srgbClr val="333399"/>
                </a:solidFill>
                <a:latin typeface="Comic Sans MS" panose="030F0702030302020204" pitchFamily="66" charset="0"/>
              </a:rPr>
              <a:t>位运算用来对位串信息进行运算，得到位串信息结果。如以下代码能取下整型变量</a:t>
            </a:r>
            <a:r>
              <a:rPr lang="en-US" altLang="zh-CN" sz="2400" b="1" dirty="0">
                <a:solidFill>
                  <a:srgbClr val="333399"/>
                </a:solidFill>
                <a:latin typeface="Comic Sans MS" panose="030F0702030302020204" pitchFamily="66" charset="0"/>
              </a:rPr>
              <a:t>k</a:t>
            </a:r>
            <a:r>
              <a:rPr lang="zh-CN" altLang="en-US" sz="2400" b="1" dirty="0">
                <a:solidFill>
                  <a:srgbClr val="333399"/>
                </a:solidFill>
                <a:latin typeface="Comic Sans MS" panose="030F0702030302020204" pitchFamily="66" charset="0"/>
              </a:rPr>
              <a:t>的位串信息的最右边为</a:t>
            </a:r>
            <a:r>
              <a:rPr lang="en-US" altLang="zh-CN" sz="2400" b="1" dirty="0">
                <a:solidFill>
                  <a:srgbClr val="333399"/>
                </a:solidFill>
                <a:latin typeface="Comic Sans MS" panose="030F0702030302020204" pitchFamily="66" charset="0"/>
              </a:rPr>
              <a:t>1</a:t>
            </a:r>
            <a:r>
              <a:rPr lang="zh-CN" altLang="en-US" sz="2400" b="1" dirty="0">
                <a:solidFill>
                  <a:srgbClr val="333399"/>
                </a:solidFill>
                <a:latin typeface="Comic Sans MS" panose="030F0702030302020204" pitchFamily="66" charset="0"/>
              </a:rPr>
              <a:t>的信息位：</a:t>
            </a:r>
            <a:r>
              <a:rPr lang="en-US" altLang="zh-CN" sz="2400" b="1" dirty="0">
                <a:solidFill>
                  <a:srgbClr val="333399"/>
                </a:solidFill>
                <a:latin typeface="Comic Sans MS" panose="030F0702030302020204" pitchFamily="66" charset="0"/>
              </a:rPr>
              <a:t>((k-1)^k) &amp; k</a:t>
            </a:r>
            <a:endParaRPr lang="en-US" altLang="zh-CN" sz="2400" b="1" dirty="0">
              <a:solidFill>
                <a:srgbClr val="333399"/>
              </a:solidFill>
              <a:latin typeface="Comic Sans MS" panose="030F0702030302020204" pitchFamily="66" charset="0"/>
            </a:endParaRPr>
          </a:p>
        </p:txBody>
      </p:sp>
      <p:sp>
        <p:nvSpPr>
          <p:cNvPr id="123908"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23909"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23910"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4930"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Times New Roman" panose="02020603050405020304" pitchFamily="18" charset="0"/>
              </a:rPr>
              <a:t>移位运算</a:t>
            </a:r>
            <a:endParaRPr lang="zh-CN" altLang="en-US" b="1" dirty="0">
              <a:latin typeface="Times New Roman" panose="02020603050405020304" pitchFamily="18" charset="0"/>
            </a:endParaRPr>
          </a:p>
        </p:txBody>
      </p:sp>
      <p:sp>
        <p:nvSpPr>
          <p:cNvPr id="124931" name="Rectangle 3"/>
          <p:cNvSpPr>
            <a:spLocks noGrp="1"/>
          </p:cNvSpPr>
          <p:nvPr>
            <p:ph idx="1"/>
          </p:nvPr>
        </p:nvSpPr>
        <p:spPr>
          <a:xfrm>
            <a:off x="990600" y="2017713"/>
            <a:ext cx="7772400" cy="4114800"/>
          </a:xfrm>
          <a:ln/>
        </p:spPr>
        <p:txBody>
          <a:bodyPr vert="horz" wrap="square" lIns="91440" tIns="45720" rIns="91440" bIns="45720" anchor="t" anchorCtr="0"/>
          <a:p>
            <a:pPr eaLnBrk="1" hangingPunct="1">
              <a:lnSpc>
                <a:spcPct val="90000"/>
              </a:lnSpc>
            </a:pPr>
            <a:r>
              <a:rPr lang="zh-CN" altLang="en-US" sz="2800" b="1" dirty="0">
                <a:solidFill>
                  <a:schemeClr val="bg2"/>
                </a:solidFill>
                <a:latin typeface="Comic Sans MS" panose="030F0702030302020204" pitchFamily="66" charset="0"/>
              </a:rPr>
              <a:t>将整型或字符型数据作为二进位信息串作整体移动。</a:t>
            </a:r>
            <a:r>
              <a:rPr lang="zh-CN" altLang="en-US" sz="2800" b="1" dirty="0">
                <a:latin typeface="Comic Sans MS" panose="030F0702030302020204" pitchFamily="66" charset="0"/>
              </a:rPr>
              <a:t>有两个运算符：</a:t>
            </a:r>
            <a:endParaRPr lang="zh-CN" altLang="en-US" sz="2800" b="1" dirty="0">
              <a:latin typeface="Comic Sans MS" panose="030F0702030302020204" pitchFamily="66" charset="0"/>
            </a:endParaRPr>
          </a:p>
          <a:p>
            <a:pPr algn="just" eaLnBrk="1" hangingPunct="1">
              <a:lnSpc>
                <a:spcPct val="90000"/>
              </a:lnSpc>
              <a:buNone/>
            </a:pPr>
            <a:r>
              <a:rPr lang="zh-CN" altLang="en-US" sz="2800" b="1" dirty="0">
                <a:solidFill>
                  <a:srgbClr val="FF0000"/>
                </a:solidFill>
                <a:latin typeface="Comic Sans MS" panose="030F0702030302020204" pitchFamily="66" charset="0"/>
              </a:rPr>
              <a:t>     </a:t>
            </a:r>
            <a:r>
              <a:rPr lang="en-US" altLang="zh-CN" sz="2800" b="1" dirty="0">
                <a:solidFill>
                  <a:srgbClr val="0000FF"/>
                </a:solidFill>
                <a:latin typeface="Comic Sans MS" panose="030F0702030302020204" pitchFamily="66" charset="0"/>
              </a:rPr>
              <a:t>&lt;&lt; (</a:t>
            </a:r>
            <a:r>
              <a:rPr lang="zh-CN" altLang="en-US" sz="2800" b="1" dirty="0">
                <a:solidFill>
                  <a:srgbClr val="0000FF"/>
                </a:solidFill>
                <a:latin typeface="Comic Sans MS" panose="030F0702030302020204" pitchFamily="66" charset="0"/>
              </a:rPr>
              <a:t>左移</a:t>
            </a:r>
            <a:r>
              <a:rPr lang="en-US" altLang="zh-CN" sz="2800" b="1" dirty="0">
                <a:solidFill>
                  <a:srgbClr val="0000FF"/>
                </a:solidFill>
                <a:latin typeface="Comic Sans MS" panose="030F0702030302020204" pitchFamily="66" charset="0"/>
              </a:rPr>
              <a:t>)  </a:t>
            </a:r>
            <a:r>
              <a:rPr lang="zh-CN" altLang="en-US" sz="2800" b="1" dirty="0">
                <a:solidFill>
                  <a:srgbClr val="0000FF"/>
                </a:solidFill>
                <a:latin typeface="Comic Sans MS" panose="030F0702030302020204" pitchFamily="66" charset="0"/>
              </a:rPr>
              <a:t>和  </a:t>
            </a:r>
            <a:r>
              <a:rPr lang="en-US" altLang="zh-CN" sz="2800" b="1" dirty="0">
                <a:solidFill>
                  <a:srgbClr val="0000FF"/>
                </a:solidFill>
                <a:latin typeface="Comic Sans MS" panose="030F0702030302020204" pitchFamily="66" charset="0"/>
              </a:rPr>
              <a:t>&gt;&gt; (</a:t>
            </a:r>
            <a:r>
              <a:rPr lang="zh-CN" altLang="en-US" sz="2800" b="1" dirty="0">
                <a:solidFill>
                  <a:srgbClr val="0000FF"/>
                </a:solidFill>
                <a:latin typeface="Comic Sans MS" panose="030F0702030302020204" pitchFamily="66" charset="0"/>
              </a:rPr>
              <a:t>右移</a:t>
            </a:r>
            <a:r>
              <a:rPr lang="en-US" altLang="zh-CN" sz="2800" b="1" dirty="0">
                <a:solidFill>
                  <a:srgbClr val="0000FF"/>
                </a:solidFill>
                <a:latin typeface="Comic Sans MS" panose="030F0702030302020204" pitchFamily="66" charset="0"/>
              </a:rPr>
              <a:t>)</a:t>
            </a:r>
            <a:endParaRPr lang="en-US" altLang="zh-CN" sz="2800" b="1" dirty="0">
              <a:solidFill>
                <a:srgbClr val="0000FF"/>
              </a:solidFill>
              <a:latin typeface="Comic Sans MS" panose="030F0702030302020204" pitchFamily="66" charset="0"/>
            </a:endParaRPr>
          </a:p>
          <a:p>
            <a:pPr algn="just" eaLnBrk="1" hangingPunct="1">
              <a:lnSpc>
                <a:spcPct val="90000"/>
              </a:lnSpc>
            </a:pPr>
            <a:r>
              <a:rPr lang="zh-CN" altLang="en-US" sz="2800" b="1" dirty="0">
                <a:latin typeface="Comic Sans MS" panose="030F0702030302020204" pitchFamily="66" charset="0"/>
              </a:rPr>
              <a:t>移位运算是双目运算，有两个运算分量</a:t>
            </a:r>
            <a:r>
              <a:rPr lang="en-US" altLang="zh-CN" sz="2800" b="1" dirty="0">
                <a:latin typeface="Comic Sans MS" panose="030F0702030302020204" pitchFamily="66" charset="0"/>
              </a:rPr>
              <a:t>,</a:t>
            </a:r>
            <a:r>
              <a:rPr lang="zh-CN" altLang="en-US" sz="2800" b="1" dirty="0">
                <a:solidFill>
                  <a:schemeClr val="hlink"/>
                </a:solidFill>
                <a:latin typeface="Comic Sans MS" panose="030F0702030302020204" pitchFamily="66" charset="0"/>
              </a:rPr>
              <a:t>左分量为移位数据对象</a:t>
            </a:r>
            <a:r>
              <a:rPr lang="zh-CN" altLang="en-US" sz="2800" b="1" dirty="0">
                <a:latin typeface="Comic Sans MS" panose="030F0702030302020204" pitchFamily="66" charset="0"/>
              </a:rPr>
              <a:t>，</a:t>
            </a:r>
            <a:r>
              <a:rPr lang="zh-CN" altLang="en-US" sz="2800" b="1" dirty="0">
                <a:solidFill>
                  <a:schemeClr val="hlink"/>
                </a:solidFill>
                <a:latin typeface="Comic Sans MS" panose="030F0702030302020204" pitchFamily="66" charset="0"/>
              </a:rPr>
              <a:t>右分量的值为移位位数</a:t>
            </a:r>
            <a:r>
              <a:rPr lang="zh-CN" altLang="en-US" sz="2800" b="1" dirty="0">
                <a:latin typeface="Comic Sans MS" panose="030F0702030302020204" pitchFamily="66" charset="0"/>
              </a:rPr>
              <a:t>。移位运算将左运算分量视作由二进位组成的位串信息</a:t>
            </a:r>
            <a:r>
              <a:rPr lang="en-US" altLang="zh-CN" sz="2800" b="1" dirty="0">
                <a:latin typeface="Comic Sans MS" panose="030F0702030302020204" pitchFamily="66" charset="0"/>
              </a:rPr>
              <a:t>,</a:t>
            </a:r>
            <a:r>
              <a:rPr lang="zh-CN" altLang="en-US" sz="2800" b="1" dirty="0">
                <a:latin typeface="Comic Sans MS" panose="030F0702030302020204" pitchFamily="66" charset="0"/>
              </a:rPr>
              <a:t>对其作向左或向右移位，得到新的位串信息</a:t>
            </a:r>
            <a:endParaRPr lang="zh-CN" altLang="en-US" sz="2800" b="1" dirty="0">
              <a:latin typeface="Comic Sans MS" panose="030F0702030302020204" pitchFamily="66" charset="0"/>
            </a:endParaRPr>
          </a:p>
          <a:p>
            <a:pPr algn="just" eaLnBrk="1" hangingPunct="1">
              <a:lnSpc>
                <a:spcPct val="90000"/>
              </a:lnSpc>
            </a:pPr>
            <a:r>
              <a:rPr lang="zh-CN" altLang="en-US" sz="2800" b="1" dirty="0">
                <a:solidFill>
                  <a:srgbClr val="0000FF"/>
                </a:solidFill>
                <a:latin typeface="Comic Sans MS" panose="030F0702030302020204" pitchFamily="66" charset="0"/>
              </a:rPr>
              <a:t>移位运算符的优先级低于算术运算符，高于关系运算符，它们的结合方向是自</a:t>
            </a:r>
            <a:r>
              <a:rPr lang="zh-CN" altLang="en-US" sz="2800" b="1" dirty="0">
                <a:solidFill>
                  <a:schemeClr val="hlink"/>
                </a:solidFill>
                <a:latin typeface="Comic Sans MS" panose="030F0702030302020204" pitchFamily="66" charset="0"/>
              </a:rPr>
              <a:t>左至右</a:t>
            </a:r>
            <a:endParaRPr lang="zh-CN" altLang="en-US" sz="2800" b="1" dirty="0">
              <a:solidFill>
                <a:schemeClr val="hlink"/>
              </a:solidFill>
              <a:latin typeface="Comic Sans MS" panose="030F0702030302020204" pitchFamily="66" charset="0"/>
            </a:endParaRPr>
          </a:p>
        </p:txBody>
      </p:sp>
      <p:sp>
        <p:nvSpPr>
          <p:cNvPr id="124932"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24933"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24934"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5954" name="标题 1"/>
          <p:cNvSpPr>
            <a:spLocks noGrp="1"/>
          </p:cNvSpPr>
          <p:nvPr>
            <p:ph type="title"/>
          </p:nvPr>
        </p:nvSpPr>
        <p:spPr>
          <a:ln/>
        </p:spPr>
        <p:txBody>
          <a:bodyPr vert="horz" wrap="square" lIns="91440" tIns="45720" rIns="91440" bIns="45720" anchor="b" anchorCtr="0"/>
          <a:p>
            <a:r>
              <a:rPr lang="zh-CN" altLang="en-US" b="1" dirty="0">
                <a:latin typeface="华文中宋" panose="02010600040101010101" pitchFamily="2" charset="-122"/>
                <a:ea typeface="华文中宋" panose="02010600040101010101" pitchFamily="2" charset="-122"/>
              </a:rPr>
              <a:t>优先级</a:t>
            </a:r>
            <a:endParaRPr lang="zh-CN" altLang="en-US" b="1" dirty="0">
              <a:latin typeface="华文中宋" panose="02010600040101010101" pitchFamily="2" charset="-122"/>
              <a:ea typeface="华文中宋" panose="02010600040101010101" pitchFamily="2" charset="-122"/>
            </a:endParaRPr>
          </a:p>
        </p:txBody>
      </p:sp>
      <p:sp>
        <p:nvSpPr>
          <p:cNvPr id="125955" name="内容占位符 2"/>
          <p:cNvSpPr>
            <a:spLocks noGrp="1"/>
          </p:cNvSpPr>
          <p:nvPr>
            <p:ph idx="1"/>
          </p:nvPr>
        </p:nvSpPr>
        <p:spPr>
          <a:xfrm>
            <a:off x="395288" y="2017713"/>
            <a:ext cx="8559800" cy="4114800"/>
          </a:xfrm>
          <a:ln/>
        </p:spPr>
        <p:txBody>
          <a:bodyPr vert="horz" wrap="square" lIns="91440" tIns="45720" rIns="91440" bIns="45720" anchor="t" anchorCtr="0"/>
          <a:p>
            <a:r>
              <a:rPr lang="zh-CN" altLang="en-US" sz="2600" b="1" dirty="0">
                <a:solidFill>
                  <a:srgbClr val="FF0000"/>
                </a:solidFill>
                <a:latin typeface="Comic Sans MS" panose="030F0702030302020204" pitchFamily="66" charset="0"/>
              </a:rPr>
              <a:t>逻辑</a:t>
            </a:r>
            <a:r>
              <a:rPr lang="en-US" altLang="zh-CN" sz="2600" b="1" dirty="0">
                <a:solidFill>
                  <a:srgbClr val="FF0000"/>
                </a:solidFill>
                <a:latin typeface="Comic Sans MS" panose="030F0702030302020204" pitchFamily="66" charset="0"/>
              </a:rPr>
              <a:t>/</a:t>
            </a:r>
            <a:r>
              <a:rPr lang="zh-CN" altLang="en-US" sz="2600" b="1" dirty="0">
                <a:solidFill>
                  <a:srgbClr val="FF0000"/>
                </a:solidFill>
                <a:latin typeface="Comic Sans MS" panose="030F0702030302020204" pitchFamily="66" charset="0"/>
              </a:rPr>
              <a:t>位运算：</a:t>
            </a:r>
            <a:r>
              <a:rPr lang="en-US" altLang="zh-CN" sz="2600" b="1" dirty="0">
                <a:solidFill>
                  <a:srgbClr val="0000FF"/>
                </a:solidFill>
                <a:latin typeface="Comic Sans MS" panose="030F0702030302020204" pitchFamily="66" charset="0"/>
              </a:rPr>
              <a:t>! /~ </a:t>
            </a:r>
            <a:endParaRPr lang="en-US" altLang="zh-CN" sz="2600" b="1" dirty="0">
              <a:solidFill>
                <a:srgbClr val="0000FF"/>
              </a:solidFill>
              <a:latin typeface="Comic Sans MS" panose="030F0702030302020204" pitchFamily="66" charset="0"/>
            </a:endParaRPr>
          </a:p>
          <a:p>
            <a:r>
              <a:rPr lang="zh-CN" altLang="en-US" sz="2400" b="1" dirty="0">
                <a:solidFill>
                  <a:srgbClr val="FF0000"/>
                </a:solidFill>
                <a:latin typeface="Comic Sans MS" panose="030F0702030302020204" pitchFamily="66" charset="0"/>
              </a:rPr>
              <a:t>算术运算：</a:t>
            </a:r>
            <a:r>
              <a:rPr lang="en-US" altLang="zh-CN" sz="2800" b="1" dirty="0">
                <a:solidFill>
                  <a:srgbClr val="0000FF"/>
                </a:solidFill>
                <a:latin typeface="Comic Sans MS" panose="030F0702030302020204" pitchFamily="66" charset="0"/>
              </a:rPr>
              <a:t>+/-; ++/--; </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a:t>
            </a:r>
            <a:endParaRPr lang="zh-CN" altLang="en-US" sz="2400" b="1" dirty="0">
              <a:solidFill>
                <a:srgbClr val="0000FF"/>
              </a:solidFill>
              <a:latin typeface="Comic Sans MS" panose="030F0702030302020204" pitchFamily="66" charset="0"/>
            </a:endParaRPr>
          </a:p>
          <a:p>
            <a:pPr marL="342900" lvl="1" indent="-342900">
              <a:buClr>
                <a:schemeClr val="folHlink"/>
              </a:buClr>
              <a:buSzPct val="60000"/>
            </a:pPr>
            <a:r>
              <a:rPr lang="zh-CN" altLang="en-US" sz="2600" b="1" dirty="0">
                <a:solidFill>
                  <a:srgbClr val="FF0000"/>
                </a:solidFill>
                <a:latin typeface="Comic Sans MS" panose="030F0702030302020204" pitchFamily="66" charset="0"/>
              </a:rPr>
              <a:t>移位运算：</a:t>
            </a:r>
            <a:r>
              <a:rPr lang="en-US" altLang="zh-CN" sz="2600" b="1" dirty="0">
                <a:solidFill>
                  <a:srgbClr val="0000FF"/>
                </a:solidFill>
                <a:latin typeface="Comic Sans MS" panose="030F0702030302020204" pitchFamily="66" charset="0"/>
              </a:rPr>
              <a:t>&lt;&lt;</a:t>
            </a:r>
            <a:r>
              <a:rPr lang="zh-CN" altLang="en-US" sz="2600" b="1" dirty="0">
                <a:solidFill>
                  <a:srgbClr val="0000FF"/>
                </a:solidFill>
                <a:latin typeface="Comic Sans MS" panose="030F0702030302020204" pitchFamily="66" charset="0"/>
              </a:rPr>
              <a:t>、</a:t>
            </a:r>
            <a:r>
              <a:rPr lang="en-US" altLang="zh-CN" sz="2600" b="1" dirty="0">
                <a:solidFill>
                  <a:srgbClr val="0000FF"/>
                </a:solidFill>
                <a:latin typeface="Comic Sans MS" panose="030F0702030302020204" pitchFamily="66" charset="0"/>
              </a:rPr>
              <a:t>&gt;&gt;</a:t>
            </a:r>
            <a:endParaRPr lang="en-US" altLang="zh-CN" sz="2600" b="1" dirty="0">
              <a:solidFill>
                <a:srgbClr val="0000FF"/>
              </a:solidFill>
              <a:latin typeface="Comic Sans MS" panose="030F0702030302020204" pitchFamily="66" charset="0"/>
            </a:endParaRPr>
          </a:p>
          <a:p>
            <a:pPr marL="342900" lvl="1" indent="-342900">
              <a:buClr>
                <a:schemeClr val="folHlink"/>
              </a:buClr>
              <a:buSzPct val="60000"/>
            </a:pPr>
            <a:r>
              <a:rPr lang="zh-CN" altLang="en-US" sz="2600" b="1" dirty="0">
                <a:solidFill>
                  <a:srgbClr val="FF0000"/>
                </a:solidFill>
                <a:latin typeface="Comic Sans MS" panose="030F0702030302020204" pitchFamily="66" charset="0"/>
              </a:rPr>
              <a:t>关系运算：</a:t>
            </a:r>
            <a:r>
              <a:rPr lang="en-US" altLang="zh-CN" sz="2600" b="1" dirty="0">
                <a:solidFill>
                  <a:srgbClr val="0000FF"/>
                </a:solidFill>
                <a:latin typeface="Comic Sans MS" panose="030F0702030302020204" pitchFamily="66" charset="0"/>
              </a:rPr>
              <a:t>&lt;</a:t>
            </a:r>
            <a:r>
              <a:rPr lang="zh-CN" altLang="en-US" sz="2600" b="1" dirty="0">
                <a:solidFill>
                  <a:srgbClr val="0000FF"/>
                </a:solidFill>
                <a:latin typeface="Comic Sans MS" panose="030F0702030302020204" pitchFamily="66" charset="0"/>
              </a:rPr>
              <a:t>、</a:t>
            </a:r>
            <a:r>
              <a:rPr lang="en-US" altLang="zh-CN" sz="2600" b="1" dirty="0">
                <a:solidFill>
                  <a:srgbClr val="0000FF"/>
                </a:solidFill>
                <a:latin typeface="Comic Sans MS" panose="030F0702030302020204" pitchFamily="66" charset="0"/>
              </a:rPr>
              <a:t>&lt;=</a:t>
            </a:r>
            <a:r>
              <a:rPr lang="zh-CN" altLang="en-US" sz="2600" b="1" dirty="0">
                <a:solidFill>
                  <a:srgbClr val="0000FF"/>
                </a:solidFill>
                <a:latin typeface="Comic Sans MS" panose="030F0702030302020204" pitchFamily="66" charset="0"/>
              </a:rPr>
              <a:t>、</a:t>
            </a:r>
            <a:r>
              <a:rPr lang="en-US" altLang="zh-CN" sz="2600" b="1" dirty="0">
                <a:solidFill>
                  <a:srgbClr val="0000FF"/>
                </a:solidFill>
                <a:latin typeface="Comic Sans MS" panose="030F0702030302020204" pitchFamily="66" charset="0"/>
              </a:rPr>
              <a:t>&gt;</a:t>
            </a:r>
            <a:r>
              <a:rPr lang="zh-CN" altLang="en-US" sz="2600" b="1" dirty="0">
                <a:solidFill>
                  <a:srgbClr val="0000FF"/>
                </a:solidFill>
                <a:latin typeface="Comic Sans MS" panose="030F0702030302020204" pitchFamily="66" charset="0"/>
              </a:rPr>
              <a:t>、</a:t>
            </a:r>
            <a:r>
              <a:rPr lang="en-US" altLang="zh-CN" sz="2600" b="1" dirty="0">
                <a:solidFill>
                  <a:srgbClr val="0000FF"/>
                </a:solidFill>
                <a:latin typeface="Comic Sans MS" panose="030F0702030302020204" pitchFamily="66" charset="0"/>
              </a:rPr>
              <a:t>&gt;=</a:t>
            </a:r>
            <a:r>
              <a:rPr lang="zh-CN" altLang="en-US" sz="2600" b="1" dirty="0">
                <a:solidFill>
                  <a:srgbClr val="0000FF"/>
                </a:solidFill>
                <a:latin typeface="Comic Sans MS" panose="030F0702030302020204" pitchFamily="66" charset="0"/>
              </a:rPr>
              <a:t>；</a:t>
            </a:r>
            <a:r>
              <a:rPr lang="en-US" altLang="zh-CN" sz="2600" b="1" dirty="0">
                <a:solidFill>
                  <a:srgbClr val="0000FF"/>
                </a:solidFill>
                <a:latin typeface="Comic Sans MS" panose="030F0702030302020204" pitchFamily="66" charset="0"/>
              </a:rPr>
              <a:t> ==</a:t>
            </a:r>
            <a:r>
              <a:rPr lang="zh-CN" altLang="en-US" sz="2600" b="1" dirty="0">
                <a:solidFill>
                  <a:srgbClr val="0000FF"/>
                </a:solidFill>
                <a:latin typeface="Comic Sans MS" panose="030F0702030302020204" pitchFamily="66" charset="0"/>
              </a:rPr>
              <a:t>，</a:t>
            </a:r>
            <a:r>
              <a:rPr lang="en-US" altLang="zh-CN" sz="2600" b="1" dirty="0">
                <a:solidFill>
                  <a:srgbClr val="0000FF"/>
                </a:solidFill>
                <a:latin typeface="Comic Sans MS" panose="030F0702030302020204" pitchFamily="66" charset="0"/>
              </a:rPr>
              <a:t>!=</a:t>
            </a:r>
            <a:endParaRPr lang="en-US" altLang="zh-CN" sz="2600" b="1" dirty="0">
              <a:solidFill>
                <a:srgbClr val="0000FF"/>
              </a:solidFill>
              <a:latin typeface="Comic Sans MS" panose="030F0702030302020204" pitchFamily="66" charset="0"/>
            </a:endParaRPr>
          </a:p>
          <a:p>
            <a:pPr marL="342900" lvl="1" indent="-342900">
              <a:buClr>
                <a:schemeClr val="folHlink"/>
              </a:buClr>
              <a:buSzPct val="60000"/>
            </a:pPr>
            <a:r>
              <a:rPr lang="zh-CN" altLang="en-US" sz="2600" b="1" dirty="0">
                <a:solidFill>
                  <a:srgbClr val="FF0000"/>
                </a:solidFill>
                <a:latin typeface="Comic Sans MS" panose="030F0702030302020204" pitchFamily="66" charset="0"/>
              </a:rPr>
              <a:t>位运算：</a:t>
            </a:r>
            <a:r>
              <a:rPr lang="en-US" altLang="zh-CN" sz="2600" b="1" dirty="0">
                <a:solidFill>
                  <a:srgbClr val="0000FF"/>
                </a:solidFill>
                <a:latin typeface="Comic Sans MS" panose="030F0702030302020204" pitchFamily="66" charset="0"/>
              </a:rPr>
              <a:t>&amp;</a:t>
            </a:r>
            <a:r>
              <a:rPr lang="zh-CN" altLang="en-US" sz="2600" b="1" dirty="0">
                <a:solidFill>
                  <a:srgbClr val="0000FF"/>
                </a:solidFill>
                <a:latin typeface="Comic Sans MS" panose="030F0702030302020204" pitchFamily="66" charset="0"/>
              </a:rPr>
              <a:t>、</a:t>
            </a:r>
            <a:r>
              <a:rPr lang="en-US" altLang="zh-CN" sz="2600" b="1" dirty="0">
                <a:solidFill>
                  <a:srgbClr val="0000FF"/>
                </a:solidFill>
                <a:latin typeface="Comic Sans MS" panose="030F0702030302020204" pitchFamily="66" charset="0"/>
              </a:rPr>
              <a:t>^</a:t>
            </a:r>
            <a:r>
              <a:rPr lang="zh-CN" altLang="en-US" sz="2600" b="1" dirty="0">
                <a:solidFill>
                  <a:srgbClr val="0000FF"/>
                </a:solidFill>
                <a:latin typeface="Comic Sans MS" panose="030F0702030302020204" pitchFamily="66" charset="0"/>
              </a:rPr>
              <a:t>、</a:t>
            </a:r>
            <a:r>
              <a:rPr lang="en-US" altLang="zh-CN" sz="2600" b="1" dirty="0">
                <a:solidFill>
                  <a:srgbClr val="0000FF"/>
                </a:solidFill>
                <a:latin typeface="Comic Sans MS" panose="030F0702030302020204" pitchFamily="66" charset="0"/>
              </a:rPr>
              <a:t>| </a:t>
            </a:r>
            <a:endParaRPr lang="en-US" altLang="zh-CN" sz="2600" b="1" dirty="0">
              <a:solidFill>
                <a:srgbClr val="0000FF"/>
              </a:solidFill>
              <a:latin typeface="Comic Sans MS" panose="030F0702030302020204" pitchFamily="66" charset="0"/>
            </a:endParaRPr>
          </a:p>
          <a:p>
            <a:pPr marL="342900" lvl="1" indent="-342900">
              <a:buClr>
                <a:schemeClr val="folHlink"/>
              </a:buClr>
              <a:buSzPct val="60000"/>
            </a:pPr>
            <a:r>
              <a:rPr lang="zh-CN" altLang="en-US" sz="2600" b="1" dirty="0">
                <a:solidFill>
                  <a:srgbClr val="FF0000"/>
                </a:solidFill>
                <a:latin typeface="Comic Sans MS" panose="030F0702030302020204" pitchFamily="66" charset="0"/>
              </a:rPr>
              <a:t>逻辑运算：</a:t>
            </a:r>
            <a:r>
              <a:rPr lang="en-US" altLang="zh-CN" sz="2600" b="1" dirty="0">
                <a:solidFill>
                  <a:srgbClr val="0000FF"/>
                </a:solidFill>
                <a:latin typeface="Comic Sans MS" panose="030F0702030302020204" pitchFamily="66" charset="0"/>
              </a:rPr>
              <a:t>&amp;&amp;</a:t>
            </a:r>
            <a:r>
              <a:rPr lang="zh-CN" altLang="en-US" sz="2600" b="1" dirty="0">
                <a:solidFill>
                  <a:srgbClr val="0000FF"/>
                </a:solidFill>
                <a:latin typeface="Comic Sans MS" panose="030F0702030302020204" pitchFamily="66" charset="0"/>
              </a:rPr>
              <a:t>、</a:t>
            </a:r>
            <a:r>
              <a:rPr lang="en-US" altLang="zh-CN" sz="2600" b="1" dirty="0">
                <a:solidFill>
                  <a:srgbClr val="0000FF"/>
                </a:solidFill>
                <a:latin typeface="Comic Sans MS" panose="030F0702030302020204" pitchFamily="66" charset="0"/>
              </a:rPr>
              <a:t>||</a:t>
            </a:r>
            <a:endParaRPr lang="en-US" altLang="zh-CN" sz="2600" b="1" dirty="0">
              <a:solidFill>
                <a:srgbClr val="0000FF"/>
              </a:solidFill>
              <a:latin typeface="Comic Sans MS" panose="030F0702030302020204" pitchFamily="66" charset="0"/>
            </a:endParaRPr>
          </a:p>
          <a:p>
            <a:pPr marL="342900" lvl="1" indent="-342900">
              <a:buClr>
                <a:schemeClr val="folHlink"/>
              </a:buClr>
              <a:buSzPct val="60000"/>
            </a:pPr>
            <a:r>
              <a:rPr lang="zh-CN" altLang="en-US" sz="2600" b="1" dirty="0">
                <a:solidFill>
                  <a:srgbClr val="FF0000"/>
                </a:solidFill>
                <a:latin typeface="Comic Sans MS" panose="030F0702030302020204" pitchFamily="66" charset="0"/>
              </a:rPr>
              <a:t>条件运算：</a:t>
            </a:r>
            <a:r>
              <a:rPr lang="en-US" altLang="zh-CN" sz="2600" b="1" dirty="0">
                <a:solidFill>
                  <a:srgbClr val="0000FF"/>
                </a:solidFill>
                <a:latin typeface="Comic Sans MS" panose="030F0702030302020204" pitchFamily="66" charset="0"/>
              </a:rPr>
              <a:t>?:</a:t>
            </a:r>
            <a:endParaRPr lang="en-US" altLang="zh-CN" sz="2600" b="1" dirty="0">
              <a:solidFill>
                <a:srgbClr val="0000FF"/>
              </a:solidFill>
              <a:latin typeface="Comic Sans MS" panose="030F0702030302020204" pitchFamily="66" charset="0"/>
            </a:endParaRPr>
          </a:p>
          <a:p>
            <a:pPr marL="342900" lvl="1" indent="-342900">
              <a:buClr>
                <a:schemeClr val="folHlink"/>
              </a:buClr>
              <a:buSzPct val="60000"/>
            </a:pPr>
            <a:r>
              <a:rPr lang="zh-CN" altLang="en-US" sz="2600" b="1" dirty="0">
                <a:solidFill>
                  <a:srgbClr val="FF0000"/>
                </a:solidFill>
                <a:latin typeface="Comic Sans MS" panose="030F0702030302020204" pitchFamily="66" charset="0"/>
              </a:rPr>
              <a:t>复合</a:t>
            </a:r>
            <a:r>
              <a:rPr lang="en-US" altLang="zh-CN" sz="2600" b="1" dirty="0">
                <a:solidFill>
                  <a:srgbClr val="FF0000"/>
                </a:solidFill>
                <a:latin typeface="Comic Sans MS" panose="030F0702030302020204" pitchFamily="66" charset="0"/>
              </a:rPr>
              <a:t>/</a:t>
            </a:r>
            <a:r>
              <a:rPr lang="zh-CN" altLang="en-US" sz="2600" b="1" dirty="0">
                <a:solidFill>
                  <a:srgbClr val="FF0000"/>
                </a:solidFill>
                <a:latin typeface="Comic Sans MS" panose="030F0702030302020204" pitchFamily="66" charset="0"/>
              </a:rPr>
              <a:t>赋值运算：</a:t>
            </a:r>
            <a:r>
              <a:rPr lang="en-US" altLang="zh-CN" sz="2600" b="1" dirty="0">
                <a:solidFill>
                  <a:srgbClr val="0000FF"/>
                </a:solidFill>
                <a:latin typeface="Comic Sans MS" panose="030F0702030302020204" pitchFamily="66" charset="0"/>
              </a:rPr>
              <a:t>=</a:t>
            </a:r>
            <a:r>
              <a:rPr lang="zh-CN" altLang="en-US" sz="2600" b="1" dirty="0">
                <a:solidFill>
                  <a:srgbClr val="0000FF"/>
                </a:solidFill>
                <a:latin typeface="Comic Sans MS" panose="030F0702030302020204" pitchFamily="66" charset="0"/>
              </a:rPr>
              <a:t>、</a:t>
            </a:r>
            <a:r>
              <a:rPr lang="el-GR" altLang="zh-CN" sz="2600" b="1" dirty="0">
                <a:solidFill>
                  <a:srgbClr val="0000FF"/>
                </a:solidFill>
                <a:latin typeface="Comic Sans MS" panose="030F0702030302020204" pitchFamily="66" charset="0"/>
              </a:rPr>
              <a:t>Θ</a:t>
            </a:r>
            <a:r>
              <a:rPr lang="en-US" altLang="zh-CN" sz="2600" b="1" dirty="0">
                <a:solidFill>
                  <a:srgbClr val="0000FF"/>
                </a:solidFill>
                <a:latin typeface="Comic Sans MS" panose="030F0702030302020204" pitchFamily="66" charset="0"/>
              </a:rPr>
              <a:t>=</a:t>
            </a:r>
            <a:endParaRPr lang="en-US" altLang="zh-CN" sz="2600" b="1" dirty="0">
              <a:solidFill>
                <a:srgbClr val="0000FF"/>
              </a:solidFill>
              <a:latin typeface="Comic Sans MS" panose="030F0702030302020204" pitchFamily="66" charset="0"/>
            </a:endParaRPr>
          </a:p>
          <a:p>
            <a:pPr marL="342900" lvl="1" indent="-342900">
              <a:buClr>
                <a:schemeClr val="folHlink"/>
              </a:buClr>
              <a:buSzPct val="60000"/>
            </a:pPr>
            <a:r>
              <a:rPr lang="zh-CN" altLang="en-US" sz="2600" b="1" dirty="0">
                <a:solidFill>
                  <a:srgbClr val="FF0000"/>
                </a:solidFill>
                <a:latin typeface="Comic Sans MS" panose="030F0702030302020204" pitchFamily="66" charset="0"/>
              </a:rPr>
              <a:t>逗号运算：</a:t>
            </a:r>
            <a:r>
              <a:rPr lang="zh-CN" altLang="en-US" sz="2600" b="1" dirty="0">
                <a:solidFill>
                  <a:srgbClr val="0000FF"/>
                </a:solidFill>
                <a:latin typeface="Comic Sans MS" panose="030F0702030302020204" pitchFamily="66" charset="0"/>
              </a:rPr>
              <a:t>，</a:t>
            </a:r>
            <a:endParaRPr lang="en-US" altLang="zh-CN" sz="2600" b="1" dirty="0">
              <a:solidFill>
                <a:srgbClr val="0000FF"/>
              </a:solidFill>
              <a:latin typeface="Comic Sans MS" panose="030F0702030302020204" pitchFamily="66" charset="0"/>
            </a:endParaRPr>
          </a:p>
          <a:p>
            <a:pPr marL="342900" lvl="1" indent="-342900">
              <a:buClr>
                <a:schemeClr val="folHlink"/>
              </a:buClr>
              <a:buSzPct val="60000"/>
            </a:pPr>
            <a:endParaRPr lang="en-US" altLang="zh-CN" b="1" dirty="0">
              <a:solidFill>
                <a:srgbClr val="FF0000"/>
              </a:solidFill>
              <a:latin typeface="Comic Sans MS" panose="030F0702030302020204" pitchFamily="66" charset="0"/>
            </a:endParaRPr>
          </a:p>
          <a:p>
            <a:endParaRPr lang="zh-CN" altLang="en-US" b="1" dirty="0">
              <a:latin typeface="Comic Sans MS" panose="030F0702030302020204" pitchFamily="66" charset="0"/>
            </a:endParaRPr>
          </a:p>
          <a:p>
            <a:endParaRPr lang="zh-CN" altLang="en-US" dirty="0"/>
          </a:p>
        </p:txBody>
      </p:sp>
      <p:sp>
        <p:nvSpPr>
          <p:cNvPr id="125956"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25957"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25958"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6978"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宋体" panose="02010600030101010101" pitchFamily="2" charset="-122"/>
              </a:rPr>
              <a:t>左移运算符</a:t>
            </a:r>
            <a:r>
              <a:rPr lang="en-US" altLang="zh-CN" b="1" dirty="0">
                <a:latin typeface="宋体" panose="02010600030101010101" pitchFamily="2" charset="-122"/>
              </a:rPr>
              <a:t>(&lt;&lt;)</a:t>
            </a:r>
            <a:endParaRPr lang="en-US" altLang="zh-CN" b="1" dirty="0">
              <a:latin typeface="宋体" panose="02010600030101010101" pitchFamily="2" charset="-122"/>
            </a:endParaRPr>
          </a:p>
        </p:txBody>
      </p:sp>
      <p:sp>
        <p:nvSpPr>
          <p:cNvPr id="126979" name="Rectangle 3"/>
          <p:cNvSpPr>
            <a:spLocks noGrp="1"/>
          </p:cNvSpPr>
          <p:nvPr>
            <p:ph idx="1"/>
          </p:nvPr>
        </p:nvSpPr>
        <p:spPr>
          <a:xfrm>
            <a:off x="1066800" y="2017713"/>
            <a:ext cx="7772400" cy="4114800"/>
          </a:xfrm>
          <a:ln/>
        </p:spPr>
        <p:txBody>
          <a:bodyPr vert="horz" wrap="square" lIns="91440" tIns="45720" rIns="91440" bIns="45720" anchor="t" anchorCtr="0"/>
          <a:p>
            <a:pPr eaLnBrk="1" hangingPunct="1"/>
            <a:r>
              <a:rPr lang="zh-CN" altLang="en-US" sz="2800" b="1" dirty="0">
                <a:latin typeface="Comic Sans MS" panose="030F0702030302020204" pitchFamily="66" charset="0"/>
              </a:rPr>
              <a:t>左移运算将一个位串信息向左移指定的位，右端空出的位用</a:t>
            </a:r>
            <a:r>
              <a:rPr lang="en-US" altLang="zh-CN" sz="2800" b="1" dirty="0">
                <a:latin typeface="Comic Sans MS" panose="030F0702030302020204" pitchFamily="66" charset="0"/>
              </a:rPr>
              <a:t>0</a:t>
            </a:r>
            <a:r>
              <a:rPr lang="zh-CN" altLang="en-US" sz="2800" b="1" dirty="0">
                <a:latin typeface="Comic Sans MS" panose="030F0702030302020204" pitchFamily="66" charset="0"/>
              </a:rPr>
              <a:t>补充。例如</a:t>
            </a:r>
            <a:r>
              <a:rPr lang="en-US" altLang="zh-CN" sz="2800" b="1" dirty="0">
                <a:latin typeface="Comic Sans MS" panose="030F0702030302020204" pitchFamily="66" charset="0"/>
              </a:rPr>
              <a:t>014(01100)&lt;&lt;2,</a:t>
            </a:r>
            <a:r>
              <a:rPr lang="zh-CN" altLang="en-US" sz="2800" b="1" dirty="0">
                <a:latin typeface="Comic Sans MS" panose="030F0702030302020204" pitchFamily="66" charset="0"/>
              </a:rPr>
              <a:t>结果为</a:t>
            </a:r>
            <a:r>
              <a:rPr lang="en-US" altLang="zh-CN" sz="2800" b="1" dirty="0">
                <a:latin typeface="Comic Sans MS" panose="030F0702030302020204" pitchFamily="66" charset="0"/>
              </a:rPr>
              <a:t>060(0110000),</a:t>
            </a:r>
            <a:r>
              <a:rPr lang="zh-CN" altLang="en-US" sz="2800" b="1" dirty="0">
                <a:latin typeface="Comic Sans MS" panose="030F0702030302020204" pitchFamily="66" charset="0"/>
              </a:rPr>
              <a:t>即</a:t>
            </a:r>
            <a:r>
              <a:rPr lang="en-US" altLang="zh-CN" sz="2800" b="1" dirty="0">
                <a:latin typeface="Comic Sans MS" panose="030F0702030302020204" pitchFamily="66" charset="0"/>
              </a:rPr>
              <a:t>48</a:t>
            </a:r>
            <a:endParaRPr lang="en-US" altLang="zh-CN" sz="2800" b="1" dirty="0">
              <a:latin typeface="Comic Sans MS" panose="030F0702030302020204" pitchFamily="66" charset="0"/>
            </a:endParaRPr>
          </a:p>
          <a:p>
            <a:pPr eaLnBrk="1" hangingPunct="1"/>
            <a:r>
              <a:rPr lang="zh-CN" altLang="en-US" sz="2800" b="1" dirty="0">
                <a:latin typeface="Comic Sans MS" panose="030F0702030302020204" pitchFamily="66" charset="0"/>
              </a:rPr>
              <a:t>左移时，空出的右端用</a:t>
            </a:r>
            <a:r>
              <a:rPr lang="en-US" altLang="zh-CN" sz="2800" b="1" dirty="0">
                <a:latin typeface="Comic Sans MS" panose="030F0702030302020204" pitchFamily="66" charset="0"/>
              </a:rPr>
              <a:t>0</a:t>
            </a:r>
            <a:r>
              <a:rPr lang="zh-CN" altLang="en-US" sz="2800" b="1" dirty="0">
                <a:latin typeface="Comic Sans MS" panose="030F0702030302020204" pitchFamily="66" charset="0"/>
              </a:rPr>
              <a:t>补充，左端移出的位的信息就被丢弃。在二进制数运算中，在信息没有因移动而丢失的情况下，每左移</a:t>
            </a:r>
            <a:r>
              <a:rPr lang="en-US" altLang="zh-CN" sz="2800" b="1" dirty="0">
                <a:latin typeface="Comic Sans MS" panose="030F0702030302020204" pitchFamily="66" charset="0"/>
              </a:rPr>
              <a:t>1</a:t>
            </a:r>
            <a:r>
              <a:rPr lang="zh-CN" altLang="en-US" sz="2800" b="1" dirty="0">
                <a:latin typeface="Comic Sans MS" panose="030F0702030302020204" pitchFamily="66" charset="0"/>
              </a:rPr>
              <a:t>位相当于乘</a:t>
            </a:r>
            <a:r>
              <a:rPr lang="en-US" altLang="zh-CN" sz="2800" b="1" dirty="0">
                <a:latin typeface="Comic Sans MS" panose="030F0702030302020204" pitchFamily="66" charset="0"/>
              </a:rPr>
              <a:t>2</a:t>
            </a:r>
            <a:r>
              <a:rPr lang="zh-CN" altLang="en-US" sz="2800" b="1" dirty="0">
                <a:latin typeface="Comic Sans MS" panose="030F0702030302020204" pitchFamily="66" charset="0"/>
              </a:rPr>
              <a:t>。如</a:t>
            </a:r>
            <a:r>
              <a:rPr lang="en-US" altLang="zh-CN" sz="2800" b="1" dirty="0">
                <a:latin typeface="Comic Sans MS" panose="030F0702030302020204" pitchFamily="66" charset="0"/>
              </a:rPr>
              <a:t>4 &lt;&lt; 2</a:t>
            </a:r>
            <a:r>
              <a:rPr lang="zh-CN" altLang="en-US" sz="2800" b="1" dirty="0">
                <a:latin typeface="Comic Sans MS" panose="030F0702030302020204" pitchFamily="66" charset="0"/>
              </a:rPr>
              <a:t>，结果为</a:t>
            </a:r>
            <a:r>
              <a:rPr lang="en-US" altLang="zh-CN" sz="2800" b="1" dirty="0">
                <a:latin typeface="Comic Sans MS" panose="030F0702030302020204" pitchFamily="66" charset="0"/>
              </a:rPr>
              <a:t>16</a:t>
            </a:r>
            <a:endParaRPr lang="en-US" altLang="zh-CN" sz="2800" b="1" dirty="0">
              <a:latin typeface="Comic Sans MS" panose="030F0702030302020204" pitchFamily="66" charset="0"/>
            </a:endParaRPr>
          </a:p>
        </p:txBody>
      </p:sp>
      <p:sp>
        <p:nvSpPr>
          <p:cNvPr id="126980"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26981"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26982"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8002"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宋体" panose="02010600030101010101" pitchFamily="2" charset="-122"/>
              </a:rPr>
              <a:t>右移运算符</a:t>
            </a:r>
            <a:r>
              <a:rPr lang="en-US" altLang="zh-CN" b="1" dirty="0">
                <a:latin typeface="宋体" panose="02010600030101010101" pitchFamily="2" charset="-122"/>
              </a:rPr>
              <a:t>(&gt;&gt;)</a:t>
            </a:r>
            <a:endParaRPr lang="en-US" altLang="zh-CN" b="1" dirty="0">
              <a:latin typeface="宋体" panose="02010600030101010101" pitchFamily="2" charset="-122"/>
            </a:endParaRPr>
          </a:p>
        </p:txBody>
      </p:sp>
      <p:sp>
        <p:nvSpPr>
          <p:cNvPr id="128003" name="Rectangle 3"/>
          <p:cNvSpPr>
            <a:spLocks noGrp="1"/>
          </p:cNvSpPr>
          <p:nvPr>
            <p:ph idx="1"/>
          </p:nvPr>
        </p:nvSpPr>
        <p:spPr>
          <a:xfrm>
            <a:off x="533400" y="2017713"/>
            <a:ext cx="8153400" cy="4114800"/>
          </a:xfrm>
          <a:ln/>
        </p:spPr>
        <p:txBody>
          <a:bodyPr vert="horz" wrap="square" lIns="91440" tIns="45720" rIns="91440" bIns="45720" anchor="t" anchorCtr="0"/>
          <a:p>
            <a:pPr eaLnBrk="1" hangingPunct="1">
              <a:lnSpc>
                <a:spcPct val="110000"/>
              </a:lnSpc>
            </a:pPr>
            <a:r>
              <a:rPr lang="zh-CN" altLang="en-US" sz="2400" b="1" dirty="0">
                <a:latin typeface="Comic Sans MS" panose="030F0702030302020204" pitchFamily="66" charset="0"/>
              </a:rPr>
              <a:t>右移运算将一个位串信息向右移指定的位，右端移出的位的信息被丢弃</a:t>
            </a:r>
            <a:endParaRPr lang="zh-CN" altLang="en-US" sz="2400" b="1" dirty="0">
              <a:latin typeface="Comic Sans MS" panose="030F0702030302020204" pitchFamily="66" charset="0"/>
            </a:endParaRPr>
          </a:p>
          <a:p>
            <a:pPr eaLnBrk="1" hangingPunct="1">
              <a:lnSpc>
                <a:spcPct val="110000"/>
              </a:lnSpc>
            </a:pPr>
            <a:r>
              <a:rPr lang="zh-CN" altLang="en-US" sz="2400" b="1" dirty="0">
                <a:latin typeface="Comic Sans MS" panose="030F0702030302020204" pitchFamily="66" charset="0"/>
              </a:rPr>
              <a:t>例如：</a:t>
            </a:r>
            <a:r>
              <a:rPr lang="en-US" altLang="zh-CN" sz="2400" b="1" dirty="0">
                <a:latin typeface="Comic Sans MS" panose="030F0702030302020204" pitchFamily="66" charset="0"/>
              </a:rPr>
              <a:t>12&gt;&gt;2,</a:t>
            </a:r>
            <a:r>
              <a:rPr lang="zh-CN" altLang="en-US" sz="2400" b="1" dirty="0">
                <a:latin typeface="Comic Sans MS" panose="030F0702030302020204" pitchFamily="66" charset="0"/>
              </a:rPr>
              <a:t>结果为</a:t>
            </a:r>
            <a:r>
              <a:rPr lang="en-US" altLang="zh-CN" sz="2400" b="1" dirty="0">
                <a:latin typeface="Comic Sans MS" panose="030F0702030302020204" pitchFamily="66" charset="0"/>
              </a:rPr>
              <a:t>3</a:t>
            </a:r>
            <a:r>
              <a:rPr lang="zh-CN" altLang="en-US" sz="2400" b="1" dirty="0">
                <a:latin typeface="Comic Sans MS" panose="030F0702030302020204" pitchFamily="66" charset="0"/>
              </a:rPr>
              <a:t>。与左移相反，对于小整数，每右移</a:t>
            </a:r>
            <a:r>
              <a:rPr lang="en-US" altLang="zh-CN" sz="2400" b="1" dirty="0">
                <a:latin typeface="Comic Sans MS" panose="030F0702030302020204" pitchFamily="66" charset="0"/>
              </a:rPr>
              <a:t>1</a:t>
            </a:r>
            <a:r>
              <a:rPr lang="zh-CN" altLang="en-US" sz="2400" b="1" dirty="0">
                <a:latin typeface="Comic Sans MS" panose="030F0702030302020204" pitchFamily="66" charset="0"/>
              </a:rPr>
              <a:t>位，相当于除以</a:t>
            </a:r>
            <a:r>
              <a:rPr lang="en-US" altLang="zh-CN" sz="2400" b="1" dirty="0">
                <a:latin typeface="Comic Sans MS" panose="030F0702030302020204" pitchFamily="66" charset="0"/>
              </a:rPr>
              <a:t>2</a:t>
            </a:r>
            <a:endParaRPr lang="en-US" altLang="zh-CN" sz="2400" b="1" dirty="0">
              <a:latin typeface="Comic Sans MS" panose="030F0702030302020204" pitchFamily="66" charset="0"/>
            </a:endParaRPr>
          </a:p>
          <a:p>
            <a:pPr eaLnBrk="1" hangingPunct="1">
              <a:lnSpc>
                <a:spcPct val="110000"/>
              </a:lnSpc>
            </a:pPr>
            <a:r>
              <a:rPr lang="zh-CN" altLang="en-US" sz="2400" b="1" dirty="0">
                <a:latin typeface="Comic Sans MS" panose="030F0702030302020204" pitchFamily="66" charset="0"/>
              </a:rPr>
              <a:t>在右移时，需要注意符号位问题。</a:t>
            </a:r>
            <a:r>
              <a:rPr lang="zh-CN" altLang="en-US" sz="2400" b="1" dirty="0">
                <a:solidFill>
                  <a:schemeClr val="hlink"/>
                </a:solidFill>
                <a:latin typeface="Comic Sans MS" panose="030F0702030302020204" pitchFamily="66" charset="0"/>
              </a:rPr>
              <a:t>对无符号数据，右移时，左端空出的位用</a:t>
            </a:r>
            <a:r>
              <a:rPr lang="en-US" altLang="zh-CN" sz="2400" b="1" dirty="0">
                <a:solidFill>
                  <a:schemeClr val="hlink"/>
                </a:solidFill>
                <a:latin typeface="Comic Sans MS" panose="030F0702030302020204" pitchFamily="66" charset="0"/>
              </a:rPr>
              <a:t>0</a:t>
            </a:r>
            <a:r>
              <a:rPr lang="zh-CN" altLang="en-US" sz="2400" b="1" dirty="0">
                <a:solidFill>
                  <a:schemeClr val="hlink"/>
                </a:solidFill>
                <a:latin typeface="Comic Sans MS" panose="030F0702030302020204" pitchFamily="66" charset="0"/>
              </a:rPr>
              <a:t>补充</a:t>
            </a:r>
            <a:r>
              <a:rPr lang="zh-CN" altLang="en-US" sz="2400" b="1" dirty="0">
                <a:latin typeface="Comic Sans MS" panose="030F0702030302020204" pitchFamily="66" charset="0"/>
              </a:rPr>
              <a:t>。</a:t>
            </a:r>
            <a:r>
              <a:rPr lang="zh-CN" altLang="en-US" sz="2400" b="1" dirty="0">
                <a:solidFill>
                  <a:schemeClr val="hlink"/>
                </a:solidFill>
                <a:latin typeface="Comic Sans MS" panose="030F0702030302020204" pitchFamily="66" charset="0"/>
              </a:rPr>
              <a:t>对于带符号的数据，如果移位前符号位为</a:t>
            </a:r>
            <a:r>
              <a:rPr lang="en-US" altLang="zh-CN" sz="2400" b="1" dirty="0">
                <a:solidFill>
                  <a:schemeClr val="hlink"/>
                </a:solidFill>
                <a:latin typeface="Comic Sans MS" panose="030F0702030302020204" pitchFamily="66" charset="0"/>
              </a:rPr>
              <a:t>0(</a:t>
            </a:r>
            <a:r>
              <a:rPr lang="zh-CN" altLang="en-US" sz="2400" b="1" dirty="0">
                <a:solidFill>
                  <a:schemeClr val="hlink"/>
                </a:solidFill>
                <a:latin typeface="Comic Sans MS" panose="030F0702030302020204" pitchFamily="66" charset="0"/>
              </a:rPr>
              <a:t>正数</a:t>
            </a:r>
            <a:r>
              <a:rPr lang="en-US" altLang="zh-CN" sz="2400" b="1" dirty="0">
                <a:solidFill>
                  <a:schemeClr val="hlink"/>
                </a:solidFill>
                <a:latin typeface="Comic Sans MS" panose="030F0702030302020204" pitchFamily="66" charset="0"/>
              </a:rPr>
              <a:t>)</a:t>
            </a:r>
            <a:r>
              <a:rPr lang="zh-CN" altLang="en-US" sz="2400" b="1" dirty="0">
                <a:solidFill>
                  <a:schemeClr val="hlink"/>
                </a:solidFill>
                <a:latin typeface="Comic Sans MS" panose="030F0702030302020204" pitchFamily="66" charset="0"/>
              </a:rPr>
              <a:t>，则左端也是用</a:t>
            </a:r>
            <a:r>
              <a:rPr lang="en-US" altLang="zh-CN" sz="2400" b="1" dirty="0">
                <a:solidFill>
                  <a:schemeClr val="hlink"/>
                </a:solidFill>
                <a:latin typeface="Comic Sans MS" panose="030F0702030302020204" pitchFamily="66" charset="0"/>
              </a:rPr>
              <a:t>0</a:t>
            </a:r>
            <a:r>
              <a:rPr lang="zh-CN" altLang="en-US" sz="2400" b="1" dirty="0">
                <a:solidFill>
                  <a:schemeClr val="hlink"/>
                </a:solidFill>
                <a:latin typeface="Comic Sans MS" panose="030F0702030302020204" pitchFamily="66" charset="0"/>
              </a:rPr>
              <a:t>补充；如果移位前符号位为</a:t>
            </a:r>
            <a:r>
              <a:rPr lang="en-US" altLang="zh-CN" sz="2400" b="1" dirty="0">
                <a:solidFill>
                  <a:schemeClr val="hlink"/>
                </a:solidFill>
                <a:latin typeface="Comic Sans MS" panose="030F0702030302020204" pitchFamily="66" charset="0"/>
              </a:rPr>
              <a:t>1(</a:t>
            </a:r>
            <a:r>
              <a:rPr lang="zh-CN" altLang="en-US" sz="2400" b="1" dirty="0">
                <a:solidFill>
                  <a:schemeClr val="hlink"/>
                </a:solidFill>
                <a:latin typeface="Comic Sans MS" panose="030F0702030302020204" pitchFamily="66" charset="0"/>
              </a:rPr>
              <a:t>负数</a:t>
            </a:r>
            <a:r>
              <a:rPr lang="en-US" altLang="zh-CN" sz="2400" b="1" dirty="0">
                <a:solidFill>
                  <a:schemeClr val="hlink"/>
                </a:solidFill>
                <a:latin typeface="Comic Sans MS" panose="030F0702030302020204" pitchFamily="66" charset="0"/>
              </a:rPr>
              <a:t>)</a:t>
            </a:r>
            <a:r>
              <a:rPr lang="zh-CN" altLang="en-US" sz="2400" b="1" dirty="0">
                <a:solidFill>
                  <a:schemeClr val="hlink"/>
                </a:solidFill>
                <a:latin typeface="Comic Sans MS" panose="030F0702030302020204" pitchFamily="66" charset="0"/>
              </a:rPr>
              <a:t>，则左端用</a:t>
            </a:r>
            <a:r>
              <a:rPr lang="en-US" altLang="zh-CN" sz="2400" b="1" dirty="0">
                <a:solidFill>
                  <a:schemeClr val="hlink"/>
                </a:solidFill>
                <a:latin typeface="Comic Sans MS" panose="030F0702030302020204" pitchFamily="66" charset="0"/>
              </a:rPr>
              <a:t>0</a:t>
            </a:r>
            <a:r>
              <a:rPr lang="zh-CN" altLang="en-US" sz="2400" b="1" dirty="0">
                <a:solidFill>
                  <a:schemeClr val="hlink"/>
                </a:solidFill>
                <a:latin typeface="Comic Sans MS" panose="030F0702030302020204" pitchFamily="66" charset="0"/>
              </a:rPr>
              <a:t>或用</a:t>
            </a:r>
            <a:r>
              <a:rPr lang="en-US" altLang="zh-CN" sz="2400" b="1" dirty="0">
                <a:solidFill>
                  <a:schemeClr val="hlink"/>
                </a:solidFill>
                <a:latin typeface="Comic Sans MS" panose="030F0702030302020204" pitchFamily="66" charset="0"/>
              </a:rPr>
              <a:t>1</a:t>
            </a:r>
            <a:r>
              <a:rPr lang="zh-CN" altLang="en-US" sz="2400" b="1" dirty="0">
                <a:solidFill>
                  <a:schemeClr val="hlink"/>
                </a:solidFill>
                <a:latin typeface="Comic Sans MS" panose="030F0702030302020204" pitchFamily="66" charset="0"/>
              </a:rPr>
              <a:t>补充，取决于计算机系统</a:t>
            </a:r>
            <a:r>
              <a:rPr lang="zh-CN" altLang="en-US" sz="2400" b="1" dirty="0">
                <a:latin typeface="Comic Sans MS" panose="030F0702030302020204" pitchFamily="66" charset="0"/>
              </a:rPr>
              <a:t>。对于负数右移，称用</a:t>
            </a:r>
            <a:r>
              <a:rPr lang="en-US" altLang="zh-CN" sz="2400" b="1" dirty="0">
                <a:latin typeface="Comic Sans MS" panose="030F0702030302020204" pitchFamily="66" charset="0"/>
              </a:rPr>
              <a:t>0 </a:t>
            </a:r>
            <a:r>
              <a:rPr lang="zh-CN" altLang="en-US" sz="2400" b="1" dirty="0">
                <a:latin typeface="Comic Sans MS" panose="030F0702030302020204" pitchFamily="66" charset="0"/>
              </a:rPr>
              <a:t>补充的系统为“</a:t>
            </a:r>
            <a:r>
              <a:rPr lang="zh-CN" altLang="en-US" sz="2400" b="1" dirty="0">
                <a:solidFill>
                  <a:schemeClr val="hlink"/>
                </a:solidFill>
                <a:latin typeface="Comic Sans MS" panose="030F0702030302020204" pitchFamily="66" charset="0"/>
              </a:rPr>
              <a:t>逻辑右移</a:t>
            </a:r>
            <a:r>
              <a:rPr lang="zh-CN" altLang="en-US" sz="2400" b="1" dirty="0">
                <a:latin typeface="Comic Sans MS" panose="030F0702030302020204" pitchFamily="66" charset="0"/>
              </a:rPr>
              <a:t>”，用</a:t>
            </a:r>
            <a:r>
              <a:rPr lang="en-US" altLang="zh-CN" sz="2400" b="1" dirty="0">
                <a:latin typeface="Comic Sans MS" panose="030F0702030302020204" pitchFamily="66" charset="0"/>
              </a:rPr>
              <a:t>1</a:t>
            </a:r>
            <a:r>
              <a:rPr lang="zh-CN" altLang="en-US" sz="2400" b="1" dirty="0">
                <a:latin typeface="Comic Sans MS" panose="030F0702030302020204" pitchFamily="66" charset="0"/>
              </a:rPr>
              <a:t>补充的系统为“</a:t>
            </a:r>
            <a:r>
              <a:rPr lang="zh-CN" altLang="en-US" sz="2400" b="1" dirty="0">
                <a:solidFill>
                  <a:schemeClr val="hlink"/>
                </a:solidFill>
                <a:latin typeface="Comic Sans MS" panose="030F0702030302020204" pitchFamily="66" charset="0"/>
              </a:rPr>
              <a:t>算术右移</a:t>
            </a:r>
            <a:r>
              <a:rPr lang="zh-CN" altLang="en-US" sz="2400" b="1" dirty="0">
                <a:latin typeface="Comic Sans MS" panose="030F0702030302020204" pitchFamily="66" charset="0"/>
              </a:rPr>
              <a:t>”</a:t>
            </a:r>
            <a:endParaRPr lang="zh-CN" altLang="en-US" sz="2400" b="1" dirty="0">
              <a:latin typeface="Comic Sans MS" panose="030F0702030302020204" pitchFamily="66" charset="0"/>
            </a:endParaRPr>
          </a:p>
        </p:txBody>
      </p:sp>
      <p:sp>
        <p:nvSpPr>
          <p:cNvPr id="128004"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28005"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28006"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9026"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宋体" panose="02010600030101010101" pitchFamily="2" charset="-122"/>
              </a:rPr>
              <a:t>右移运算符</a:t>
            </a:r>
            <a:r>
              <a:rPr lang="en-US" altLang="zh-CN" b="1" dirty="0">
                <a:latin typeface="宋体" panose="02010600030101010101" pitchFamily="2" charset="-122"/>
              </a:rPr>
              <a:t>(&gt;&gt;)</a:t>
            </a:r>
            <a:endParaRPr lang="en-US" altLang="zh-CN" b="1" dirty="0">
              <a:latin typeface="宋体" panose="02010600030101010101" pitchFamily="2" charset="-122"/>
            </a:endParaRPr>
          </a:p>
        </p:txBody>
      </p:sp>
      <p:sp>
        <p:nvSpPr>
          <p:cNvPr id="129027" name="Rectangle 3"/>
          <p:cNvSpPr>
            <a:spLocks noGrp="1"/>
          </p:cNvSpPr>
          <p:nvPr>
            <p:ph idx="1"/>
          </p:nvPr>
        </p:nvSpPr>
        <p:spPr>
          <a:ln/>
        </p:spPr>
        <p:txBody>
          <a:bodyPr vert="horz" wrap="square" lIns="91440" tIns="45720" rIns="91440" bIns="45720" anchor="t" anchorCtr="0"/>
          <a:p>
            <a:pPr eaLnBrk="1" hangingPunct="1"/>
            <a:r>
              <a:rPr lang="zh-CN" altLang="en-US" b="1" dirty="0">
                <a:latin typeface="Comic Sans MS" panose="030F0702030302020204" pitchFamily="66" charset="0"/>
              </a:rPr>
              <a:t>以下代码能说明系统所采用的右移方法：</a:t>
            </a:r>
            <a:endParaRPr lang="zh-CN" altLang="en-US" b="1" dirty="0">
              <a:latin typeface="Comic Sans MS" panose="030F0702030302020204" pitchFamily="66" charset="0"/>
            </a:endParaRPr>
          </a:p>
          <a:p>
            <a:pPr lvl="1" eaLnBrk="1" hangingPunct="1"/>
            <a:r>
              <a:rPr lang="en-US" altLang="zh-CN" b="1" dirty="0">
                <a:latin typeface="Comic Sans MS" panose="030F0702030302020204" pitchFamily="66" charset="0"/>
              </a:rPr>
              <a:t>printf("%d\n\n\n", -2&gt;&gt;4)</a:t>
            </a:r>
            <a:endParaRPr lang="en-US" altLang="zh-CN" b="1" dirty="0">
              <a:latin typeface="Comic Sans MS" panose="030F0702030302020204" pitchFamily="66" charset="0"/>
            </a:endParaRPr>
          </a:p>
          <a:p>
            <a:pPr lvl="1" eaLnBrk="1" hangingPunct="1"/>
            <a:r>
              <a:rPr lang="zh-CN" altLang="en-US" b="1" dirty="0">
                <a:solidFill>
                  <a:srgbClr val="0000FF"/>
                </a:solidFill>
                <a:latin typeface="Comic Sans MS" panose="030F0702030302020204" pitchFamily="66" charset="0"/>
              </a:rPr>
              <a:t>若输出结果为</a:t>
            </a:r>
            <a:r>
              <a:rPr lang="en-US" altLang="zh-CN" b="1" dirty="0">
                <a:solidFill>
                  <a:srgbClr val="0000FF"/>
                </a:solidFill>
                <a:latin typeface="Comic Sans MS" panose="030F0702030302020204" pitchFamily="66" charset="0"/>
              </a:rPr>
              <a:t>-1</a:t>
            </a:r>
            <a:r>
              <a:rPr lang="zh-CN" altLang="en-US" b="1" dirty="0">
                <a:solidFill>
                  <a:srgbClr val="0000FF"/>
                </a:solidFill>
                <a:latin typeface="Comic Sans MS" panose="030F0702030302020204" pitchFamily="66" charset="0"/>
              </a:rPr>
              <a:t>，是采用算术右移；输出结果为一个大整数，则为逻辑右移</a:t>
            </a:r>
            <a:endParaRPr lang="zh-CN" altLang="en-US" b="1" dirty="0">
              <a:solidFill>
                <a:srgbClr val="0000FF"/>
              </a:solidFill>
              <a:latin typeface="Comic Sans MS" panose="030F0702030302020204" pitchFamily="66" charset="0"/>
            </a:endParaRPr>
          </a:p>
          <a:p>
            <a:pPr eaLnBrk="1" hangingPunct="1"/>
            <a:r>
              <a:rPr lang="zh-CN" altLang="en-US" b="1" dirty="0">
                <a:latin typeface="Comic Sans MS" panose="030F0702030302020204" pitchFamily="66" charset="0"/>
              </a:rPr>
              <a:t>移位运算与位运算结合能实现许多与位串运算有关的复杂计算</a:t>
            </a:r>
            <a:endParaRPr lang="zh-CN" altLang="en-US" b="1" dirty="0">
              <a:latin typeface="Comic Sans MS" panose="030F0702030302020204" pitchFamily="66" charset="0"/>
            </a:endParaRPr>
          </a:p>
        </p:txBody>
      </p:sp>
      <p:sp>
        <p:nvSpPr>
          <p:cNvPr id="129028"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29029"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29030"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0050" name="Rectangle 2"/>
          <p:cNvSpPr>
            <a:spLocks noGrp="1"/>
          </p:cNvSpPr>
          <p:nvPr>
            <p:ph type="title"/>
          </p:nvPr>
        </p:nvSpPr>
        <p:spPr>
          <a:ln/>
        </p:spPr>
        <p:txBody>
          <a:bodyPr vert="horz" wrap="square" lIns="91440" tIns="45720" rIns="91440" bIns="45720" anchor="b" anchorCtr="0"/>
          <a:p>
            <a:pPr eaLnBrk="1" hangingPunct="1"/>
            <a:r>
              <a:rPr lang="zh-CN" altLang="en-US" b="1" dirty="0"/>
              <a:t>例子</a:t>
            </a:r>
            <a:endParaRPr lang="zh-CN" altLang="en-US" b="1" dirty="0"/>
          </a:p>
        </p:txBody>
      </p:sp>
      <p:sp>
        <p:nvSpPr>
          <p:cNvPr id="130051" name="Rectangle 3"/>
          <p:cNvSpPr>
            <a:spLocks noGrp="1"/>
          </p:cNvSpPr>
          <p:nvPr>
            <p:ph idx="1"/>
          </p:nvPr>
        </p:nvSpPr>
        <p:spPr>
          <a:xfrm>
            <a:off x="304800" y="2051050"/>
            <a:ext cx="8650288" cy="4114800"/>
          </a:xfrm>
          <a:ln/>
        </p:spPr>
        <p:txBody>
          <a:bodyPr vert="horz" wrap="square" lIns="91440" tIns="45720" rIns="91440" bIns="45720" anchor="t" anchorCtr="0"/>
          <a:p>
            <a:pPr eaLnBrk="1" hangingPunct="1"/>
            <a:r>
              <a:rPr lang="zh-CN" altLang="en-US" sz="2400" b="1" dirty="0">
                <a:latin typeface="Comic Sans MS" panose="030F0702030302020204" pitchFamily="66" charset="0"/>
              </a:rPr>
              <a:t>设变量的位自右至左顺序编号，自</a:t>
            </a:r>
            <a:r>
              <a:rPr lang="en-US" altLang="zh-CN" sz="2400" b="1" dirty="0">
                <a:latin typeface="Comic Sans MS" panose="030F0702030302020204" pitchFamily="66" charset="0"/>
              </a:rPr>
              <a:t>0</a:t>
            </a:r>
            <a:r>
              <a:rPr lang="zh-CN" altLang="en-US" sz="2400" b="1" dirty="0">
                <a:latin typeface="Comic Sans MS" panose="030F0702030302020204" pitchFamily="66" charset="0"/>
              </a:rPr>
              <a:t>位至</a:t>
            </a:r>
            <a:r>
              <a:rPr lang="en-US" altLang="zh-CN" sz="2400" b="1" dirty="0">
                <a:latin typeface="Comic Sans MS" panose="030F0702030302020204" pitchFamily="66" charset="0"/>
              </a:rPr>
              <a:t>15</a:t>
            </a:r>
            <a:r>
              <a:rPr lang="zh-CN" altLang="en-US" sz="2400" b="1" dirty="0">
                <a:latin typeface="Comic Sans MS" panose="030F0702030302020204" pitchFamily="66" charset="0"/>
              </a:rPr>
              <a:t>位，有关指定位的表达式是不超过</a:t>
            </a:r>
            <a:r>
              <a:rPr lang="en-US" altLang="zh-CN" sz="2400" b="1" dirty="0">
                <a:solidFill>
                  <a:schemeClr val="hlink"/>
                </a:solidFill>
                <a:latin typeface="Comic Sans MS" panose="030F0702030302020204" pitchFamily="66" charset="0"/>
              </a:rPr>
              <a:t>15</a:t>
            </a:r>
            <a:r>
              <a:rPr lang="zh-CN" altLang="en-US" sz="2400" b="1" dirty="0">
                <a:latin typeface="Comic Sans MS" panose="030F0702030302020204" pitchFamily="66" charset="0"/>
              </a:rPr>
              <a:t>的正整数</a:t>
            </a:r>
            <a:endParaRPr lang="zh-CN" altLang="en-US" sz="2400" b="1" dirty="0">
              <a:solidFill>
                <a:srgbClr val="0000FF"/>
              </a:solidFill>
              <a:latin typeface="Comic Sans MS" panose="030F0702030302020204" pitchFamily="66" charset="0"/>
            </a:endParaRPr>
          </a:p>
          <a:p>
            <a:pPr eaLnBrk="1" hangingPunct="1">
              <a:lnSpc>
                <a:spcPct val="80000"/>
              </a:lnSpc>
            </a:pPr>
            <a:r>
              <a:rPr lang="en-US" altLang="zh-CN" sz="2000" b="1" dirty="0">
                <a:solidFill>
                  <a:srgbClr val="0000FF"/>
                </a:solidFill>
                <a:latin typeface="Comic Sans MS" panose="030F0702030302020204" pitchFamily="66" charset="0"/>
              </a:rPr>
              <a:t>~</a:t>
            </a:r>
            <a:r>
              <a:rPr lang="zh-CN" altLang="en-US" sz="2000" b="1" dirty="0">
                <a:solidFill>
                  <a:srgbClr val="0000FF"/>
                </a:solidFill>
                <a:latin typeface="Comic Sans MS" panose="030F0702030302020204" pitchFamily="66" charset="0"/>
              </a:rPr>
              <a:t>（</a:t>
            </a:r>
            <a:r>
              <a:rPr lang="en-US" altLang="zh-CN" sz="2000" b="1" dirty="0">
                <a:solidFill>
                  <a:srgbClr val="0000FF"/>
                </a:solidFill>
                <a:latin typeface="Comic Sans MS" panose="030F0702030302020204" pitchFamily="66" charset="0"/>
              </a:rPr>
              <a:t>~0 &lt;&lt; n</a:t>
            </a:r>
            <a:r>
              <a:rPr lang="zh-CN" altLang="en-US" sz="2000" b="1" dirty="0">
                <a:solidFill>
                  <a:srgbClr val="0000FF"/>
                </a:solidFill>
                <a:latin typeface="Comic Sans MS" panose="030F0702030302020204" pitchFamily="66" charset="0"/>
              </a:rPr>
              <a:t>）</a:t>
            </a:r>
            <a:endParaRPr lang="zh-CN" altLang="en-US" sz="2000" b="1" dirty="0">
              <a:solidFill>
                <a:srgbClr val="0000FF"/>
              </a:solidFill>
              <a:latin typeface="Comic Sans MS" panose="030F0702030302020204" pitchFamily="66" charset="0"/>
            </a:endParaRPr>
          </a:p>
          <a:p>
            <a:pPr lvl="1" eaLnBrk="1" hangingPunct="1">
              <a:lnSpc>
                <a:spcPct val="80000"/>
              </a:lnSpc>
            </a:pPr>
            <a:r>
              <a:rPr lang="zh-CN" altLang="en-US" sz="1800" b="1" dirty="0">
                <a:latin typeface="Comic Sans MS" panose="030F0702030302020204" pitchFamily="66" charset="0"/>
              </a:rPr>
              <a:t>实现最低</a:t>
            </a:r>
            <a:r>
              <a:rPr lang="en-US" altLang="zh-CN" sz="1800" b="1" dirty="0">
                <a:latin typeface="Comic Sans MS" panose="030F0702030302020204" pitchFamily="66" charset="0"/>
              </a:rPr>
              <a:t>n</a:t>
            </a:r>
            <a:r>
              <a:rPr lang="zh-CN" altLang="en-US" sz="1800" b="1" dirty="0">
                <a:latin typeface="Comic Sans MS" panose="030F0702030302020204" pitchFamily="66" charset="0"/>
              </a:rPr>
              <a:t>位为</a:t>
            </a:r>
            <a:r>
              <a:rPr lang="en-US" altLang="zh-CN" sz="1800" b="1" dirty="0">
                <a:latin typeface="Comic Sans MS" panose="030F0702030302020204" pitchFamily="66" charset="0"/>
              </a:rPr>
              <a:t>1</a:t>
            </a:r>
            <a:r>
              <a:rPr lang="zh-CN" altLang="en-US" sz="1800" b="1" dirty="0">
                <a:latin typeface="Comic Sans MS" panose="030F0702030302020204" pitchFamily="66" charset="0"/>
              </a:rPr>
              <a:t>，其余位为</a:t>
            </a:r>
            <a:r>
              <a:rPr lang="en-US" altLang="zh-CN" sz="1800" b="1" dirty="0">
                <a:latin typeface="Comic Sans MS" panose="030F0702030302020204" pitchFamily="66" charset="0"/>
              </a:rPr>
              <a:t>0</a:t>
            </a:r>
            <a:r>
              <a:rPr lang="zh-CN" altLang="en-US" sz="1800" b="1" dirty="0">
                <a:latin typeface="Comic Sans MS" panose="030F0702030302020204" pitchFamily="66" charset="0"/>
              </a:rPr>
              <a:t>的位串信息</a:t>
            </a:r>
            <a:endParaRPr lang="zh-CN" altLang="en-US" sz="1800" b="1" dirty="0">
              <a:latin typeface="Comic Sans MS" panose="030F0702030302020204" pitchFamily="66" charset="0"/>
            </a:endParaRPr>
          </a:p>
          <a:p>
            <a:pPr eaLnBrk="1" hangingPunct="1">
              <a:lnSpc>
                <a:spcPct val="80000"/>
              </a:lnSpc>
            </a:pPr>
            <a:r>
              <a:rPr lang="en-US" altLang="zh-CN" sz="2000" b="1" dirty="0">
                <a:solidFill>
                  <a:srgbClr val="0000FF"/>
                </a:solidFill>
                <a:latin typeface="Comic Sans MS" panose="030F0702030302020204" pitchFamily="66" charset="0"/>
              </a:rPr>
              <a:t>(x &gt;&gt; (1+p-n)) &amp; ~(~0 &lt;&lt; n)</a:t>
            </a:r>
            <a:endParaRPr lang="en-US" altLang="zh-CN" sz="2000" b="1" dirty="0">
              <a:solidFill>
                <a:srgbClr val="0000FF"/>
              </a:solidFill>
              <a:latin typeface="Comic Sans MS" panose="030F0702030302020204" pitchFamily="66" charset="0"/>
            </a:endParaRPr>
          </a:p>
          <a:p>
            <a:pPr lvl="1" eaLnBrk="1" hangingPunct="1">
              <a:lnSpc>
                <a:spcPct val="80000"/>
              </a:lnSpc>
            </a:pPr>
            <a:r>
              <a:rPr lang="zh-CN" altLang="en-US" sz="1800" b="1" dirty="0">
                <a:latin typeface="Comic Sans MS" panose="030F0702030302020204" pitchFamily="66" charset="0"/>
              </a:rPr>
              <a:t>截取变量</a:t>
            </a:r>
            <a:r>
              <a:rPr lang="en-US" altLang="zh-CN" sz="1800" b="1" dirty="0">
                <a:latin typeface="Comic Sans MS" panose="030F0702030302020204" pitchFamily="66" charset="0"/>
              </a:rPr>
              <a:t>x</a:t>
            </a:r>
            <a:r>
              <a:rPr lang="zh-CN" altLang="en-US" sz="1800" b="1" dirty="0">
                <a:latin typeface="Comic Sans MS" panose="030F0702030302020204" pitchFamily="66" charset="0"/>
              </a:rPr>
              <a:t>自</a:t>
            </a:r>
            <a:r>
              <a:rPr lang="en-US" altLang="zh-CN" sz="1800" b="1" dirty="0">
                <a:latin typeface="Comic Sans MS" panose="030F0702030302020204" pitchFamily="66" charset="0"/>
              </a:rPr>
              <a:t>p</a:t>
            </a:r>
            <a:r>
              <a:rPr lang="zh-CN" altLang="en-US" sz="1800" b="1" dirty="0">
                <a:latin typeface="Comic Sans MS" panose="030F0702030302020204" pitchFamily="66" charset="0"/>
              </a:rPr>
              <a:t>位开始的右边</a:t>
            </a:r>
            <a:r>
              <a:rPr lang="en-US" altLang="zh-CN" sz="1800" b="1" dirty="0">
                <a:latin typeface="Comic Sans MS" panose="030F0702030302020204" pitchFamily="66" charset="0"/>
              </a:rPr>
              <a:t>n</a:t>
            </a:r>
            <a:r>
              <a:rPr lang="zh-CN" altLang="en-US" sz="1800" b="1" dirty="0">
                <a:latin typeface="Comic Sans MS" panose="030F0702030302020204" pitchFamily="66" charset="0"/>
              </a:rPr>
              <a:t>位的信息</a:t>
            </a:r>
            <a:endParaRPr lang="zh-CN" altLang="en-US" sz="1800" b="1" dirty="0">
              <a:latin typeface="Comic Sans MS" panose="030F0702030302020204" pitchFamily="66" charset="0"/>
            </a:endParaRPr>
          </a:p>
          <a:p>
            <a:pPr eaLnBrk="1" hangingPunct="1">
              <a:lnSpc>
                <a:spcPct val="80000"/>
              </a:lnSpc>
            </a:pPr>
            <a:r>
              <a:rPr lang="en-US" altLang="zh-CN" sz="2000" b="1" dirty="0">
                <a:solidFill>
                  <a:srgbClr val="0000FF"/>
                </a:solidFill>
                <a:latin typeface="Comic Sans MS" panose="030F0702030302020204" pitchFamily="66" charset="0"/>
              </a:rPr>
              <a:t>new |= ((old &gt;&gt; row) &amp; 1) &lt;&lt; (15 – k)</a:t>
            </a:r>
            <a:endParaRPr lang="en-US" altLang="zh-CN" sz="2000" b="1" dirty="0">
              <a:solidFill>
                <a:srgbClr val="0000FF"/>
              </a:solidFill>
              <a:latin typeface="Comic Sans MS" panose="030F0702030302020204" pitchFamily="66" charset="0"/>
            </a:endParaRPr>
          </a:p>
          <a:p>
            <a:pPr lvl="1" eaLnBrk="1" hangingPunct="1">
              <a:lnSpc>
                <a:spcPct val="80000"/>
              </a:lnSpc>
            </a:pPr>
            <a:r>
              <a:rPr lang="zh-CN" altLang="en-US" sz="1800" b="1" dirty="0">
                <a:latin typeface="Comic Sans MS" panose="030F0702030302020204" pitchFamily="66" charset="0"/>
              </a:rPr>
              <a:t>截取</a:t>
            </a:r>
            <a:r>
              <a:rPr lang="en-US" altLang="zh-CN" sz="1800" b="1" dirty="0">
                <a:latin typeface="Comic Sans MS" panose="030F0702030302020204" pitchFamily="66" charset="0"/>
              </a:rPr>
              <a:t>old</a:t>
            </a:r>
            <a:r>
              <a:rPr lang="zh-CN" altLang="en-US" sz="1800" b="1" dirty="0">
                <a:latin typeface="Comic Sans MS" panose="030F0702030302020204" pitchFamily="66" charset="0"/>
              </a:rPr>
              <a:t>变量第</a:t>
            </a:r>
            <a:r>
              <a:rPr lang="en-US" altLang="zh-CN" sz="1800" b="1" dirty="0">
                <a:latin typeface="Comic Sans MS" panose="030F0702030302020204" pitchFamily="66" charset="0"/>
              </a:rPr>
              <a:t>row</a:t>
            </a:r>
            <a:r>
              <a:rPr lang="zh-CN" altLang="en-US" sz="1800" b="1" dirty="0">
                <a:latin typeface="Comic Sans MS" panose="030F0702030302020204" pitchFamily="66" charset="0"/>
              </a:rPr>
              <a:t>位，并将该位信息装配到变量</a:t>
            </a:r>
            <a:r>
              <a:rPr lang="en-US" altLang="zh-CN" sz="1800" b="1" dirty="0">
                <a:latin typeface="Comic Sans MS" panose="030F0702030302020204" pitchFamily="66" charset="0"/>
              </a:rPr>
              <a:t>new</a:t>
            </a:r>
            <a:r>
              <a:rPr lang="zh-CN" altLang="en-US" sz="1800" b="1" dirty="0">
                <a:latin typeface="Comic Sans MS" panose="030F0702030302020204" pitchFamily="66" charset="0"/>
              </a:rPr>
              <a:t>的第</a:t>
            </a:r>
            <a:r>
              <a:rPr lang="en-US" altLang="zh-CN" sz="1800" b="1" dirty="0">
                <a:latin typeface="Comic Sans MS" panose="030F0702030302020204" pitchFamily="66" charset="0"/>
              </a:rPr>
              <a:t>15-k</a:t>
            </a:r>
            <a:r>
              <a:rPr lang="zh-CN" altLang="en-US" sz="1800" b="1" dirty="0">
                <a:latin typeface="Comic Sans MS" panose="030F0702030302020204" pitchFamily="66" charset="0"/>
              </a:rPr>
              <a:t>位</a:t>
            </a:r>
            <a:endParaRPr lang="zh-CN" altLang="en-US" sz="1800" b="1" dirty="0">
              <a:latin typeface="Comic Sans MS" panose="030F0702030302020204" pitchFamily="66" charset="0"/>
            </a:endParaRPr>
          </a:p>
          <a:p>
            <a:pPr eaLnBrk="1" hangingPunct="1">
              <a:lnSpc>
                <a:spcPct val="80000"/>
              </a:lnSpc>
            </a:pPr>
            <a:r>
              <a:rPr lang="en-US" altLang="zh-CN" sz="2000" b="1" dirty="0">
                <a:solidFill>
                  <a:srgbClr val="0000FF"/>
                </a:solidFill>
                <a:latin typeface="Comic Sans MS" panose="030F0702030302020204" pitchFamily="66" charset="0"/>
              </a:rPr>
              <a:t>s &amp;= ~(1 &lt;&lt; j)</a:t>
            </a:r>
            <a:endParaRPr lang="en-US" altLang="zh-CN" sz="2000" b="1" dirty="0">
              <a:solidFill>
                <a:srgbClr val="0000FF"/>
              </a:solidFill>
              <a:latin typeface="Comic Sans MS" panose="030F0702030302020204" pitchFamily="66" charset="0"/>
            </a:endParaRPr>
          </a:p>
          <a:p>
            <a:pPr lvl="1" eaLnBrk="1" hangingPunct="1">
              <a:lnSpc>
                <a:spcPct val="80000"/>
              </a:lnSpc>
            </a:pPr>
            <a:r>
              <a:rPr lang="zh-CN" altLang="en-US" sz="1800" b="1" dirty="0">
                <a:latin typeface="Comic Sans MS" panose="030F0702030302020204" pitchFamily="66" charset="0"/>
              </a:rPr>
              <a:t>将变量</a:t>
            </a:r>
            <a:r>
              <a:rPr lang="en-US" altLang="zh-CN" sz="1800" b="1" dirty="0">
                <a:latin typeface="Comic Sans MS" panose="030F0702030302020204" pitchFamily="66" charset="0"/>
              </a:rPr>
              <a:t>s</a:t>
            </a:r>
            <a:r>
              <a:rPr lang="zh-CN" altLang="en-US" sz="1800" b="1" dirty="0">
                <a:latin typeface="Comic Sans MS" panose="030F0702030302020204" pitchFamily="66" charset="0"/>
              </a:rPr>
              <a:t>的第</a:t>
            </a:r>
            <a:r>
              <a:rPr lang="en-US" altLang="zh-CN" sz="1800" b="1" dirty="0">
                <a:latin typeface="Comic Sans MS" panose="030F0702030302020204" pitchFamily="66" charset="0"/>
              </a:rPr>
              <a:t>j</a:t>
            </a:r>
            <a:r>
              <a:rPr lang="zh-CN" altLang="en-US" sz="1800" b="1" dirty="0">
                <a:latin typeface="Comic Sans MS" panose="030F0702030302020204" pitchFamily="66" charset="0"/>
              </a:rPr>
              <a:t>位置成</a:t>
            </a:r>
            <a:r>
              <a:rPr lang="en-US" altLang="zh-CN" sz="1800" b="1" dirty="0">
                <a:latin typeface="Comic Sans MS" panose="030F0702030302020204" pitchFamily="66" charset="0"/>
              </a:rPr>
              <a:t>0</a:t>
            </a:r>
            <a:r>
              <a:rPr lang="zh-CN" altLang="en-US" sz="1800" b="1" dirty="0">
                <a:latin typeface="Comic Sans MS" panose="030F0702030302020204" pitchFamily="66" charset="0"/>
              </a:rPr>
              <a:t>，其余位不变</a:t>
            </a:r>
            <a:endParaRPr lang="zh-CN" altLang="en-US" sz="1800" b="1" dirty="0">
              <a:latin typeface="Comic Sans MS" panose="030F0702030302020204" pitchFamily="66" charset="0"/>
            </a:endParaRPr>
          </a:p>
          <a:p>
            <a:pPr eaLnBrk="1" hangingPunct="1">
              <a:lnSpc>
                <a:spcPct val="80000"/>
              </a:lnSpc>
            </a:pPr>
            <a:r>
              <a:rPr lang="en-US" altLang="zh-CN" sz="2000" b="1" dirty="0">
                <a:solidFill>
                  <a:srgbClr val="0000FF"/>
                </a:solidFill>
                <a:latin typeface="Comic Sans MS" panose="030F0702030302020204" pitchFamily="66" charset="0"/>
              </a:rPr>
              <a:t>for(j = 0; ((1 &lt;&lt; j) &amp; s) == 0; j++);</a:t>
            </a:r>
            <a:endParaRPr lang="en-US" altLang="zh-CN" sz="2000" b="1" dirty="0">
              <a:solidFill>
                <a:srgbClr val="0000FF"/>
              </a:solidFill>
              <a:latin typeface="Comic Sans MS" panose="030F0702030302020204" pitchFamily="66" charset="0"/>
            </a:endParaRPr>
          </a:p>
          <a:p>
            <a:pPr lvl="1" eaLnBrk="1" hangingPunct="1">
              <a:lnSpc>
                <a:spcPct val="80000"/>
              </a:lnSpc>
            </a:pPr>
            <a:r>
              <a:rPr lang="zh-CN" altLang="en-US" sz="1800" b="1" dirty="0">
                <a:latin typeface="Comic Sans MS" panose="030F0702030302020204" pitchFamily="66" charset="0"/>
              </a:rPr>
              <a:t>设</a:t>
            </a:r>
            <a:r>
              <a:rPr lang="en-US" altLang="zh-CN" sz="1800" b="1" dirty="0">
                <a:latin typeface="Comic Sans MS" panose="030F0702030302020204" pitchFamily="66" charset="0"/>
              </a:rPr>
              <a:t>s</a:t>
            </a:r>
            <a:r>
              <a:rPr lang="zh-CN" altLang="en-US" sz="1800" b="1" dirty="0">
                <a:latin typeface="Comic Sans MS" panose="030F0702030302020204" pitchFamily="66" charset="0"/>
              </a:rPr>
              <a:t>不等于全</a:t>
            </a:r>
            <a:r>
              <a:rPr lang="en-US" altLang="zh-CN" sz="1800" b="1" dirty="0">
                <a:latin typeface="Comic Sans MS" panose="030F0702030302020204" pitchFamily="66" charset="0"/>
              </a:rPr>
              <a:t>0</a:t>
            </a:r>
            <a:r>
              <a:rPr lang="zh-CN" altLang="en-US" sz="1800" b="1" dirty="0">
                <a:latin typeface="Comic Sans MS" panose="030F0702030302020204" pitchFamily="66" charset="0"/>
              </a:rPr>
              <a:t>，代码寻找最右边为</a:t>
            </a:r>
            <a:r>
              <a:rPr lang="en-US" altLang="zh-CN" sz="1800" b="1" dirty="0">
                <a:latin typeface="Comic Sans MS" panose="030F0702030302020204" pitchFamily="66" charset="0"/>
              </a:rPr>
              <a:t>1</a:t>
            </a:r>
            <a:r>
              <a:rPr lang="zh-CN" altLang="en-US" sz="1800" b="1" dirty="0">
                <a:latin typeface="Comic Sans MS" panose="030F0702030302020204" pitchFamily="66" charset="0"/>
              </a:rPr>
              <a:t>的位的序号</a:t>
            </a:r>
            <a:r>
              <a:rPr lang="en-US" altLang="zh-CN" sz="1800" b="1" dirty="0">
                <a:latin typeface="Comic Sans MS" panose="030F0702030302020204" pitchFamily="66" charset="0"/>
              </a:rPr>
              <a:t>j</a:t>
            </a:r>
            <a:br>
              <a:rPr lang="en-US" altLang="zh-CN" sz="1800" b="1" dirty="0">
                <a:latin typeface="Comic Sans MS" panose="030F0702030302020204" pitchFamily="66" charset="0"/>
              </a:rPr>
            </a:br>
            <a:endParaRPr lang="en-US" altLang="zh-CN" sz="1800" b="1" dirty="0">
              <a:latin typeface="Comic Sans MS" panose="030F0702030302020204" pitchFamily="66" charset="0"/>
            </a:endParaRPr>
          </a:p>
        </p:txBody>
      </p:sp>
      <p:sp>
        <p:nvSpPr>
          <p:cNvPr id="130052"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30053"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30054"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1074" name="Rectangle 2"/>
          <p:cNvSpPr>
            <a:spLocks noGrp="1"/>
          </p:cNvSpPr>
          <p:nvPr>
            <p:ph type="title"/>
          </p:nvPr>
        </p:nvSpPr>
        <p:spPr>
          <a:ln/>
        </p:spPr>
        <p:txBody>
          <a:bodyPr vert="horz" wrap="square" lIns="91440" tIns="45720" rIns="91440" bIns="45720" anchor="b" anchorCtr="0"/>
          <a:p>
            <a:pPr eaLnBrk="1" hangingPunct="1"/>
            <a:r>
              <a:rPr lang="zh-CN" altLang="en-US" b="1" dirty="0"/>
              <a:t>提要</a:t>
            </a:r>
            <a:endParaRPr lang="zh-CN" altLang="en-US" b="1" dirty="0"/>
          </a:p>
        </p:txBody>
      </p:sp>
      <p:sp>
        <p:nvSpPr>
          <p:cNvPr id="131075" name="Rectangle 3"/>
          <p:cNvSpPr>
            <a:spLocks noGrp="1"/>
          </p:cNvSpPr>
          <p:nvPr>
            <p:ph idx="1"/>
          </p:nvPr>
        </p:nvSpPr>
        <p:spPr>
          <a:ln/>
        </p:spPr>
        <p:txBody>
          <a:bodyPr vert="horz" wrap="square" lIns="91440" tIns="45720" rIns="91440" bIns="45720" anchor="t" anchorCtr="0"/>
          <a:p>
            <a:pPr eaLnBrk="1" hangingPunct="1">
              <a:lnSpc>
                <a:spcPct val="90000"/>
              </a:lnSpc>
            </a:pPr>
            <a:r>
              <a:rPr lang="en-US" altLang="zh-CN" b="1" dirty="0">
                <a:latin typeface="Comic Sans MS" panose="030F0702030302020204" pitchFamily="66" charset="0"/>
              </a:rPr>
              <a:t>C</a:t>
            </a:r>
            <a:r>
              <a:rPr lang="zh-CN" altLang="en-US" b="1" dirty="0">
                <a:latin typeface="Comic Sans MS" panose="030F0702030302020204" pitchFamily="66" charset="0"/>
              </a:rPr>
              <a:t>语言中的数据类型</a:t>
            </a:r>
            <a:endParaRPr lang="zh-CN" altLang="en-US" b="1" dirty="0">
              <a:latin typeface="Comic Sans MS" panose="030F0702030302020204" pitchFamily="66" charset="0"/>
            </a:endParaRPr>
          </a:p>
          <a:p>
            <a:pPr eaLnBrk="1" hangingPunct="1">
              <a:lnSpc>
                <a:spcPct val="90000"/>
              </a:lnSpc>
            </a:pPr>
            <a:r>
              <a:rPr lang="zh-CN" altLang="en-US" b="1" dirty="0">
                <a:latin typeface="Comic Sans MS" panose="030F0702030302020204" pitchFamily="66" charset="0"/>
              </a:rPr>
              <a:t>常量与变量</a:t>
            </a:r>
            <a:r>
              <a:rPr lang="zh-CN" altLang="en-US" b="1" dirty="0">
                <a:latin typeface="Times New Roman" panose="02020603050405020304" pitchFamily="18" charset="0"/>
              </a:rPr>
              <a:t>整型数据</a:t>
            </a:r>
            <a:endParaRPr lang="zh-CN" altLang="en-US" b="1" dirty="0">
              <a:latin typeface="Times New Roman" panose="02020603050405020304" pitchFamily="18" charset="0"/>
            </a:endParaRPr>
          </a:p>
          <a:p>
            <a:pPr eaLnBrk="1" hangingPunct="1">
              <a:lnSpc>
                <a:spcPct val="90000"/>
              </a:lnSpc>
            </a:pPr>
            <a:r>
              <a:rPr lang="zh-CN" altLang="en-US" b="1" dirty="0">
                <a:latin typeface="Times New Roman" panose="02020603050405020304" pitchFamily="18" charset="0"/>
              </a:rPr>
              <a:t>字符型数据</a:t>
            </a:r>
            <a:endParaRPr lang="zh-CN" altLang="en-US" b="1" dirty="0">
              <a:latin typeface="Times New Roman" panose="02020603050405020304" pitchFamily="18" charset="0"/>
            </a:endParaRPr>
          </a:p>
          <a:p>
            <a:pPr eaLnBrk="1" hangingPunct="1">
              <a:lnSpc>
                <a:spcPct val="90000"/>
              </a:lnSpc>
            </a:pPr>
            <a:r>
              <a:rPr lang="zh-CN" altLang="en-US" b="1" dirty="0">
                <a:latin typeface="Times New Roman" panose="02020603050405020304" pitchFamily="18" charset="0"/>
              </a:rPr>
              <a:t>实型数据</a:t>
            </a:r>
            <a:endParaRPr lang="zh-CN" altLang="en-US" b="1" dirty="0">
              <a:latin typeface="Times New Roman" panose="02020603050405020304" pitchFamily="18" charset="0"/>
            </a:endParaRPr>
          </a:p>
          <a:p>
            <a:pPr eaLnBrk="1" hangingPunct="1">
              <a:lnSpc>
                <a:spcPct val="90000"/>
              </a:lnSpc>
            </a:pPr>
            <a:r>
              <a:rPr lang="zh-CN" altLang="en-US" b="1" dirty="0">
                <a:latin typeface="Times New Roman" panose="02020603050405020304" pitchFamily="18" charset="0"/>
              </a:rPr>
              <a:t>基本数据类型混合运算和类型转换</a:t>
            </a:r>
            <a:endParaRPr lang="zh-CN" altLang="en-US" b="1" dirty="0">
              <a:latin typeface="Times New Roman" panose="02020603050405020304" pitchFamily="18" charset="0"/>
            </a:endParaRPr>
          </a:p>
          <a:p>
            <a:pPr eaLnBrk="1" hangingPunct="1">
              <a:lnSpc>
                <a:spcPct val="90000"/>
              </a:lnSpc>
            </a:pPr>
            <a:r>
              <a:rPr lang="zh-CN" altLang="en-US" b="1" dirty="0">
                <a:latin typeface="Times New Roman" panose="02020603050405020304" pitchFamily="18" charset="0"/>
              </a:rPr>
              <a:t>数据运算</a:t>
            </a:r>
            <a:endParaRPr lang="zh-CN" altLang="en-US" sz="3600" b="1" dirty="0">
              <a:latin typeface="Times New Roman" panose="02020603050405020304" pitchFamily="18" charset="0"/>
            </a:endParaRPr>
          </a:p>
          <a:p>
            <a:pPr eaLnBrk="1" hangingPunct="1"/>
            <a:r>
              <a:rPr lang="zh-CN" altLang="en-US" b="1" dirty="0">
                <a:solidFill>
                  <a:schemeClr val="hlink"/>
                </a:solidFill>
                <a:latin typeface="Times New Roman" panose="02020603050405020304" pitchFamily="18" charset="0"/>
              </a:rPr>
              <a:t>表达式和表达式语句</a:t>
            </a:r>
            <a:endParaRPr lang="zh-CN" altLang="en-US" b="1" dirty="0">
              <a:solidFill>
                <a:schemeClr val="hlink"/>
              </a:solidFill>
              <a:latin typeface="Times New Roman" panose="02020603050405020304" pitchFamily="18" charset="0"/>
            </a:endParaRPr>
          </a:p>
        </p:txBody>
      </p:sp>
      <p:sp>
        <p:nvSpPr>
          <p:cNvPr id="131076"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31077"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31078"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2098" name="Rectangle 2"/>
          <p:cNvSpPr>
            <a:spLocks noGrp="1"/>
          </p:cNvSpPr>
          <p:nvPr>
            <p:ph type="title"/>
          </p:nvPr>
        </p:nvSpPr>
        <p:spPr>
          <a:ln/>
        </p:spPr>
        <p:txBody>
          <a:bodyPr vert="horz" wrap="square" lIns="91440" tIns="45720" rIns="91440" bIns="45720" anchor="b" anchorCtr="0"/>
          <a:p>
            <a:pPr eaLnBrk="1" hangingPunct="1"/>
            <a:r>
              <a:rPr lang="zh-CN" altLang="en-US" b="1" dirty="0"/>
              <a:t>表达式（</a:t>
            </a:r>
            <a:r>
              <a:rPr lang="en-US" altLang="zh-CN" b="1" dirty="0">
                <a:latin typeface="Comic Sans MS" panose="030F0702030302020204" pitchFamily="66" charset="0"/>
              </a:rPr>
              <a:t>Expression</a:t>
            </a:r>
            <a:r>
              <a:rPr lang="zh-CN" altLang="en-US" b="1" dirty="0"/>
              <a:t>）</a:t>
            </a:r>
            <a:endParaRPr lang="zh-CN" altLang="en-US" b="1" dirty="0"/>
          </a:p>
        </p:txBody>
      </p:sp>
      <p:sp>
        <p:nvSpPr>
          <p:cNvPr id="132099" name="Rectangle 3"/>
          <p:cNvSpPr>
            <a:spLocks noGrp="1"/>
          </p:cNvSpPr>
          <p:nvPr>
            <p:ph idx="1"/>
          </p:nvPr>
        </p:nvSpPr>
        <p:spPr>
          <a:xfrm>
            <a:off x="1182688" y="2017713"/>
            <a:ext cx="7275512" cy="4114800"/>
          </a:xfrm>
          <a:ln/>
        </p:spPr>
        <p:txBody>
          <a:bodyPr vert="horz" wrap="square" lIns="91440" tIns="45720" rIns="91440" bIns="45720" anchor="t" anchorCtr="0"/>
          <a:p>
            <a:pPr eaLnBrk="1" hangingPunct="1">
              <a:lnSpc>
                <a:spcPct val="90000"/>
              </a:lnSpc>
            </a:pPr>
            <a:r>
              <a:rPr lang="zh-CN" altLang="en-US" b="1" dirty="0">
                <a:latin typeface="宋体" panose="02010600030101010101" pitchFamily="2" charset="-122"/>
              </a:rPr>
              <a:t>从表达式的构成形式区分，可分以下几类</a:t>
            </a:r>
            <a:endParaRPr lang="zh-CN" altLang="en-US" b="1" dirty="0">
              <a:latin typeface="宋体" panose="02010600030101010101" pitchFamily="2" charset="-122"/>
            </a:endParaRPr>
          </a:p>
          <a:p>
            <a:pPr lvl="1" eaLnBrk="1" hangingPunct="1">
              <a:lnSpc>
                <a:spcPct val="90000"/>
              </a:lnSpc>
            </a:pPr>
            <a:r>
              <a:rPr lang="zh-CN" altLang="en-US" b="1" dirty="0">
                <a:solidFill>
                  <a:srgbClr val="0000FF"/>
                </a:solidFill>
                <a:latin typeface="宋体" panose="02010600030101010101" pitchFamily="2" charset="-122"/>
              </a:rPr>
              <a:t>初等量表达式</a:t>
            </a:r>
            <a:endParaRPr lang="zh-CN" altLang="en-US" b="1" dirty="0">
              <a:solidFill>
                <a:srgbClr val="0000FF"/>
              </a:solidFill>
              <a:latin typeface="宋体" panose="02010600030101010101" pitchFamily="2" charset="-122"/>
            </a:endParaRPr>
          </a:p>
          <a:p>
            <a:pPr lvl="1" algn="just" eaLnBrk="1" hangingPunct="1">
              <a:lnSpc>
                <a:spcPct val="90000"/>
              </a:lnSpc>
            </a:pPr>
            <a:r>
              <a:rPr lang="zh-CN" altLang="en-US" b="1" dirty="0">
                <a:solidFill>
                  <a:srgbClr val="0000FF"/>
                </a:solidFill>
                <a:latin typeface="Times New Roman" panose="02020603050405020304" pitchFamily="18" charset="0"/>
              </a:rPr>
              <a:t>单目运算表达式</a:t>
            </a:r>
            <a:endParaRPr lang="zh-CN" altLang="en-US" b="1" dirty="0">
              <a:solidFill>
                <a:srgbClr val="0000FF"/>
              </a:solidFill>
              <a:latin typeface="Times New Roman" panose="02020603050405020304" pitchFamily="18" charset="0"/>
            </a:endParaRPr>
          </a:p>
          <a:p>
            <a:pPr lvl="1" algn="just" eaLnBrk="1" hangingPunct="1">
              <a:lnSpc>
                <a:spcPct val="90000"/>
              </a:lnSpc>
            </a:pPr>
            <a:r>
              <a:rPr lang="zh-CN" altLang="en-US" b="1" dirty="0">
                <a:solidFill>
                  <a:srgbClr val="0000FF"/>
                </a:solidFill>
                <a:latin typeface="Times New Roman" panose="02020603050405020304" pitchFamily="18" charset="0"/>
              </a:rPr>
              <a:t>双目运算表达式</a:t>
            </a:r>
            <a:endParaRPr lang="zh-CN" altLang="en-US" b="1" dirty="0">
              <a:solidFill>
                <a:srgbClr val="0000FF"/>
              </a:solidFill>
              <a:latin typeface="Times New Roman" panose="02020603050405020304" pitchFamily="18" charset="0"/>
            </a:endParaRPr>
          </a:p>
          <a:p>
            <a:pPr lvl="1" algn="just" eaLnBrk="1" hangingPunct="1">
              <a:lnSpc>
                <a:spcPct val="90000"/>
              </a:lnSpc>
            </a:pPr>
            <a:r>
              <a:rPr lang="zh-CN" altLang="en-US" b="1" dirty="0">
                <a:solidFill>
                  <a:srgbClr val="0000FF"/>
                </a:solidFill>
                <a:latin typeface="宋体" panose="02010600030101010101" pitchFamily="2" charset="-122"/>
              </a:rPr>
              <a:t>条件运算表达式</a:t>
            </a:r>
            <a:endParaRPr lang="zh-CN" altLang="en-US" b="1" dirty="0">
              <a:solidFill>
                <a:srgbClr val="0000FF"/>
              </a:solidFill>
              <a:latin typeface="宋体" panose="02010600030101010101" pitchFamily="2" charset="-122"/>
            </a:endParaRPr>
          </a:p>
          <a:p>
            <a:pPr lvl="1" algn="just" eaLnBrk="1" hangingPunct="1">
              <a:lnSpc>
                <a:spcPct val="90000"/>
              </a:lnSpc>
            </a:pPr>
            <a:r>
              <a:rPr lang="zh-CN" altLang="en-US" b="1" dirty="0">
                <a:solidFill>
                  <a:srgbClr val="0000FF"/>
                </a:solidFill>
                <a:latin typeface="宋体" panose="02010600030101010101" pitchFamily="2" charset="-122"/>
              </a:rPr>
              <a:t>赋值表达式</a:t>
            </a:r>
            <a:endParaRPr lang="zh-CN" altLang="en-US" b="1" dirty="0">
              <a:solidFill>
                <a:srgbClr val="0000FF"/>
              </a:solidFill>
              <a:latin typeface="宋体" panose="02010600030101010101" pitchFamily="2" charset="-122"/>
            </a:endParaRPr>
          </a:p>
          <a:p>
            <a:pPr lvl="1" algn="just" eaLnBrk="1" hangingPunct="1">
              <a:lnSpc>
                <a:spcPct val="90000"/>
              </a:lnSpc>
            </a:pPr>
            <a:r>
              <a:rPr lang="zh-CN" altLang="en-US" b="1" dirty="0">
                <a:solidFill>
                  <a:srgbClr val="0000FF"/>
                </a:solidFill>
                <a:latin typeface="Times New Roman" panose="02020603050405020304" pitchFamily="18" charset="0"/>
              </a:rPr>
              <a:t>逗号表达式</a:t>
            </a:r>
            <a:endParaRPr lang="zh-CN" altLang="en-US" sz="2400" b="1" dirty="0"/>
          </a:p>
        </p:txBody>
      </p:sp>
      <p:sp>
        <p:nvSpPr>
          <p:cNvPr id="132100"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32101"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32102"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22" name="Rectangle 2"/>
          <p:cNvSpPr>
            <a:spLocks noGrp="1"/>
          </p:cNvSpPr>
          <p:nvPr>
            <p:ph type="title"/>
          </p:nvPr>
        </p:nvSpPr>
        <p:spPr>
          <a:ln/>
        </p:spPr>
        <p:txBody>
          <a:bodyPr vert="horz" wrap="square" lIns="91440" tIns="45720" rIns="91440" bIns="45720" anchor="b" anchorCtr="0"/>
          <a:p>
            <a:pPr eaLnBrk="1" hangingPunct="1"/>
            <a:r>
              <a:rPr lang="zh-CN" altLang="en-US" b="1" dirty="0"/>
              <a:t>初等量表达式</a:t>
            </a:r>
            <a:endParaRPr lang="zh-CN" altLang="en-US" b="1" dirty="0"/>
          </a:p>
        </p:txBody>
      </p:sp>
      <p:sp>
        <p:nvSpPr>
          <p:cNvPr id="133123" name="Rectangle 3"/>
          <p:cNvSpPr>
            <a:spLocks noGrp="1"/>
          </p:cNvSpPr>
          <p:nvPr>
            <p:ph idx="1"/>
          </p:nvPr>
        </p:nvSpPr>
        <p:spPr>
          <a:ln/>
        </p:spPr>
        <p:txBody>
          <a:bodyPr vert="horz" wrap="square" lIns="91440" tIns="45720" rIns="91440" bIns="45720" anchor="t" anchorCtr="0"/>
          <a:p>
            <a:pPr eaLnBrk="1" hangingPunct="1"/>
            <a:r>
              <a:rPr lang="zh-CN" altLang="en-US" sz="2800" b="1" dirty="0">
                <a:latin typeface="Comic Sans MS" panose="030F0702030302020204" pitchFamily="66" charset="0"/>
              </a:rPr>
              <a:t>初等量又可有以下几种形式</a:t>
            </a:r>
            <a:endParaRPr lang="zh-CN" altLang="en-US" sz="2800" b="1" dirty="0">
              <a:latin typeface="Comic Sans MS" panose="030F0702030302020204" pitchFamily="66" charset="0"/>
            </a:endParaRPr>
          </a:p>
          <a:p>
            <a:pPr lvl="1" eaLnBrk="1" hangingPunct="1"/>
            <a:r>
              <a:rPr lang="zh-CN" altLang="en-US" sz="2400" b="1" dirty="0">
                <a:latin typeface="Comic Sans MS" panose="030F0702030302020204" pitchFamily="66" charset="0"/>
              </a:rPr>
              <a:t>常量，如</a:t>
            </a:r>
            <a:r>
              <a:rPr lang="en-US" altLang="zh-CN" sz="2400" b="1" dirty="0">
                <a:latin typeface="Comic Sans MS" panose="030F0702030302020204" pitchFamily="66" charset="0"/>
              </a:rPr>
              <a:t>12,NULL</a:t>
            </a:r>
            <a:endParaRPr lang="en-US" altLang="zh-CN" sz="2400" b="1" dirty="0">
              <a:latin typeface="Comic Sans MS" panose="030F0702030302020204" pitchFamily="66" charset="0"/>
            </a:endParaRPr>
          </a:p>
          <a:p>
            <a:pPr lvl="1" eaLnBrk="1" hangingPunct="1"/>
            <a:r>
              <a:rPr lang="zh-CN" altLang="en-US" sz="2400" b="1" dirty="0">
                <a:latin typeface="Comic Sans MS" panose="030F0702030302020204" pitchFamily="66" charset="0"/>
              </a:rPr>
              <a:t>变量，如</a:t>
            </a:r>
            <a:r>
              <a:rPr lang="en-US" altLang="zh-CN" sz="2400" b="1" dirty="0">
                <a:latin typeface="Comic Sans MS" panose="030F0702030302020204" pitchFamily="66" charset="0"/>
              </a:rPr>
              <a:t>x</a:t>
            </a:r>
            <a:r>
              <a:rPr lang="zh-CN" altLang="en-US" sz="2400" b="1" dirty="0">
                <a:latin typeface="Comic Sans MS" panose="030F0702030302020204" pitchFamily="66" charset="0"/>
              </a:rPr>
              <a:t>，</a:t>
            </a:r>
            <a:r>
              <a:rPr lang="en-US" altLang="zh-CN" sz="2400" b="1" dirty="0">
                <a:latin typeface="Comic Sans MS" panose="030F0702030302020204" pitchFamily="66" charset="0"/>
              </a:rPr>
              <a:t>y</a:t>
            </a:r>
            <a:endParaRPr lang="en-US" altLang="zh-CN" sz="2400" b="1" dirty="0">
              <a:latin typeface="Comic Sans MS" panose="030F0702030302020204" pitchFamily="66" charset="0"/>
            </a:endParaRPr>
          </a:p>
          <a:p>
            <a:pPr lvl="1" eaLnBrk="1" hangingPunct="1"/>
            <a:r>
              <a:rPr lang="zh-CN" altLang="en-US" sz="2400" b="1" dirty="0">
                <a:latin typeface="Comic Sans MS" panose="030F0702030302020204" pitchFamily="66" charset="0"/>
              </a:rPr>
              <a:t>字符串，如</a:t>
            </a:r>
            <a:r>
              <a:rPr lang="en-US" altLang="zh-CN" sz="2400" b="1" dirty="0">
                <a:latin typeface="Comic Sans MS" panose="030F0702030302020204" pitchFamily="66" charset="0"/>
              </a:rPr>
              <a:t>"ABCD“</a:t>
            </a:r>
            <a:endParaRPr lang="en-US" altLang="zh-CN" sz="2400" b="1" dirty="0">
              <a:latin typeface="Comic Sans MS" panose="030F0702030302020204" pitchFamily="66" charset="0"/>
            </a:endParaRPr>
          </a:p>
          <a:p>
            <a:pPr lvl="1" eaLnBrk="1" hangingPunct="1"/>
            <a:r>
              <a:rPr lang="zh-CN" altLang="en-US" sz="2400" b="1" dirty="0">
                <a:latin typeface="Comic Sans MS" panose="030F0702030302020204" pitchFamily="66" charset="0"/>
              </a:rPr>
              <a:t>函数调用，如</a:t>
            </a:r>
            <a:r>
              <a:rPr lang="en-US" altLang="zh-CN" sz="2400" b="1" dirty="0">
                <a:latin typeface="Comic Sans MS" panose="030F0702030302020204" pitchFamily="66" charset="0"/>
              </a:rPr>
              <a:t>sin(x)</a:t>
            </a:r>
            <a:endParaRPr lang="en-US" altLang="zh-CN" sz="2400" b="1" dirty="0">
              <a:latin typeface="Comic Sans MS" panose="030F0702030302020204" pitchFamily="66" charset="0"/>
            </a:endParaRPr>
          </a:p>
          <a:p>
            <a:pPr lvl="1" eaLnBrk="1" hangingPunct="1"/>
            <a:r>
              <a:rPr lang="zh-CN" altLang="en-US" sz="2400" b="1" dirty="0">
                <a:latin typeface="Comic Sans MS" panose="030F0702030302020204" pitchFamily="66" charset="0"/>
              </a:rPr>
              <a:t>数组元素变量，如</a:t>
            </a:r>
            <a:r>
              <a:rPr lang="en-US" altLang="zh-CN" sz="2400" b="1" dirty="0">
                <a:latin typeface="Comic Sans MS" panose="030F0702030302020204" pitchFamily="66" charset="0"/>
              </a:rPr>
              <a:t>a[i]</a:t>
            </a:r>
            <a:endParaRPr lang="en-US" altLang="zh-CN" sz="2400" b="1" dirty="0">
              <a:latin typeface="Comic Sans MS" panose="030F0702030302020204" pitchFamily="66" charset="0"/>
            </a:endParaRPr>
          </a:p>
          <a:p>
            <a:pPr lvl="1" eaLnBrk="1" hangingPunct="1"/>
            <a:r>
              <a:rPr lang="zh-CN" altLang="en-US" sz="2400" b="1" dirty="0">
                <a:latin typeface="Comic Sans MS" panose="030F0702030302020204" pitchFamily="66" charset="0"/>
              </a:rPr>
              <a:t>结构或联合的成分变量，如 </a:t>
            </a:r>
            <a:r>
              <a:rPr lang="en-US" altLang="zh-CN" sz="2400" b="1" dirty="0">
                <a:latin typeface="Comic Sans MS" panose="030F0702030302020204" pitchFamily="66" charset="0"/>
              </a:rPr>
              <a:t>s.no</a:t>
            </a:r>
            <a:endParaRPr lang="en-US" altLang="zh-CN" sz="2400" b="1" dirty="0">
              <a:latin typeface="Comic Sans MS" panose="030F0702030302020204" pitchFamily="66" charset="0"/>
            </a:endParaRPr>
          </a:p>
          <a:p>
            <a:pPr lvl="1" eaLnBrk="1" hangingPunct="1"/>
            <a:r>
              <a:rPr lang="zh-CN" altLang="en-US" sz="2400" b="1" dirty="0">
                <a:latin typeface="Comic Sans MS" panose="030F0702030302020204" pitchFamily="66" charset="0"/>
              </a:rPr>
              <a:t>通过指针变量引用结构或联合的成分，如 </a:t>
            </a:r>
            <a:r>
              <a:rPr lang="en-US" altLang="zh-CN" sz="2400" b="1" dirty="0">
                <a:latin typeface="Comic Sans MS" panose="030F0702030302020204" pitchFamily="66" charset="0"/>
              </a:rPr>
              <a:t>p-&gt;no</a:t>
            </a:r>
            <a:endParaRPr lang="en-US" altLang="zh-CN" sz="2400" b="1" dirty="0">
              <a:latin typeface="Comic Sans MS" panose="030F0702030302020204" pitchFamily="66" charset="0"/>
            </a:endParaRPr>
          </a:p>
          <a:p>
            <a:pPr lvl="1" eaLnBrk="1" hangingPunct="1"/>
            <a:r>
              <a:rPr lang="zh-CN" altLang="en-US" sz="2400" b="1" dirty="0">
                <a:latin typeface="Comic Sans MS" panose="030F0702030302020204" pitchFamily="66" charset="0"/>
              </a:rPr>
              <a:t>带圆括号的表达式</a:t>
            </a:r>
            <a:r>
              <a:rPr lang="en-US" altLang="zh-CN" sz="2400" b="1" dirty="0">
                <a:latin typeface="Comic Sans MS" panose="030F0702030302020204" pitchFamily="66" charset="0"/>
              </a:rPr>
              <a:t>(</a:t>
            </a:r>
            <a:r>
              <a:rPr lang="zh-CN" altLang="en-US" sz="2400" b="1" dirty="0">
                <a:latin typeface="Comic Sans MS" panose="030F0702030302020204" pitchFamily="66" charset="0"/>
              </a:rPr>
              <a:t>表达式</a:t>
            </a:r>
            <a:r>
              <a:rPr lang="en-US" altLang="zh-CN" sz="2400" b="1" dirty="0">
                <a:latin typeface="Comic Sans MS" panose="030F0702030302020204" pitchFamily="66" charset="0"/>
              </a:rPr>
              <a:t>)</a:t>
            </a:r>
            <a:r>
              <a:rPr lang="zh-CN" altLang="en-US" sz="2400" b="1" dirty="0">
                <a:latin typeface="Comic Sans MS" panose="030F0702030302020204" pitchFamily="66" charset="0"/>
              </a:rPr>
              <a:t>，如</a:t>
            </a:r>
            <a:r>
              <a:rPr lang="en-US" altLang="zh-CN" sz="2400" b="1" dirty="0">
                <a:latin typeface="Comic Sans MS" panose="030F0702030302020204" pitchFamily="66" charset="0"/>
              </a:rPr>
              <a:t>(x+y)</a:t>
            </a:r>
            <a:endParaRPr lang="en-US" altLang="zh-CN" sz="2400" b="1" dirty="0">
              <a:latin typeface="Comic Sans MS" panose="030F0702030302020204" pitchFamily="66" charset="0"/>
            </a:endParaRPr>
          </a:p>
        </p:txBody>
      </p:sp>
      <p:sp>
        <p:nvSpPr>
          <p:cNvPr id="133124"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33125"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33126"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4146" name="Rectangle 2"/>
          <p:cNvSpPr>
            <a:spLocks noGrp="1"/>
          </p:cNvSpPr>
          <p:nvPr>
            <p:ph type="title"/>
          </p:nvPr>
        </p:nvSpPr>
        <p:spPr>
          <a:ln/>
        </p:spPr>
        <p:txBody>
          <a:bodyPr vert="horz" wrap="square" lIns="91440" tIns="45720" rIns="91440" bIns="45720" anchor="b" anchorCtr="0"/>
          <a:p>
            <a:pPr eaLnBrk="1" hangingPunct="1"/>
            <a:r>
              <a:rPr lang="zh-CN" altLang="en-US" b="1" dirty="0"/>
              <a:t>初等量表达式优先级</a:t>
            </a:r>
            <a:endParaRPr lang="zh-CN" altLang="en-US" b="1" dirty="0"/>
          </a:p>
        </p:txBody>
      </p:sp>
      <p:sp>
        <p:nvSpPr>
          <p:cNvPr id="134147" name="Rectangle 3"/>
          <p:cNvSpPr>
            <a:spLocks noGrp="1"/>
          </p:cNvSpPr>
          <p:nvPr>
            <p:ph idx="1"/>
          </p:nvPr>
        </p:nvSpPr>
        <p:spPr>
          <a:xfrm>
            <a:off x="685800" y="2017713"/>
            <a:ext cx="8269288" cy="4114800"/>
          </a:xfrm>
          <a:ln/>
        </p:spPr>
        <p:txBody>
          <a:bodyPr vert="horz" wrap="square" lIns="91440" tIns="45720" rIns="91440" bIns="45720" anchor="t" anchorCtr="0"/>
          <a:p>
            <a:pPr eaLnBrk="1" hangingPunct="1"/>
            <a:r>
              <a:rPr lang="zh-CN" altLang="en-US" dirty="0">
                <a:solidFill>
                  <a:schemeClr val="hlink"/>
                </a:solidFill>
                <a:latin typeface="Comic Sans MS" panose="030F0702030302020204" pitchFamily="66" charset="0"/>
              </a:rPr>
              <a:t>表达式加上圆括号成为初等量</a:t>
            </a:r>
            <a:r>
              <a:rPr lang="zh-CN" altLang="en-US" dirty="0">
                <a:latin typeface="Comic Sans MS" panose="030F0702030302020204" pitchFamily="66" charset="0"/>
              </a:rPr>
              <a:t>，实现用圆括号强制改变运算符的优先级。如表达式</a:t>
            </a:r>
            <a:r>
              <a:rPr lang="en-US" altLang="zh-CN" dirty="0">
                <a:latin typeface="Comic Sans MS" panose="030F0702030302020204" pitchFamily="66" charset="0"/>
              </a:rPr>
              <a:t>(x+y)*z</a:t>
            </a:r>
            <a:r>
              <a:rPr lang="zh-CN" altLang="en-US" dirty="0">
                <a:latin typeface="Comic Sans MS" panose="030F0702030302020204" pitchFamily="66" charset="0"/>
              </a:rPr>
              <a:t>，因</a:t>
            </a:r>
            <a:r>
              <a:rPr lang="en-US" altLang="zh-CN" dirty="0">
                <a:latin typeface="Comic Sans MS" panose="030F0702030302020204" pitchFamily="66" charset="0"/>
              </a:rPr>
              <a:t>(x+y)</a:t>
            </a:r>
            <a:r>
              <a:rPr lang="zh-CN" altLang="en-US" dirty="0">
                <a:latin typeface="Comic Sans MS" panose="030F0702030302020204" pitchFamily="66" charset="0"/>
              </a:rPr>
              <a:t>是初等量，使加法优先于乘法</a:t>
            </a:r>
            <a:endParaRPr lang="zh-CN" altLang="en-US" dirty="0">
              <a:latin typeface="Comic Sans MS" panose="030F0702030302020204" pitchFamily="66" charset="0"/>
            </a:endParaRPr>
          </a:p>
          <a:p>
            <a:pPr eaLnBrk="1" hangingPunct="1"/>
            <a:r>
              <a:rPr lang="zh-CN" altLang="en-US" dirty="0">
                <a:latin typeface="Comic Sans MS" panose="030F0702030302020204" pitchFamily="66" charset="0"/>
              </a:rPr>
              <a:t>初等量中，使用的运算符有：</a:t>
            </a:r>
            <a:r>
              <a:rPr lang="en-US" altLang="zh-CN" dirty="0">
                <a:latin typeface="Comic Sans MS" panose="030F0702030302020204" pitchFamily="66" charset="0"/>
              </a:rPr>
              <a:t>()</a:t>
            </a:r>
            <a:r>
              <a:rPr lang="zh-CN" altLang="en-US" dirty="0">
                <a:latin typeface="Comic Sans MS" panose="030F0702030302020204" pitchFamily="66" charset="0"/>
              </a:rPr>
              <a:t>、</a:t>
            </a:r>
            <a:r>
              <a:rPr lang="en-US" altLang="zh-CN" dirty="0">
                <a:latin typeface="Comic Sans MS" panose="030F0702030302020204" pitchFamily="66" charset="0"/>
              </a:rPr>
              <a:t>[]</a:t>
            </a:r>
            <a:r>
              <a:rPr lang="zh-CN" altLang="en-US" dirty="0">
                <a:latin typeface="Comic Sans MS" panose="030F0702030302020204" pitchFamily="66" charset="0"/>
              </a:rPr>
              <a:t>、</a:t>
            </a:r>
            <a:r>
              <a:rPr lang="en-US" altLang="zh-CN" dirty="0">
                <a:latin typeface="Comic Sans MS" panose="030F0702030302020204" pitchFamily="66" charset="0"/>
              </a:rPr>
              <a:t>.</a:t>
            </a:r>
            <a:r>
              <a:rPr lang="zh-CN" altLang="en-US" dirty="0">
                <a:latin typeface="Comic Sans MS" panose="030F0702030302020204" pitchFamily="66" charset="0"/>
              </a:rPr>
              <a:t>、</a:t>
            </a:r>
            <a:r>
              <a:rPr lang="en-US" altLang="zh-CN" dirty="0">
                <a:latin typeface="Comic Sans MS" panose="030F0702030302020204" pitchFamily="66" charset="0"/>
              </a:rPr>
              <a:t>-&gt;</a:t>
            </a:r>
            <a:r>
              <a:rPr lang="zh-CN" altLang="en-US" dirty="0">
                <a:latin typeface="Comic Sans MS" panose="030F0702030302020204" pitchFamily="66" charset="0"/>
              </a:rPr>
              <a:t>，称它们为</a:t>
            </a:r>
            <a:r>
              <a:rPr lang="zh-CN" altLang="en-US" b="1" dirty="0">
                <a:solidFill>
                  <a:srgbClr val="FF0000"/>
                </a:solidFill>
                <a:latin typeface="Comic Sans MS" panose="030F0702030302020204" pitchFamily="66" charset="0"/>
              </a:rPr>
              <a:t>初等量运算符</a:t>
            </a:r>
            <a:r>
              <a:rPr lang="zh-CN" altLang="en-US" dirty="0">
                <a:latin typeface="Comic Sans MS" panose="030F0702030302020204" pitchFamily="66" charset="0"/>
              </a:rPr>
              <a:t>。因表达式中初等量最先计算其值，它们的优先级是最高的，这些运算符的结合性都是“自左向右”的</a:t>
            </a:r>
            <a:endParaRPr lang="zh-CN" altLang="en-US" dirty="0">
              <a:latin typeface="Comic Sans MS" panose="030F0702030302020204" pitchFamily="66" charset="0"/>
            </a:endParaRPr>
          </a:p>
        </p:txBody>
      </p:sp>
      <p:sp>
        <p:nvSpPr>
          <p:cNvPr id="134148"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34149"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34150"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5170" name="标题 1"/>
          <p:cNvSpPr>
            <a:spLocks noGrp="1"/>
          </p:cNvSpPr>
          <p:nvPr>
            <p:ph type="title"/>
          </p:nvPr>
        </p:nvSpPr>
        <p:spPr>
          <a:ln/>
        </p:spPr>
        <p:txBody>
          <a:bodyPr vert="horz" wrap="square" lIns="91440" tIns="45720" rIns="91440" bIns="45720" anchor="b" anchorCtr="0"/>
          <a:p>
            <a:r>
              <a:rPr lang="zh-CN" altLang="en-US" b="1" dirty="0">
                <a:latin typeface="华文中宋" panose="02010600040101010101" pitchFamily="2" charset="-122"/>
                <a:ea typeface="华文中宋" panose="02010600040101010101" pitchFamily="2" charset="-122"/>
              </a:rPr>
              <a:t>优先级</a:t>
            </a:r>
            <a:endParaRPr lang="zh-CN" altLang="en-US" b="1" dirty="0">
              <a:latin typeface="华文中宋" panose="02010600040101010101" pitchFamily="2" charset="-122"/>
              <a:ea typeface="华文中宋" panose="02010600040101010101" pitchFamily="2" charset="-122"/>
            </a:endParaRPr>
          </a:p>
        </p:txBody>
      </p:sp>
      <p:sp>
        <p:nvSpPr>
          <p:cNvPr id="135171" name="内容占位符 2"/>
          <p:cNvSpPr>
            <a:spLocks noGrp="1"/>
          </p:cNvSpPr>
          <p:nvPr>
            <p:ph idx="1"/>
          </p:nvPr>
        </p:nvSpPr>
        <p:spPr>
          <a:xfrm>
            <a:off x="395288" y="2017713"/>
            <a:ext cx="8559800" cy="4114800"/>
          </a:xfrm>
          <a:ln/>
        </p:spPr>
        <p:txBody>
          <a:bodyPr vert="horz" wrap="square" lIns="91440" tIns="45720" rIns="91440" bIns="45720" anchor="t" anchorCtr="0"/>
          <a:p>
            <a:r>
              <a:rPr lang="zh-CN" altLang="en-US" sz="2400" b="1" dirty="0">
                <a:solidFill>
                  <a:srgbClr val="FF0000"/>
                </a:solidFill>
                <a:latin typeface="Comic Sans MS" panose="030F0702030302020204" pitchFamily="66" charset="0"/>
              </a:rPr>
              <a:t>初等运算符：</a:t>
            </a:r>
            <a:r>
              <a:rPr lang="en-US" altLang="zh-CN" sz="2400" dirty="0">
                <a:latin typeface="Comic Sans MS" panose="030F0702030302020204" pitchFamily="66" charset="0"/>
              </a:rPr>
              <a:t> </a:t>
            </a:r>
            <a:r>
              <a:rPr lang="en-US" altLang="zh-CN" sz="2400" b="1" dirty="0">
                <a:solidFill>
                  <a:srgbClr val="7030A0"/>
                </a:solidFill>
                <a:latin typeface="Comic Sans MS" panose="030F0702030302020204" pitchFamily="66" charset="0"/>
              </a:rPr>
              <a:t>()</a:t>
            </a:r>
            <a:r>
              <a:rPr lang="zh-CN" altLang="en-US" sz="2400" b="1" dirty="0">
                <a:solidFill>
                  <a:srgbClr val="7030A0"/>
                </a:solidFill>
                <a:latin typeface="Comic Sans MS" panose="030F0702030302020204" pitchFamily="66" charset="0"/>
              </a:rPr>
              <a:t>、</a:t>
            </a:r>
            <a:r>
              <a:rPr lang="en-US" altLang="zh-CN" sz="2400" b="1" dirty="0">
                <a:solidFill>
                  <a:srgbClr val="7030A0"/>
                </a:solidFill>
                <a:latin typeface="Comic Sans MS" panose="030F0702030302020204" pitchFamily="66" charset="0"/>
              </a:rPr>
              <a:t>[]</a:t>
            </a:r>
            <a:r>
              <a:rPr lang="zh-CN" altLang="en-US" sz="2400" b="1" dirty="0">
                <a:solidFill>
                  <a:srgbClr val="7030A0"/>
                </a:solidFill>
                <a:latin typeface="Comic Sans MS" panose="030F0702030302020204" pitchFamily="66" charset="0"/>
              </a:rPr>
              <a:t>、</a:t>
            </a:r>
            <a:r>
              <a:rPr lang="en-US" altLang="zh-CN" sz="2400" b="1" dirty="0">
                <a:solidFill>
                  <a:srgbClr val="7030A0"/>
                </a:solidFill>
                <a:latin typeface="Comic Sans MS" panose="030F0702030302020204" pitchFamily="66" charset="0"/>
              </a:rPr>
              <a:t>.</a:t>
            </a:r>
            <a:r>
              <a:rPr lang="zh-CN" altLang="en-US" sz="2400" b="1" dirty="0">
                <a:solidFill>
                  <a:srgbClr val="7030A0"/>
                </a:solidFill>
                <a:latin typeface="Comic Sans MS" panose="030F0702030302020204" pitchFamily="66" charset="0"/>
              </a:rPr>
              <a:t>、</a:t>
            </a:r>
            <a:r>
              <a:rPr lang="en-US" altLang="zh-CN" sz="2400" b="1" dirty="0">
                <a:solidFill>
                  <a:srgbClr val="7030A0"/>
                </a:solidFill>
                <a:latin typeface="Comic Sans MS" panose="030F0702030302020204" pitchFamily="66" charset="0"/>
              </a:rPr>
              <a:t>-&gt;</a:t>
            </a:r>
            <a:endParaRPr lang="en-US" altLang="zh-CN" sz="2400" b="1" dirty="0">
              <a:solidFill>
                <a:srgbClr val="7030A0"/>
              </a:solidFill>
              <a:latin typeface="Comic Sans MS" panose="030F0702030302020204" pitchFamily="66" charset="0"/>
            </a:endParaRPr>
          </a:p>
          <a:p>
            <a:r>
              <a:rPr lang="zh-CN" altLang="en-US" sz="2400" b="1" dirty="0">
                <a:solidFill>
                  <a:srgbClr val="FF0000"/>
                </a:solidFill>
                <a:latin typeface="Comic Sans MS" panose="030F0702030302020204" pitchFamily="66" charset="0"/>
              </a:rPr>
              <a:t>逻辑</a:t>
            </a:r>
            <a:r>
              <a:rPr lang="en-US" altLang="zh-CN" sz="2400" b="1" dirty="0">
                <a:solidFill>
                  <a:srgbClr val="FF0000"/>
                </a:solidFill>
                <a:latin typeface="Comic Sans MS" panose="030F0702030302020204" pitchFamily="66" charset="0"/>
              </a:rPr>
              <a:t>/</a:t>
            </a:r>
            <a:r>
              <a:rPr lang="zh-CN" altLang="en-US" sz="2400" b="1" dirty="0">
                <a:solidFill>
                  <a:srgbClr val="FF0000"/>
                </a:solidFill>
                <a:latin typeface="Comic Sans MS" panose="030F0702030302020204" pitchFamily="66" charset="0"/>
              </a:rPr>
              <a:t>位运算：</a:t>
            </a:r>
            <a:r>
              <a:rPr lang="en-US" altLang="zh-CN" sz="2400" b="1" dirty="0">
                <a:solidFill>
                  <a:srgbClr val="000099"/>
                </a:solidFill>
                <a:latin typeface="Comic Sans MS" panose="030F0702030302020204" pitchFamily="66" charset="0"/>
              </a:rPr>
              <a:t>! </a:t>
            </a:r>
            <a:r>
              <a:rPr lang="en-US" altLang="zh-CN" sz="2400" b="1" dirty="0">
                <a:solidFill>
                  <a:srgbClr val="7030A0"/>
                </a:solidFill>
                <a:latin typeface="Comic Sans MS" panose="030F0702030302020204" pitchFamily="66" charset="0"/>
              </a:rPr>
              <a:t>/~ </a:t>
            </a:r>
            <a:endParaRPr lang="en-US" altLang="zh-CN" sz="2400" b="1" dirty="0">
              <a:solidFill>
                <a:srgbClr val="7030A0"/>
              </a:solidFill>
              <a:latin typeface="Comic Sans MS" panose="030F0702030302020204" pitchFamily="66" charset="0"/>
            </a:endParaRPr>
          </a:p>
          <a:p>
            <a:r>
              <a:rPr lang="zh-CN" altLang="en-US" sz="2400" b="1" dirty="0">
                <a:solidFill>
                  <a:srgbClr val="FF0000"/>
                </a:solidFill>
                <a:latin typeface="Comic Sans MS" panose="030F0702030302020204" pitchFamily="66" charset="0"/>
              </a:rPr>
              <a:t>算术运算：</a:t>
            </a:r>
            <a:r>
              <a:rPr lang="en-US" altLang="zh-CN" sz="2400" b="1" dirty="0">
                <a:solidFill>
                  <a:srgbClr val="0000FF"/>
                </a:solidFill>
                <a:latin typeface="Comic Sans MS" panose="030F0702030302020204" pitchFamily="66" charset="0"/>
              </a:rPr>
              <a:t>+/-; ++/--; </a:t>
            </a:r>
            <a:r>
              <a:rPr lang="zh-CN" altLang="en-US" sz="2400" b="1" dirty="0">
                <a:solidFill>
                  <a:srgbClr val="0000FF"/>
                </a:solidFill>
                <a:latin typeface="Comic Sans MS" panose="030F0702030302020204" pitchFamily="66" charset="0"/>
              </a:rPr>
              <a:t>*、</a:t>
            </a:r>
            <a:r>
              <a:rPr lang="en-US" altLang="zh-CN" sz="2400" b="1" dirty="0">
                <a:solidFill>
                  <a:srgbClr val="0000FF"/>
                </a:solidFill>
                <a:latin typeface="Comic Sans MS" panose="030F0702030302020204" pitchFamily="66" charset="0"/>
              </a:rPr>
              <a:t>/</a:t>
            </a:r>
            <a:r>
              <a:rPr lang="zh-CN" altLang="en-US" sz="2400" b="1" dirty="0">
                <a:solidFill>
                  <a:srgbClr val="0000FF"/>
                </a:solidFill>
                <a:latin typeface="Comic Sans MS" panose="030F0702030302020204" pitchFamily="66" charset="0"/>
              </a:rPr>
              <a:t>、</a:t>
            </a:r>
            <a:r>
              <a:rPr lang="en-US" altLang="zh-CN" sz="2400" b="1" dirty="0">
                <a:solidFill>
                  <a:srgbClr val="0000FF"/>
                </a:solidFill>
                <a:latin typeface="Comic Sans MS" panose="030F0702030302020204" pitchFamily="66" charset="0"/>
              </a:rPr>
              <a:t>%</a:t>
            </a:r>
            <a:r>
              <a:rPr lang="zh-CN" altLang="en-US" sz="2400" b="1" dirty="0">
                <a:solidFill>
                  <a:srgbClr val="0000FF"/>
                </a:solidFill>
                <a:latin typeface="Comic Sans MS" panose="030F0702030302020204" pitchFamily="66" charset="0"/>
              </a:rPr>
              <a:t>；</a:t>
            </a:r>
            <a:r>
              <a:rPr lang="en-US" altLang="zh-CN" sz="2400" b="1" dirty="0">
                <a:solidFill>
                  <a:srgbClr val="0000FF"/>
                </a:solidFill>
                <a:latin typeface="Comic Sans MS" panose="030F0702030302020204" pitchFamily="66" charset="0"/>
              </a:rPr>
              <a:t>+</a:t>
            </a:r>
            <a:r>
              <a:rPr lang="zh-CN" altLang="en-US" sz="2400" b="1" dirty="0">
                <a:solidFill>
                  <a:srgbClr val="0000FF"/>
                </a:solidFill>
                <a:latin typeface="Comic Sans MS" panose="030F0702030302020204" pitchFamily="66" charset="0"/>
              </a:rPr>
              <a:t>、</a:t>
            </a:r>
            <a:r>
              <a:rPr lang="en-US" altLang="zh-CN" sz="2400" b="1" dirty="0">
                <a:solidFill>
                  <a:srgbClr val="0000FF"/>
                </a:solidFill>
                <a:latin typeface="Comic Sans MS" panose="030F0702030302020204" pitchFamily="66" charset="0"/>
              </a:rPr>
              <a:t>-</a:t>
            </a:r>
            <a:endParaRPr lang="zh-CN" altLang="en-US" sz="2400" b="1" dirty="0">
              <a:solidFill>
                <a:srgbClr val="0000FF"/>
              </a:solidFill>
              <a:latin typeface="Comic Sans MS" panose="030F0702030302020204" pitchFamily="66" charset="0"/>
            </a:endParaRPr>
          </a:p>
          <a:p>
            <a:pPr marL="342900" lvl="1" indent="-342900">
              <a:buClr>
                <a:schemeClr val="folHlink"/>
              </a:buClr>
              <a:buSzPct val="60000"/>
            </a:pPr>
            <a:r>
              <a:rPr lang="zh-CN" altLang="en-US" sz="2400" b="1" dirty="0">
                <a:solidFill>
                  <a:srgbClr val="FF0000"/>
                </a:solidFill>
                <a:latin typeface="Comic Sans MS" panose="030F0702030302020204" pitchFamily="66" charset="0"/>
              </a:rPr>
              <a:t>移位运算：</a:t>
            </a:r>
            <a:r>
              <a:rPr lang="en-US" altLang="zh-CN" sz="2400" b="1" dirty="0">
                <a:solidFill>
                  <a:srgbClr val="7030A0"/>
                </a:solidFill>
                <a:latin typeface="Comic Sans MS" panose="030F0702030302020204" pitchFamily="66" charset="0"/>
              </a:rPr>
              <a:t>&lt;&lt;</a:t>
            </a:r>
            <a:r>
              <a:rPr lang="zh-CN" altLang="en-US" sz="2400" b="1" dirty="0">
                <a:solidFill>
                  <a:srgbClr val="7030A0"/>
                </a:solidFill>
                <a:latin typeface="Comic Sans MS" panose="030F0702030302020204" pitchFamily="66" charset="0"/>
              </a:rPr>
              <a:t>、</a:t>
            </a:r>
            <a:r>
              <a:rPr lang="en-US" altLang="zh-CN" sz="2400" b="1" dirty="0">
                <a:solidFill>
                  <a:srgbClr val="7030A0"/>
                </a:solidFill>
                <a:latin typeface="Comic Sans MS" panose="030F0702030302020204" pitchFamily="66" charset="0"/>
              </a:rPr>
              <a:t>&gt;&gt;</a:t>
            </a:r>
            <a:endParaRPr lang="en-US" altLang="zh-CN" sz="2400" b="1" dirty="0">
              <a:solidFill>
                <a:srgbClr val="7030A0"/>
              </a:solidFill>
              <a:latin typeface="Comic Sans MS" panose="030F0702030302020204" pitchFamily="66" charset="0"/>
            </a:endParaRPr>
          </a:p>
          <a:p>
            <a:pPr marL="342900" lvl="1" indent="-342900">
              <a:buClr>
                <a:schemeClr val="folHlink"/>
              </a:buClr>
              <a:buSzPct val="60000"/>
            </a:pPr>
            <a:r>
              <a:rPr lang="zh-CN" altLang="en-US" sz="2400" b="1" dirty="0">
                <a:solidFill>
                  <a:srgbClr val="FF0000"/>
                </a:solidFill>
                <a:latin typeface="Comic Sans MS" panose="030F0702030302020204" pitchFamily="66" charset="0"/>
              </a:rPr>
              <a:t>关系运算：</a:t>
            </a:r>
            <a:r>
              <a:rPr lang="en-US" altLang="zh-CN" sz="2400" b="1" dirty="0">
                <a:solidFill>
                  <a:srgbClr val="000099"/>
                </a:solidFill>
                <a:latin typeface="Comic Sans MS" panose="030F0702030302020204" pitchFamily="66" charset="0"/>
              </a:rPr>
              <a:t>&lt;</a:t>
            </a:r>
            <a:r>
              <a:rPr lang="zh-CN" altLang="en-US" sz="2400" b="1" dirty="0">
                <a:solidFill>
                  <a:srgbClr val="000099"/>
                </a:solidFill>
                <a:latin typeface="Comic Sans MS" panose="030F0702030302020204" pitchFamily="66" charset="0"/>
              </a:rPr>
              <a:t>、</a:t>
            </a:r>
            <a:r>
              <a:rPr lang="en-US" altLang="zh-CN" sz="2400" b="1" dirty="0">
                <a:solidFill>
                  <a:srgbClr val="000099"/>
                </a:solidFill>
                <a:latin typeface="Comic Sans MS" panose="030F0702030302020204" pitchFamily="66" charset="0"/>
              </a:rPr>
              <a:t>&lt;=</a:t>
            </a:r>
            <a:r>
              <a:rPr lang="zh-CN" altLang="en-US" sz="2400" b="1" dirty="0">
                <a:solidFill>
                  <a:srgbClr val="000099"/>
                </a:solidFill>
                <a:latin typeface="Comic Sans MS" panose="030F0702030302020204" pitchFamily="66" charset="0"/>
              </a:rPr>
              <a:t>、</a:t>
            </a:r>
            <a:r>
              <a:rPr lang="en-US" altLang="zh-CN" sz="2400" b="1" dirty="0">
                <a:solidFill>
                  <a:srgbClr val="000099"/>
                </a:solidFill>
                <a:latin typeface="Comic Sans MS" panose="030F0702030302020204" pitchFamily="66" charset="0"/>
              </a:rPr>
              <a:t>&gt;</a:t>
            </a:r>
            <a:r>
              <a:rPr lang="zh-CN" altLang="en-US" sz="2400" b="1" dirty="0">
                <a:solidFill>
                  <a:srgbClr val="000099"/>
                </a:solidFill>
                <a:latin typeface="Comic Sans MS" panose="030F0702030302020204" pitchFamily="66" charset="0"/>
              </a:rPr>
              <a:t>、</a:t>
            </a:r>
            <a:r>
              <a:rPr lang="en-US" altLang="zh-CN" sz="2400" b="1" dirty="0">
                <a:solidFill>
                  <a:srgbClr val="000099"/>
                </a:solidFill>
                <a:latin typeface="Comic Sans MS" panose="030F0702030302020204" pitchFamily="66" charset="0"/>
              </a:rPr>
              <a:t>&gt;=</a:t>
            </a:r>
            <a:r>
              <a:rPr lang="zh-CN" altLang="en-US" sz="2400" b="1" dirty="0">
                <a:solidFill>
                  <a:srgbClr val="000099"/>
                </a:solidFill>
                <a:latin typeface="Comic Sans MS" panose="030F0702030302020204" pitchFamily="66" charset="0"/>
              </a:rPr>
              <a:t>；</a:t>
            </a:r>
            <a:r>
              <a:rPr lang="en-US" altLang="zh-CN" sz="2400" b="1" dirty="0">
                <a:solidFill>
                  <a:srgbClr val="000099"/>
                </a:solidFill>
                <a:latin typeface="Comic Sans MS" panose="030F0702030302020204" pitchFamily="66" charset="0"/>
              </a:rPr>
              <a:t> ==</a:t>
            </a:r>
            <a:r>
              <a:rPr lang="zh-CN" altLang="en-US" sz="2400" b="1" dirty="0">
                <a:solidFill>
                  <a:srgbClr val="000099"/>
                </a:solidFill>
                <a:latin typeface="Comic Sans MS" panose="030F0702030302020204" pitchFamily="66" charset="0"/>
              </a:rPr>
              <a:t>，</a:t>
            </a:r>
            <a:r>
              <a:rPr lang="en-US" altLang="zh-CN" sz="2400" b="1" dirty="0">
                <a:solidFill>
                  <a:srgbClr val="000099"/>
                </a:solidFill>
                <a:latin typeface="Comic Sans MS" panose="030F0702030302020204" pitchFamily="66" charset="0"/>
              </a:rPr>
              <a:t>!=</a:t>
            </a:r>
            <a:endParaRPr lang="en-US" altLang="zh-CN" sz="2400" b="1" dirty="0">
              <a:solidFill>
                <a:srgbClr val="000099"/>
              </a:solidFill>
              <a:latin typeface="Comic Sans MS" panose="030F0702030302020204" pitchFamily="66" charset="0"/>
            </a:endParaRPr>
          </a:p>
          <a:p>
            <a:pPr marL="342900" lvl="1" indent="-342900">
              <a:buClr>
                <a:schemeClr val="folHlink"/>
              </a:buClr>
              <a:buSzPct val="60000"/>
            </a:pPr>
            <a:r>
              <a:rPr lang="zh-CN" altLang="en-US" sz="2400" b="1" dirty="0">
                <a:solidFill>
                  <a:srgbClr val="FF0000"/>
                </a:solidFill>
                <a:latin typeface="Comic Sans MS" panose="030F0702030302020204" pitchFamily="66" charset="0"/>
              </a:rPr>
              <a:t>位运算：</a:t>
            </a:r>
            <a:r>
              <a:rPr lang="en-US" altLang="zh-CN" sz="2400" b="1" dirty="0">
                <a:solidFill>
                  <a:srgbClr val="7030A0"/>
                </a:solidFill>
                <a:latin typeface="Comic Sans MS" panose="030F0702030302020204" pitchFamily="66" charset="0"/>
              </a:rPr>
              <a:t>&amp;</a:t>
            </a:r>
            <a:r>
              <a:rPr lang="zh-CN" altLang="en-US" sz="2400" b="1" dirty="0">
                <a:solidFill>
                  <a:srgbClr val="7030A0"/>
                </a:solidFill>
                <a:latin typeface="Comic Sans MS" panose="030F0702030302020204" pitchFamily="66" charset="0"/>
              </a:rPr>
              <a:t>、</a:t>
            </a:r>
            <a:r>
              <a:rPr lang="en-US" altLang="zh-CN" sz="2400" b="1" dirty="0">
                <a:solidFill>
                  <a:srgbClr val="7030A0"/>
                </a:solidFill>
                <a:latin typeface="Comic Sans MS" panose="030F0702030302020204" pitchFamily="66" charset="0"/>
              </a:rPr>
              <a:t>^</a:t>
            </a:r>
            <a:r>
              <a:rPr lang="zh-CN" altLang="en-US" sz="2400" b="1" dirty="0">
                <a:solidFill>
                  <a:srgbClr val="7030A0"/>
                </a:solidFill>
                <a:latin typeface="Comic Sans MS" panose="030F0702030302020204" pitchFamily="66" charset="0"/>
              </a:rPr>
              <a:t>、</a:t>
            </a:r>
            <a:r>
              <a:rPr lang="en-US" altLang="zh-CN" sz="2400" b="1" dirty="0">
                <a:solidFill>
                  <a:srgbClr val="7030A0"/>
                </a:solidFill>
                <a:latin typeface="Comic Sans MS" panose="030F0702030302020204" pitchFamily="66" charset="0"/>
              </a:rPr>
              <a:t>| </a:t>
            </a:r>
            <a:endParaRPr lang="en-US" altLang="zh-CN" sz="2400" b="1" dirty="0">
              <a:solidFill>
                <a:srgbClr val="7030A0"/>
              </a:solidFill>
              <a:latin typeface="Comic Sans MS" panose="030F0702030302020204" pitchFamily="66" charset="0"/>
            </a:endParaRPr>
          </a:p>
          <a:p>
            <a:pPr marL="342900" lvl="1" indent="-342900">
              <a:buClr>
                <a:schemeClr val="folHlink"/>
              </a:buClr>
              <a:buSzPct val="60000"/>
            </a:pPr>
            <a:r>
              <a:rPr lang="zh-CN" altLang="en-US" sz="2400" b="1" dirty="0">
                <a:solidFill>
                  <a:srgbClr val="FF0000"/>
                </a:solidFill>
                <a:latin typeface="Comic Sans MS" panose="030F0702030302020204" pitchFamily="66" charset="0"/>
              </a:rPr>
              <a:t>逻辑运算：</a:t>
            </a:r>
            <a:r>
              <a:rPr lang="en-US" altLang="zh-CN" sz="2400" b="1" dirty="0">
                <a:solidFill>
                  <a:srgbClr val="000099"/>
                </a:solidFill>
                <a:latin typeface="Comic Sans MS" panose="030F0702030302020204" pitchFamily="66" charset="0"/>
              </a:rPr>
              <a:t>&amp;&amp;</a:t>
            </a:r>
            <a:r>
              <a:rPr lang="zh-CN" altLang="en-US" sz="2400" b="1" dirty="0">
                <a:solidFill>
                  <a:srgbClr val="000099"/>
                </a:solidFill>
                <a:latin typeface="Comic Sans MS" panose="030F0702030302020204" pitchFamily="66" charset="0"/>
              </a:rPr>
              <a:t>、</a:t>
            </a:r>
            <a:r>
              <a:rPr lang="en-US" altLang="zh-CN" sz="2400" b="1" dirty="0">
                <a:solidFill>
                  <a:srgbClr val="000099"/>
                </a:solidFill>
                <a:latin typeface="Comic Sans MS" panose="030F0702030302020204" pitchFamily="66" charset="0"/>
              </a:rPr>
              <a:t>||</a:t>
            </a:r>
            <a:endParaRPr lang="en-US" altLang="zh-CN" sz="2400" b="1" dirty="0">
              <a:solidFill>
                <a:srgbClr val="000099"/>
              </a:solidFill>
              <a:latin typeface="Comic Sans MS" panose="030F0702030302020204" pitchFamily="66" charset="0"/>
            </a:endParaRPr>
          </a:p>
          <a:p>
            <a:pPr marL="342900" lvl="1" indent="-342900">
              <a:buClr>
                <a:schemeClr val="folHlink"/>
              </a:buClr>
              <a:buSzPct val="60000"/>
            </a:pPr>
            <a:r>
              <a:rPr lang="zh-CN" altLang="en-US" sz="2400" b="1" dirty="0">
                <a:solidFill>
                  <a:srgbClr val="FF0000"/>
                </a:solidFill>
                <a:latin typeface="Comic Sans MS" panose="030F0702030302020204" pitchFamily="66" charset="0"/>
              </a:rPr>
              <a:t>条件运算：</a:t>
            </a:r>
            <a:r>
              <a:rPr lang="en-US" altLang="zh-CN" sz="2400" b="1" dirty="0">
                <a:solidFill>
                  <a:srgbClr val="000099"/>
                </a:solidFill>
                <a:latin typeface="Comic Sans MS" panose="030F0702030302020204" pitchFamily="66" charset="0"/>
              </a:rPr>
              <a:t>?:</a:t>
            </a:r>
            <a:endParaRPr lang="en-US" altLang="zh-CN" sz="2400" b="1" dirty="0">
              <a:solidFill>
                <a:srgbClr val="000099"/>
              </a:solidFill>
              <a:latin typeface="Comic Sans MS" panose="030F0702030302020204" pitchFamily="66" charset="0"/>
            </a:endParaRPr>
          </a:p>
          <a:p>
            <a:pPr marL="342900" lvl="1" indent="-342900">
              <a:buClr>
                <a:schemeClr val="folHlink"/>
              </a:buClr>
              <a:buSzPct val="60000"/>
            </a:pPr>
            <a:r>
              <a:rPr lang="zh-CN" altLang="en-US" sz="2400" b="1" dirty="0">
                <a:solidFill>
                  <a:srgbClr val="FF0000"/>
                </a:solidFill>
                <a:latin typeface="Comic Sans MS" panose="030F0702030302020204" pitchFamily="66" charset="0"/>
              </a:rPr>
              <a:t>复合</a:t>
            </a:r>
            <a:r>
              <a:rPr lang="en-US" altLang="zh-CN" sz="2400" b="1" dirty="0">
                <a:solidFill>
                  <a:srgbClr val="FF0000"/>
                </a:solidFill>
                <a:latin typeface="Comic Sans MS" panose="030F0702030302020204" pitchFamily="66" charset="0"/>
              </a:rPr>
              <a:t>/</a:t>
            </a:r>
            <a:r>
              <a:rPr lang="zh-CN" altLang="en-US" sz="2400" b="1" dirty="0">
                <a:solidFill>
                  <a:srgbClr val="FF0000"/>
                </a:solidFill>
                <a:latin typeface="Comic Sans MS" panose="030F0702030302020204" pitchFamily="66" charset="0"/>
              </a:rPr>
              <a:t>赋值运算：</a:t>
            </a:r>
            <a:r>
              <a:rPr lang="en-US" altLang="zh-CN" sz="2400" b="1" dirty="0">
                <a:solidFill>
                  <a:srgbClr val="000099"/>
                </a:solidFill>
                <a:latin typeface="Comic Sans MS" panose="030F0702030302020204" pitchFamily="66" charset="0"/>
              </a:rPr>
              <a:t>=</a:t>
            </a:r>
            <a:r>
              <a:rPr lang="zh-CN" altLang="en-US" sz="2400" b="1" dirty="0">
                <a:solidFill>
                  <a:srgbClr val="000099"/>
                </a:solidFill>
                <a:latin typeface="Comic Sans MS" panose="030F0702030302020204" pitchFamily="66" charset="0"/>
              </a:rPr>
              <a:t>、</a:t>
            </a:r>
            <a:r>
              <a:rPr lang="el-GR" altLang="zh-CN" sz="2400" b="1" dirty="0">
                <a:solidFill>
                  <a:srgbClr val="000099"/>
                </a:solidFill>
                <a:latin typeface="Comic Sans MS" panose="030F0702030302020204" pitchFamily="66" charset="0"/>
              </a:rPr>
              <a:t>Θ</a:t>
            </a:r>
            <a:r>
              <a:rPr lang="en-US" altLang="zh-CN" sz="2400" b="1" dirty="0">
                <a:solidFill>
                  <a:srgbClr val="000099"/>
                </a:solidFill>
                <a:latin typeface="Comic Sans MS" panose="030F0702030302020204" pitchFamily="66" charset="0"/>
              </a:rPr>
              <a:t>=</a:t>
            </a:r>
            <a:endParaRPr lang="en-US" altLang="zh-CN" sz="2400" b="1" dirty="0">
              <a:solidFill>
                <a:srgbClr val="000099"/>
              </a:solidFill>
              <a:latin typeface="Comic Sans MS" panose="030F0702030302020204" pitchFamily="66" charset="0"/>
            </a:endParaRPr>
          </a:p>
          <a:p>
            <a:pPr marL="342900" lvl="1" indent="-342900">
              <a:buClr>
                <a:schemeClr val="folHlink"/>
              </a:buClr>
              <a:buSzPct val="60000"/>
            </a:pPr>
            <a:r>
              <a:rPr lang="zh-CN" altLang="en-US" sz="2400" b="1" dirty="0">
                <a:solidFill>
                  <a:srgbClr val="FF0000"/>
                </a:solidFill>
                <a:latin typeface="Comic Sans MS" panose="030F0702030302020204" pitchFamily="66" charset="0"/>
              </a:rPr>
              <a:t>逗号运算：</a:t>
            </a:r>
            <a:r>
              <a:rPr lang="zh-CN" altLang="en-US" sz="2400" b="1" dirty="0">
                <a:solidFill>
                  <a:srgbClr val="000099"/>
                </a:solidFill>
                <a:latin typeface="Comic Sans MS" panose="030F0702030302020204" pitchFamily="66" charset="0"/>
              </a:rPr>
              <a:t>，</a:t>
            </a:r>
            <a:endParaRPr lang="en-US" altLang="zh-CN" sz="2400" b="1" dirty="0">
              <a:solidFill>
                <a:srgbClr val="000099"/>
              </a:solidFill>
              <a:latin typeface="Comic Sans MS" panose="030F0702030302020204" pitchFamily="66" charset="0"/>
            </a:endParaRPr>
          </a:p>
          <a:p>
            <a:pPr marL="342900" lvl="1" indent="-342900">
              <a:buClr>
                <a:schemeClr val="folHlink"/>
              </a:buClr>
              <a:buSzPct val="60000"/>
            </a:pPr>
            <a:endParaRPr lang="en-US" altLang="zh-CN" b="1" dirty="0">
              <a:solidFill>
                <a:srgbClr val="FF0000"/>
              </a:solidFill>
              <a:latin typeface="Comic Sans MS" panose="030F0702030302020204" pitchFamily="66" charset="0"/>
            </a:endParaRPr>
          </a:p>
          <a:p>
            <a:endParaRPr lang="zh-CN" altLang="en-US" b="1" dirty="0">
              <a:latin typeface="Comic Sans MS" panose="030F0702030302020204" pitchFamily="66" charset="0"/>
            </a:endParaRPr>
          </a:p>
          <a:p>
            <a:endParaRPr lang="zh-CN" altLang="en-US" dirty="0"/>
          </a:p>
        </p:txBody>
      </p:sp>
      <p:sp>
        <p:nvSpPr>
          <p:cNvPr id="135172"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35173"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35174"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6194" name="Rectangle 2"/>
          <p:cNvSpPr>
            <a:spLocks noGrp="1"/>
          </p:cNvSpPr>
          <p:nvPr>
            <p:ph type="title"/>
          </p:nvPr>
        </p:nvSpPr>
        <p:spPr>
          <a:ln/>
        </p:spPr>
        <p:txBody>
          <a:bodyPr vert="horz" wrap="square" lIns="91440" tIns="45720" rIns="91440" bIns="45720" anchor="b" anchorCtr="0"/>
          <a:p>
            <a:pPr eaLnBrk="1" hangingPunct="1"/>
            <a:r>
              <a:rPr lang="zh-CN" altLang="en-US" sz="4800" b="1" dirty="0">
                <a:latin typeface="宋体" panose="02010600030101010101" pitchFamily="2" charset="-122"/>
              </a:rPr>
              <a:t>单目运算表达式</a:t>
            </a:r>
            <a:endParaRPr lang="zh-CN" altLang="en-US" sz="4800" b="1" dirty="0">
              <a:latin typeface="宋体" panose="02010600030101010101" pitchFamily="2" charset="-122"/>
            </a:endParaRPr>
          </a:p>
        </p:txBody>
      </p:sp>
      <p:sp>
        <p:nvSpPr>
          <p:cNvPr id="136195" name="Rectangle 3"/>
          <p:cNvSpPr>
            <a:spLocks noGrp="1"/>
          </p:cNvSpPr>
          <p:nvPr>
            <p:ph idx="1"/>
          </p:nvPr>
        </p:nvSpPr>
        <p:spPr>
          <a:xfrm>
            <a:off x="179388" y="1978025"/>
            <a:ext cx="8726487" cy="4114800"/>
          </a:xfrm>
          <a:ln/>
        </p:spPr>
        <p:txBody>
          <a:bodyPr vert="horz" wrap="square" lIns="91440" tIns="45720" rIns="91440" bIns="45720" anchor="t" anchorCtr="0"/>
          <a:p>
            <a:pPr eaLnBrk="1" hangingPunct="1">
              <a:lnSpc>
                <a:spcPct val="90000"/>
              </a:lnSpc>
            </a:pPr>
            <a:r>
              <a:rPr lang="zh-CN" altLang="en-US" sz="2400" b="1" dirty="0">
                <a:latin typeface="Comic Sans MS" panose="030F0702030302020204" pitchFamily="66" charset="0"/>
              </a:rPr>
              <a:t>由单目运算符和一个运算分量构成，有以下形式：</a:t>
            </a:r>
            <a:endParaRPr lang="zh-CN" altLang="en-US" sz="2400" b="1" dirty="0">
              <a:latin typeface="Comic Sans MS" panose="030F0702030302020204" pitchFamily="66" charset="0"/>
            </a:endParaRPr>
          </a:p>
          <a:p>
            <a:pPr lvl="1" eaLnBrk="1" hangingPunct="1">
              <a:lnSpc>
                <a:spcPct val="90000"/>
              </a:lnSpc>
            </a:pPr>
            <a:r>
              <a:rPr lang="zh-CN" altLang="en-US" sz="2200" b="1" dirty="0">
                <a:latin typeface="Comic Sans MS" panose="030F0702030302020204" pitchFamily="66" charset="0"/>
              </a:rPr>
              <a:t>* 表达式     </a:t>
            </a:r>
            <a:r>
              <a:rPr lang="en-US" altLang="zh-CN" sz="2200" b="1" dirty="0">
                <a:latin typeface="Comic Sans MS" panose="030F0702030302020204" pitchFamily="66" charset="0"/>
              </a:rPr>
              <a:t>(</a:t>
            </a:r>
            <a:r>
              <a:rPr lang="zh-CN" altLang="en-US" sz="2200" b="1" dirty="0">
                <a:latin typeface="Comic Sans MS" panose="030F0702030302020204" pitchFamily="66" charset="0"/>
              </a:rPr>
              <a:t>对表达式所指数据存储对象的引用</a:t>
            </a:r>
            <a:r>
              <a:rPr lang="en-US" altLang="zh-CN" sz="2200" b="1" dirty="0">
                <a:latin typeface="Comic Sans MS" panose="030F0702030302020204" pitchFamily="66" charset="0"/>
              </a:rPr>
              <a:t>)</a:t>
            </a:r>
            <a:endParaRPr lang="en-US" altLang="zh-CN" sz="2200" b="1" dirty="0">
              <a:latin typeface="Comic Sans MS" panose="030F0702030302020204" pitchFamily="66" charset="0"/>
            </a:endParaRPr>
          </a:p>
          <a:p>
            <a:pPr lvl="1" eaLnBrk="1" hangingPunct="1">
              <a:lnSpc>
                <a:spcPct val="90000"/>
              </a:lnSpc>
            </a:pPr>
            <a:r>
              <a:rPr lang="en-US" altLang="zh-CN" sz="2200" b="1" dirty="0">
                <a:latin typeface="Comic Sans MS" panose="030F0702030302020204" pitchFamily="66" charset="0"/>
              </a:rPr>
              <a:t>&amp; </a:t>
            </a:r>
            <a:r>
              <a:rPr lang="zh-CN" altLang="en-US" sz="2200" b="1" dirty="0">
                <a:latin typeface="Comic Sans MS" panose="030F0702030302020204" pitchFamily="66" charset="0"/>
              </a:rPr>
              <a:t>变量       </a:t>
            </a:r>
            <a:r>
              <a:rPr lang="en-US" altLang="zh-CN" sz="2200" b="1" dirty="0">
                <a:latin typeface="Comic Sans MS" panose="030F0702030302020204" pitchFamily="66" charset="0"/>
              </a:rPr>
              <a:t>(</a:t>
            </a:r>
            <a:r>
              <a:rPr lang="zh-CN" altLang="en-US" sz="2200" b="1" dirty="0">
                <a:latin typeface="Comic Sans MS" panose="030F0702030302020204" pitchFamily="66" charset="0"/>
              </a:rPr>
              <a:t>求变量所指数据存储对象的地址</a:t>
            </a:r>
            <a:r>
              <a:rPr lang="en-US" altLang="zh-CN" sz="2200" b="1" dirty="0">
                <a:latin typeface="Comic Sans MS" panose="030F0702030302020204" pitchFamily="66" charset="0"/>
              </a:rPr>
              <a:t>)</a:t>
            </a:r>
            <a:endParaRPr lang="en-US" altLang="zh-CN" sz="2200" b="1" dirty="0">
              <a:latin typeface="Comic Sans MS" panose="030F0702030302020204" pitchFamily="66" charset="0"/>
            </a:endParaRPr>
          </a:p>
          <a:p>
            <a:pPr lvl="1" eaLnBrk="1" hangingPunct="1">
              <a:lnSpc>
                <a:spcPct val="90000"/>
              </a:lnSpc>
            </a:pPr>
            <a:r>
              <a:rPr lang="en-US" altLang="zh-CN" sz="2200" b="1" dirty="0">
                <a:latin typeface="Comic Sans MS" panose="030F0702030302020204" pitchFamily="66" charset="0"/>
              </a:rPr>
              <a:t>- </a:t>
            </a:r>
            <a:r>
              <a:rPr lang="zh-CN" altLang="en-US" sz="2200" b="1" dirty="0">
                <a:latin typeface="Comic Sans MS" panose="030F0702030302020204" pitchFamily="66" charset="0"/>
              </a:rPr>
              <a:t>表达式    </a:t>
            </a:r>
            <a:r>
              <a:rPr lang="en-US" altLang="zh-CN" sz="2200" b="1" dirty="0">
                <a:latin typeface="Comic Sans MS" panose="030F0702030302020204" pitchFamily="66" charset="0"/>
              </a:rPr>
              <a:t>+ </a:t>
            </a:r>
            <a:r>
              <a:rPr lang="zh-CN" altLang="en-US" sz="2200" b="1" dirty="0">
                <a:latin typeface="Comic Sans MS" panose="030F0702030302020204" pitchFamily="66" charset="0"/>
              </a:rPr>
              <a:t>表达式    </a:t>
            </a:r>
            <a:r>
              <a:rPr lang="en-US" altLang="zh-CN" sz="2200" b="1" dirty="0">
                <a:latin typeface="Comic Sans MS" panose="030F0702030302020204" pitchFamily="66" charset="0"/>
              </a:rPr>
              <a:t>! </a:t>
            </a:r>
            <a:r>
              <a:rPr lang="zh-CN" altLang="en-US" sz="2200" b="1" dirty="0">
                <a:latin typeface="Comic Sans MS" panose="030F0702030302020204" pitchFamily="66" charset="0"/>
              </a:rPr>
              <a:t>表达式     </a:t>
            </a:r>
            <a:r>
              <a:rPr lang="en-US" altLang="zh-CN" sz="2200" b="1" dirty="0">
                <a:latin typeface="Comic Sans MS" panose="030F0702030302020204" pitchFamily="66" charset="0"/>
              </a:rPr>
              <a:t>~ </a:t>
            </a:r>
            <a:r>
              <a:rPr lang="zh-CN" altLang="en-US" sz="2200" b="1" dirty="0">
                <a:latin typeface="Comic Sans MS" panose="030F0702030302020204" pitchFamily="66" charset="0"/>
              </a:rPr>
              <a:t>表达式</a:t>
            </a:r>
            <a:endParaRPr lang="zh-CN" altLang="en-US" sz="2200" b="1" dirty="0">
              <a:latin typeface="Comic Sans MS" panose="030F0702030302020204" pitchFamily="66" charset="0"/>
            </a:endParaRPr>
          </a:p>
          <a:p>
            <a:pPr lvl="1" eaLnBrk="1" hangingPunct="1">
              <a:lnSpc>
                <a:spcPct val="90000"/>
              </a:lnSpc>
            </a:pPr>
            <a:r>
              <a:rPr lang="en-US" altLang="zh-CN" sz="2200" b="1" dirty="0">
                <a:latin typeface="Comic Sans MS" panose="030F0702030302020204" pitchFamily="66" charset="0"/>
              </a:rPr>
              <a:t>++</a:t>
            </a:r>
            <a:r>
              <a:rPr lang="zh-CN" altLang="en-US" sz="2200" b="1" dirty="0">
                <a:latin typeface="Comic Sans MS" panose="030F0702030302020204" pitchFamily="66" charset="0"/>
              </a:rPr>
              <a:t>变量 </a:t>
            </a:r>
            <a:r>
              <a:rPr lang="en-US" altLang="zh-CN" sz="2200" b="1" dirty="0">
                <a:latin typeface="Comic Sans MS" panose="030F0702030302020204" pitchFamily="66" charset="0"/>
              </a:rPr>
              <a:t>--</a:t>
            </a:r>
            <a:r>
              <a:rPr lang="zh-CN" altLang="en-US" sz="2200" b="1" dirty="0">
                <a:latin typeface="Comic Sans MS" panose="030F0702030302020204" pitchFamily="66" charset="0"/>
              </a:rPr>
              <a:t>变量   变量</a:t>
            </a:r>
            <a:r>
              <a:rPr lang="en-US" altLang="zh-CN" sz="2200" b="1" dirty="0">
                <a:latin typeface="Comic Sans MS" panose="030F0702030302020204" pitchFamily="66" charset="0"/>
              </a:rPr>
              <a:t>++   </a:t>
            </a:r>
            <a:r>
              <a:rPr lang="zh-CN" altLang="en-US" sz="2200" b="1" dirty="0">
                <a:latin typeface="Comic Sans MS" panose="030F0702030302020204" pitchFamily="66" charset="0"/>
              </a:rPr>
              <a:t>变量</a:t>
            </a:r>
            <a:r>
              <a:rPr lang="en-US" altLang="zh-CN" sz="2200" b="1" dirty="0">
                <a:latin typeface="Comic Sans MS" panose="030F0702030302020204" pitchFamily="66" charset="0"/>
              </a:rPr>
              <a:t>--</a:t>
            </a:r>
            <a:endParaRPr lang="en-US" altLang="zh-CN" sz="2200" b="1" dirty="0">
              <a:latin typeface="Comic Sans MS" panose="030F0702030302020204" pitchFamily="66" charset="0"/>
            </a:endParaRPr>
          </a:p>
          <a:p>
            <a:pPr lvl="1" eaLnBrk="1" hangingPunct="1">
              <a:lnSpc>
                <a:spcPct val="90000"/>
              </a:lnSpc>
            </a:pPr>
            <a:r>
              <a:rPr lang="en-US" altLang="zh-CN" sz="2200" b="1" dirty="0">
                <a:latin typeface="Comic Sans MS" panose="030F0702030302020204" pitchFamily="66" charset="0"/>
              </a:rPr>
              <a:t>sizeof </a:t>
            </a:r>
            <a:r>
              <a:rPr lang="zh-CN" altLang="en-US" sz="2200" b="1" dirty="0">
                <a:latin typeface="Comic Sans MS" panose="030F0702030302020204" pitchFamily="66" charset="0"/>
              </a:rPr>
              <a:t>表达式  </a:t>
            </a:r>
            <a:r>
              <a:rPr lang="en-US" altLang="zh-CN" sz="2200" b="1" dirty="0">
                <a:latin typeface="Comic Sans MS" panose="030F0702030302020204" pitchFamily="66" charset="0"/>
              </a:rPr>
              <a:t>(</a:t>
            </a:r>
            <a:r>
              <a:rPr lang="zh-CN" altLang="en-US" sz="2200" b="1" dirty="0">
                <a:latin typeface="Comic Sans MS" panose="030F0702030302020204" pitchFamily="66" charset="0"/>
              </a:rPr>
              <a:t>其中表达式是指数据存储对象，如变量</a:t>
            </a:r>
            <a:r>
              <a:rPr lang="en-US" altLang="zh-CN" sz="2200" b="1" dirty="0">
                <a:latin typeface="Comic Sans MS" panose="030F0702030302020204" pitchFamily="66" charset="0"/>
              </a:rPr>
              <a:t>)</a:t>
            </a:r>
            <a:endParaRPr lang="en-US" altLang="zh-CN" sz="2200" b="1" dirty="0">
              <a:latin typeface="Comic Sans MS" panose="030F0702030302020204" pitchFamily="66" charset="0"/>
            </a:endParaRPr>
          </a:p>
          <a:p>
            <a:pPr lvl="2" eaLnBrk="1" hangingPunct="1">
              <a:lnSpc>
                <a:spcPct val="90000"/>
              </a:lnSpc>
            </a:pPr>
            <a:r>
              <a:rPr lang="en-US" altLang="zh-CN" sz="2000" b="1" dirty="0">
                <a:latin typeface="Comic Sans MS" panose="030F0702030302020204" pitchFamily="66" charset="0"/>
              </a:rPr>
              <a:t>sizeof(</a:t>
            </a:r>
            <a:r>
              <a:rPr lang="zh-CN" altLang="en-US" sz="2000" b="1" dirty="0">
                <a:latin typeface="Comic Sans MS" panose="030F0702030302020204" pitchFamily="66" charset="0"/>
              </a:rPr>
              <a:t>类型名</a:t>
            </a:r>
            <a:r>
              <a:rPr lang="en-US" altLang="zh-CN" sz="2000" b="1" dirty="0">
                <a:latin typeface="Comic Sans MS" panose="030F0702030302020204" pitchFamily="66" charset="0"/>
              </a:rPr>
              <a:t>)</a:t>
            </a:r>
            <a:r>
              <a:rPr lang="zh-CN" altLang="en-US" sz="2000" b="1" dirty="0">
                <a:latin typeface="Comic Sans MS" panose="030F0702030302020204" pitchFamily="66" charset="0"/>
              </a:rPr>
              <a:t>；</a:t>
            </a:r>
            <a:endParaRPr lang="zh-CN" altLang="en-US" sz="20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 </a:t>
            </a:r>
            <a:r>
              <a:rPr lang="en-US" altLang="zh-CN" sz="2400" b="1" dirty="0">
                <a:latin typeface="Comic Sans MS" panose="030F0702030302020204" pitchFamily="66" charset="0"/>
              </a:rPr>
              <a:t>(</a:t>
            </a:r>
            <a:r>
              <a:rPr lang="zh-CN" altLang="en-US" sz="2400" b="1" dirty="0">
                <a:latin typeface="Comic Sans MS" panose="030F0702030302020204" pitchFamily="66" charset="0"/>
              </a:rPr>
              <a:t>类型名</a:t>
            </a:r>
            <a:r>
              <a:rPr lang="en-US" altLang="zh-CN" sz="2400" b="1" dirty="0">
                <a:latin typeface="Comic Sans MS" panose="030F0702030302020204" pitchFamily="66" charset="0"/>
              </a:rPr>
              <a:t>)</a:t>
            </a:r>
            <a:r>
              <a:rPr lang="zh-CN" altLang="en-US" sz="2400" b="1" dirty="0">
                <a:latin typeface="Comic Sans MS" panose="030F0702030302020204" pitchFamily="66" charset="0"/>
              </a:rPr>
              <a:t>表达式    </a:t>
            </a:r>
            <a:r>
              <a:rPr lang="en-US" altLang="zh-CN" sz="2400" b="1" dirty="0">
                <a:latin typeface="Comic Sans MS" panose="030F0702030302020204" pitchFamily="66" charset="0"/>
              </a:rPr>
              <a:t>(</a:t>
            </a:r>
            <a:r>
              <a:rPr lang="zh-CN" altLang="en-US" sz="2400" b="1" dirty="0">
                <a:latin typeface="Comic Sans MS" panose="030F0702030302020204" pitchFamily="66" charset="0"/>
              </a:rPr>
              <a:t>强制类型</a:t>
            </a:r>
            <a:r>
              <a:rPr lang="en-US" altLang="zh-CN" sz="2400" b="1" dirty="0">
                <a:latin typeface="Comic Sans MS" panose="030F0702030302020204" pitchFamily="66" charset="0"/>
              </a:rPr>
              <a:t>)</a:t>
            </a:r>
            <a:endParaRPr lang="en-US" altLang="zh-CN" sz="2400" b="1" dirty="0">
              <a:latin typeface="Comic Sans MS" panose="030F0702030302020204" pitchFamily="66" charset="0"/>
            </a:endParaRPr>
          </a:p>
          <a:p>
            <a:pPr eaLnBrk="1" hangingPunct="1">
              <a:lnSpc>
                <a:spcPct val="90000"/>
              </a:lnSpc>
            </a:pPr>
            <a:r>
              <a:rPr lang="zh-CN" altLang="en-US" sz="2400" b="1" dirty="0">
                <a:solidFill>
                  <a:srgbClr val="0000FF"/>
                </a:solidFill>
                <a:latin typeface="Comic Sans MS" panose="030F0702030302020204" pitchFamily="66" charset="0"/>
              </a:rPr>
              <a:t>单目运算符优先级低于初等量运算符，结合性是“自右向左”</a:t>
            </a:r>
            <a:endParaRPr lang="zh-CN" altLang="en-US" sz="2400" b="1" dirty="0">
              <a:solidFill>
                <a:srgbClr val="0000FF"/>
              </a:solidFill>
              <a:latin typeface="Comic Sans MS" panose="030F0702030302020204" pitchFamily="66" charset="0"/>
            </a:endParaRPr>
          </a:p>
          <a:p>
            <a:pPr eaLnBrk="1" hangingPunct="1">
              <a:lnSpc>
                <a:spcPct val="90000"/>
              </a:lnSpc>
            </a:pPr>
            <a:r>
              <a:rPr lang="zh-CN" altLang="en-US" sz="2400" b="1" dirty="0">
                <a:latin typeface="Comic Sans MS" panose="030F0702030302020204" pitchFamily="66" charset="0"/>
              </a:rPr>
              <a:t>变量的表现形式有以下几种</a:t>
            </a:r>
            <a:endParaRPr lang="zh-CN" altLang="en-US" sz="2400" b="1" dirty="0">
              <a:latin typeface="Comic Sans MS" panose="030F0702030302020204" pitchFamily="66" charset="0"/>
            </a:endParaRPr>
          </a:p>
          <a:p>
            <a:pPr lvl="1" eaLnBrk="1" hangingPunct="1">
              <a:lnSpc>
                <a:spcPct val="90000"/>
              </a:lnSpc>
            </a:pPr>
            <a:r>
              <a:rPr lang="zh-CN" altLang="en-US" sz="2200" b="1" dirty="0">
                <a:solidFill>
                  <a:srgbClr val="CC0066"/>
                </a:solidFill>
                <a:latin typeface="Comic Sans MS" panose="030F0702030302020204" pitchFamily="66" charset="0"/>
              </a:rPr>
              <a:t>变量名、数组元素变量、结构或联合成分变量、* 表达式，指针所指的结构或联合的成分变量</a:t>
            </a:r>
            <a:endParaRPr lang="zh-CN" altLang="en-US" sz="2200" b="1" dirty="0">
              <a:solidFill>
                <a:srgbClr val="CC0066"/>
              </a:solidFill>
              <a:latin typeface="Comic Sans MS" panose="030F0702030302020204" pitchFamily="66" charset="0"/>
            </a:endParaRPr>
          </a:p>
        </p:txBody>
      </p:sp>
      <p:sp>
        <p:nvSpPr>
          <p:cNvPr id="136196"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36197"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36198"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7218" name="Rectangle 2"/>
          <p:cNvSpPr>
            <a:spLocks noGrp="1"/>
          </p:cNvSpPr>
          <p:nvPr>
            <p:ph type="title"/>
          </p:nvPr>
        </p:nvSpPr>
        <p:spPr>
          <a:ln/>
        </p:spPr>
        <p:txBody>
          <a:bodyPr vert="horz" wrap="square" lIns="91440" tIns="45720" rIns="91440" bIns="45720" anchor="b" anchorCtr="0"/>
          <a:p>
            <a:pPr eaLnBrk="1" hangingPunct="1"/>
            <a:r>
              <a:rPr lang="zh-CN" altLang="en-US" sz="4800" b="1" dirty="0">
                <a:latin typeface="宋体" panose="02010600030101010101" pitchFamily="2" charset="-122"/>
              </a:rPr>
              <a:t>双目运算表达式</a:t>
            </a:r>
            <a:endParaRPr lang="zh-CN" altLang="en-US" sz="4800" b="1" dirty="0">
              <a:latin typeface="宋体" panose="02010600030101010101" pitchFamily="2" charset="-122"/>
            </a:endParaRPr>
          </a:p>
        </p:txBody>
      </p:sp>
      <p:sp>
        <p:nvSpPr>
          <p:cNvPr id="137219" name="Rectangle 3"/>
          <p:cNvSpPr>
            <a:spLocks noGrp="1"/>
          </p:cNvSpPr>
          <p:nvPr>
            <p:ph idx="1"/>
          </p:nvPr>
        </p:nvSpPr>
        <p:spPr>
          <a:xfrm>
            <a:off x="304800" y="2017713"/>
            <a:ext cx="8650288" cy="4114800"/>
          </a:xfrm>
          <a:ln/>
        </p:spPr>
        <p:txBody>
          <a:bodyPr vert="horz" wrap="square" lIns="91440" tIns="45720" rIns="91440" bIns="45720" anchor="t" anchorCtr="0"/>
          <a:p>
            <a:pPr eaLnBrk="1" hangingPunct="1"/>
            <a:r>
              <a:rPr lang="zh-CN" altLang="en-US" sz="2800" b="1" dirty="0">
                <a:latin typeface="宋体" panose="02010600030101010101" pitchFamily="2" charset="-122"/>
              </a:rPr>
              <a:t>一般形式为：表达式  双目运算符  表达式</a:t>
            </a:r>
            <a:endParaRPr lang="zh-CN" altLang="en-US" sz="2800" b="1" dirty="0">
              <a:latin typeface="宋体" panose="02010600030101010101" pitchFamily="2" charset="-122"/>
            </a:endParaRPr>
          </a:p>
          <a:p>
            <a:pPr eaLnBrk="1" hangingPunct="1"/>
            <a:r>
              <a:rPr lang="zh-CN" altLang="en-US" sz="2800" b="1" dirty="0">
                <a:latin typeface="宋体" panose="02010600030101010101" pitchFamily="2" charset="-122"/>
              </a:rPr>
              <a:t>双目运算符自左向右结合，优先级从高到低如下</a:t>
            </a:r>
            <a:endParaRPr lang="zh-CN" altLang="en-US" sz="2800" b="1" dirty="0">
              <a:latin typeface="宋体" panose="02010600030101010101" pitchFamily="2" charset="-122"/>
            </a:endParaRPr>
          </a:p>
          <a:p>
            <a:pPr lvl="1" eaLnBrk="1" hangingPunct="1"/>
            <a:r>
              <a:rPr lang="zh-CN" altLang="en-US" sz="2400" b="1" dirty="0">
                <a:latin typeface="宋体" panose="02010600030101010101" pitchFamily="2" charset="-122"/>
              </a:rPr>
              <a:t>*  </a:t>
            </a:r>
            <a:r>
              <a:rPr lang="en-US" altLang="zh-CN" sz="2400" b="1" dirty="0">
                <a:latin typeface="宋体" panose="02010600030101010101" pitchFamily="2" charset="-122"/>
              </a:rPr>
              <a:t>/  %   </a:t>
            </a:r>
            <a:r>
              <a:rPr lang="zh-CN" altLang="en-US" sz="2400" b="1" dirty="0">
                <a:latin typeface="宋体" panose="02010600030101010101" pitchFamily="2" charset="-122"/>
              </a:rPr>
              <a:t>     </a:t>
            </a:r>
            <a:r>
              <a:rPr lang="en-US" altLang="zh-CN" sz="2400" b="1" dirty="0">
                <a:latin typeface="宋体" panose="02010600030101010101" pitchFamily="2" charset="-122"/>
              </a:rPr>
              <a:t>/* </a:t>
            </a:r>
            <a:r>
              <a:rPr lang="zh-CN" altLang="en-US" sz="2400" b="1" dirty="0">
                <a:latin typeface="宋体" panose="02010600030101010101" pitchFamily="2" charset="-122"/>
              </a:rPr>
              <a:t>算术运算 *</a:t>
            </a:r>
            <a:r>
              <a:rPr lang="en-US" altLang="zh-CN" sz="2400" b="1" dirty="0">
                <a:latin typeface="宋体" panose="02010600030101010101" pitchFamily="2" charset="-122"/>
              </a:rPr>
              <a:t>/</a:t>
            </a:r>
            <a:endParaRPr lang="en-US" altLang="zh-CN" sz="2400" b="1" dirty="0">
              <a:latin typeface="宋体" panose="02010600030101010101" pitchFamily="2" charset="-122"/>
            </a:endParaRPr>
          </a:p>
          <a:p>
            <a:pPr lvl="1" eaLnBrk="1" hangingPunct="1"/>
            <a:r>
              <a:rPr lang="en-US" altLang="zh-CN" sz="2400" b="1" dirty="0">
                <a:latin typeface="宋体" panose="02010600030101010101" pitchFamily="2" charset="-122"/>
              </a:rPr>
              <a:t>+  -</a:t>
            </a:r>
            <a:r>
              <a:rPr lang="zh-CN" altLang="en-US" sz="2400" b="1" dirty="0">
                <a:latin typeface="宋体" panose="02010600030101010101" pitchFamily="2" charset="-122"/>
              </a:rPr>
              <a:t>           </a:t>
            </a:r>
            <a:r>
              <a:rPr lang="en-US" altLang="zh-CN" sz="2400" b="1" dirty="0">
                <a:latin typeface="宋体" panose="02010600030101010101" pitchFamily="2" charset="-122"/>
              </a:rPr>
              <a:t>/* </a:t>
            </a:r>
            <a:r>
              <a:rPr lang="zh-CN" altLang="en-US" sz="2400" b="1" dirty="0">
                <a:latin typeface="宋体" panose="02010600030101010101" pitchFamily="2" charset="-122"/>
              </a:rPr>
              <a:t>算术运算 *</a:t>
            </a:r>
            <a:r>
              <a:rPr lang="en-US" altLang="zh-CN" sz="2400" b="1" dirty="0">
                <a:latin typeface="宋体" panose="02010600030101010101" pitchFamily="2" charset="-122"/>
              </a:rPr>
              <a:t>/</a:t>
            </a:r>
            <a:endParaRPr lang="en-US" altLang="zh-CN" sz="2400" b="1" dirty="0">
              <a:latin typeface="宋体" panose="02010600030101010101" pitchFamily="2" charset="-122"/>
            </a:endParaRPr>
          </a:p>
          <a:p>
            <a:pPr lvl="1" eaLnBrk="1" hangingPunct="1"/>
            <a:r>
              <a:rPr lang="en-US" altLang="zh-CN" sz="2400" b="1" dirty="0">
                <a:latin typeface="宋体" panose="02010600030101010101" pitchFamily="2" charset="-122"/>
              </a:rPr>
              <a:t>&gt;&gt;  &lt;&lt;</a:t>
            </a:r>
            <a:r>
              <a:rPr lang="zh-CN" altLang="en-US" sz="2400" b="1" dirty="0">
                <a:latin typeface="宋体" panose="02010600030101010101" pitchFamily="2" charset="-122"/>
              </a:rPr>
              <a:t>         </a:t>
            </a:r>
            <a:r>
              <a:rPr lang="en-US" altLang="zh-CN" sz="2400" b="1" dirty="0">
                <a:latin typeface="宋体" panose="02010600030101010101" pitchFamily="2" charset="-122"/>
              </a:rPr>
              <a:t>/* </a:t>
            </a:r>
            <a:r>
              <a:rPr lang="zh-CN" altLang="en-US" sz="2400" b="1" dirty="0">
                <a:latin typeface="宋体" panose="02010600030101010101" pitchFamily="2" charset="-122"/>
              </a:rPr>
              <a:t>移位运算 *</a:t>
            </a:r>
            <a:r>
              <a:rPr lang="en-US" altLang="zh-CN" sz="2400" b="1" dirty="0">
                <a:latin typeface="宋体" panose="02010600030101010101" pitchFamily="2" charset="-122"/>
              </a:rPr>
              <a:t>/</a:t>
            </a:r>
            <a:endParaRPr lang="en-US" altLang="zh-CN" sz="2400" b="1" dirty="0">
              <a:latin typeface="宋体" panose="02010600030101010101" pitchFamily="2" charset="-122"/>
            </a:endParaRPr>
          </a:p>
          <a:p>
            <a:pPr lvl="1" eaLnBrk="1" hangingPunct="1"/>
            <a:r>
              <a:rPr lang="en-US" altLang="zh-CN" sz="2400" b="1" dirty="0">
                <a:latin typeface="宋体" panose="02010600030101010101" pitchFamily="2" charset="-122"/>
              </a:rPr>
              <a:t>&lt;  &gt;  &lt;=  &gt;=</a:t>
            </a:r>
            <a:r>
              <a:rPr lang="zh-CN" altLang="en-US" sz="2400" b="1" dirty="0">
                <a:latin typeface="宋体" panose="02010600030101010101" pitchFamily="2" charset="-122"/>
              </a:rPr>
              <a:t>   </a:t>
            </a:r>
            <a:r>
              <a:rPr lang="en-US" altLang="zh-CN" sz="2400" b="1" dirty="0">
                <a:latin typeface="宋体" panose="02010600030101010101" pitchFamily="2" charset="-122"/>
              </a:rPr>
              <a:t>/* </a:t>
            </a:r>
            <a:r>
              <a:rPr lang="zh-CN" altLang="en-US" sz="2400" b="1" dirty="0">
                <a:latin typeface="宋体" panose="02010600030101010101" pitchFamily="2" charset="-122"/>
              </a:rPr>
              <a:t>关系运算 *</a:t>
            </a:r>
            <a:r>
              <a:rPr lang="en-US" altLang="zh-CN" sz="2400" b="1" dirty="0">
                <a:latin typeface="宋体" panose="02010600030101010101" pitchFamily="2" charset="-122"/>
              </a:rPr>
              <a:t>/</a:t>
            </a:r>
            <a:endParaRPr lang="en-US" altLang="zh-CN" sz="2400" b="1" dirty="0">
              <a:latin typeface="宋体" panose="02010600030101010101" pitchFamily="2" charset="-122"/>
            </a:endParaRPr>
          </a:p>
          <a:p>
            <a:pPr lvl="1" eaLnBrk="1" hangingPunct="1"/>
            <a:r>
              <a:rPr lang="en-US" altLang="zh-CN" sz="2400" b="1" dirty="0">
                <a:latin typeface="宋体" panose="02010600030101010101" pitchFamily="2" charset="-122"/>
              </a:rPr>
              <a:t>==  !=</a:t>
            </a:r>
            <a:r>
              <a:rPr lang="zh-CN" altLang="en-US" sz="2400" b="1" dirty="0">
                <a:latin typeface="宋体" panose="02010600030101010101" pitchFamily="2" charset="-122"/>
              </a:rPr>
              <a:t>         </a:t>
            </a:r>
            <a:r>
              <a:rPr lang="en-US" altLang="zh-CN" sz="2400" b="1" dirty="0">
                <a:latin typeface="宋体" panose="02010600030101010101" pitchFamily="2" charset="-122"/>
              </a:rPr>
              <a:t>/*</a:t>
            </a:r>
            <a:r>
              <a:rPr lang="zh-CN" altLang="en-US" sz="2400" b="1" dirty="0">
                <a:latin typeface="宋体" panose="02010600030101010101" pitchFamily="2" charset="-122"/>
              </a:rPr>
              <a:t> 关系运算 *</a:t>
            </a:r>
            <a:r>
              <a:rPr lang="en-US" altLang="zh-CN" sz="2400" b="1" dirty="0">
                <a:latin typeface="宋体" panose="02010600030101010101" pitchFamily="2" charset="-122"/>
              </a:rPr>
              <a:t>/</a:t>
            </a:r>
            <a:endParaRPr lang="en-US" altLang="zh-CN" sz="2400" b="1" dirty="0">
              <a:latin typeface="宋体" panose="02010600030101010101" pitchFamily="2" charset="-122"/>
            </a:endParaRPr>
          </a:p>
          <a:p>
            <a:pPr lvl="1" eaLnBrk="1" hangingPunct="1"/>
            <a:r>
              <a:rPr lang="en-US" altLang="zh-CN" sz="2400" b="1" dirty="0">
                <a:latin typeface="宋体" panose="02010600030101010101" pitchFamily="2" charset="-122"/>
              </a:rPr>
              <a:t>&amp;, ^, |</a:t>
            </a:r>
            <a:r>
              <a:rPr lang="zh-CN" altLang="en-US" sz="2400" b="1" dirty="0">
                <a:latin typeface="宋体" panose="02010600030101010101" pitchFamily="2" charset="-122"/>
              </a:rPr>
              <a:t>        </a:t>
            </a:r>
            <a:r>
              <a:rPr lang="en-US" altLang="zh-CN" sz="2400" b="1" dirty="0">
                <a:latin typeface="宋体" panose="02010600030101010101" pitchFamily="2" charset="-122"/>
              </a:rPr>
              <a:t>/*</a:t>
            </a:r>
            <a:r>
              <a:rPr lang="zh-CN" altLang="en-US" sz="2400" b="1" dirty="0">
                <a:latin typeface="宋体" panose="02010600030101010101" pitchFamily="2" charset="-122"/>
              </a:rPr>
              <a:t> 位运算 *</a:t>
            </a:r>
            <a:r>
              <a:rPr lang="en-US" altLang="zh-CN" sz="2400" b="1" dirty="0">
                <a:latin typeface="宋体" panose="02010600030101010101" pitchFamily="2" charset="-122"/>
              </a:rPr>
              <a:t>/</a:t>
            </a:r>
            <a:endParaRPr lang="en-US" altLang="zh-CN" sz="2400" b="1" dirty="0">
              <a:latin typeface="宋体" panose="02010600030101010101" pitchFamily="2" charset="-122"/>
            </a:endParaRPr>
          </a:p>
          <a:p>
            <a:pPr lvl="1" eaLnBrk="1" hangingPunct="1"/>
            <a:r>
              <a:rPr lang="en-US" altLang="zh-CN" sz="2400" b="1" dirty="0">
                <a:latin typeface="宋体" panose="02010600030101010101" pitchFamily="2" charset="-122"/>
              </a:rPr>
              <a:t>&amp;&amp;,||</a:t>
            </a:r>
            <a:r>
              <a:rPr lang="zh-CN" altLang="en-US" sz="2400" b="1" dirty="0">
                <a:latin typeface="宋体" panose="02010600030101010101" pitchFamily="2" charset="-122"/>
              </a:rPr>
              <a:t>          </a:t>
            </a:r>
            <a:r>
              <a:rPr lang="en-US" altLang="zh-CN" sz="2400" b="1" dirty="0">
                <a:latin typeface="宋体" panose="02010600030101010101" pitchFamily="2" charset="-122"/>
              </a:rPr>
              <a:t>/*</a:t>
            </a:r>
            <a:r>
              <a:rPr lang="zh-CN" altLang="en-US" sz="2400" b="1" dirty="0">
                <a:latin typeface="宋体" panose="02010600030101010101" pitchFamily="2" charset="-122"/>
              </a:rPr>
              <a:t> 逻辑运算 *</a:t>
            </a:r>
            <a:r>
              <a:rPr lang="en-US" altLang="zh-CN" sz="2400" b="1" dirty="0">
                <a:latin typeface="宋体" panose="02010600030101010101" pitchFamily="2" charset="-122"/>
              </a:rPr>
              <a:t>/</a:t>
            </a:r>
            <a:endParaRPr lang="en-US" altLang="zh-CN" sz="2400" b="1" dirty="0"/>
          </a:p>
        </p:txBody>
      </p:sp>
      <p:sp>
        <p:nvSpPr>
          <p:cNvPr id="137220"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37221"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37222"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8242" name="Rectangle 2"/>
          <p:cNvSpPr>
            <a:spLocks noGrp="1"/>
          </p:cNvSpPr>
          <p:nvPr>
            <p:ph type="title"/>
          </p:nvPr>
        </p:nvSpPr>
        <p:spPr>
          <a:ln/>
        </p:spPr>
        <p:txBody>
          <a:bodyPr vert="horz" wrap="square" lIns="91440" tIns="45720" rIns="91440" bIns="45720" anchor="b" anchorCtr="0"/>
          <a:p>
            <a:pPr eaLnBrk="1" hangingPunct="1"/>
            <a:r>
              <a:rPr lang="zh-CN" altLang="en-US" b="1" dirty="0"/>
              <a:t>其它表达式</a:t>
            </a:r>
            <a:endParaRPr lang="zh-CN" altLang="en-US" b="1" dirty="0"/>
          </a:p>
        </p:txBody>
      </p:sp>
      <p:sp>
        <p:nvSpPr>
          <p:cNvPr id="138243" name="Rectangle 3"/>
          <p:cNvSpPr>
            <a:spLocks noGrp="1"/>
          </p:cNvSpPr>
          <p:nvPr>
            <p:ph idx="1"/>
          </p:nvPr>
        </p:nvSpPr>
        <p:spPr>
          <a:xfrm>
            <a:off x="533400" y="2017713"/>
            <a:ext cx="8421688" cy="4114800"/>
          </a:xfrm>
          <a:ln/>
        </p:spPr>
        <p:txBody>
          <a:bodyPr vert="horz" wrap="square" lIns="91440" tIns="45720" rIns="91440" bIns="45720" anchor="t" anchorCtr="0"/>
          <a:p>
            <a:pPr eaLnBrk="1" hangingPunct="1">
              <a:lnSpc>
                <a:spcPct val="90000"/>
              </a:lnSpc>
            </a:pPr>
            <a:r>
              <a:rPr lang="zh-CN" altLang="en-US" sz="2800" b="1" dirty="0">
                <a:solidFill>
                  <a:srgbClr val="0000FF"/>
                </a:solidFill>
                <a:latin typeface="Comic Sans MS" panose="030F0702030302020204" pitchFamily="66" charset="0"/>
              </a:rPr>
              <a:t>条件运算表达式</a:t>
            </a:r>
            <a:endParaRPr lang="zh-CN" altLang="en-US" sz="2800" b="1" dirty="0">
              <a:solidFill>
                <a:srgbClr val="0000FF"/>
              </a:solidFill>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一般形式为：</a:t>
            </a:r>
            <a:r>
              <a:rPr lang="zh-CN" altLang="en-US" sz="2400" b="1" dirty="0">
                <a:solidFill>
                  <a:srgbClr val="FF0000"/>
                </a:solidFill>
                <a:latin typeface="Comic Sans MS" panose="030F0702030302020204" pitchFamily="66" charset="0"/>
              </a:rPr>
              <a:t>表达式 </a:t>
            </a:r>
            <a:r>
              <a:rPr lang="en-US" altLang="zh-CN" sz="2400" b="1" dirty="0">
                <a:solidFill>
                  <a:srgbClr val="FF0000"/>
                </a:solidFill>
                <a:latin typeface="Comic Sans MS" panose="030F0702030302020204" pitchFamily="66" charset="0"/>
              </a:rPr>
              <a:t>?  </a:t>
            </a:r>
            <a:r>
              <a:rPr lang="zh-CN" altLang="en-US" sz="2400" b="1" dirty="0">
                <a:solidFill>
                  <a:srgbClr val="FF0000"/>
                </a:solidFill>
                <a:latin typeface="Comic Sans MS" panose="030F0702030302020204" pitchFamily="66" charset="0"/>
              </a:rPr>
              <a:t>表达式 </a:t>
            </a:r>
            <a:r>
              <a:rPr lang="en-US" altLang="zh-CN" sz="2400" b="1" dirty="0">
                <a:solidFill>
                  <a:srgbClr val="FF0000"/>
                </a:solidFill>
                <a:latin typeface="Comic Sans MS" panose="030F0702030302020204" pitchFamily="66" charset="0"/>
              </a:rPr>
              <a:t>:  </a:t>
            </a:r>
            <a:r>
              <a:rPr lang="zh-CN" altLang="en-US" sz="2400" b="1" dirty="0">
                <a:solidFill>
                  <a:srgbClr val="FF0000"/>
                </a:solidFill>
                <a:latin typeface="Comic Sans MS" panose="030F0702030302020204" pitchFamily="66" charset="0"/>
              </a:rPr>
              <a:t>表达式</a:t>
            </a:r>
            <a:endParaRPr lang="zh-CN" altLang="en-US" sz="2400" b="1" dirty="0">
              <a:solidFill>
                <a:srgbClr val="FF0000"/>
              </a:solidFill>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条件运算符自</a:t>
            </a:r>
            <a:r>
              <a:rPr lang="zh-CN" altLang="en-US" sz="2400" b="1" dirty="0">
                <a:solidFill>
                  <a:schemeClr val="hlink"/>
                </a:solidFill>
                <a:latin typeface="Comic Sans MS" panose="030F0702030302020204" pitchFamily="66" charset="0"/>
              </a:rPr>
              <a:t>右向左结合</a:t>
            </a:r>
            <a:endParaRPr lang="zh-CN" altLang="en-US" sz="2400" b="1" dirty="0">
              <a:solidFill>
                <a:schemeClr val="hlink"/>
              </a:solidFill>
              <a:latin typeface="Comic Sans MS" panose="030F0702030302020204" pitchFamily="66" charset="0"/>
            </a:endParaRPr>
          </a:p>
          <a:p>
            <a:pPr eaLnBrk="1" hangingPunct="1">
              <a:lnSpc>
                <a:spcPct val="90000"/>
              </a:lnSpc>
            </a:pPr>
            <a:r>
              <a:rPr lang="zh-CN" altLang="en-US" sz="2800" b="1" dirty="0">
                <a:solidFill>
                  <a:srgbClr val="0000FF"/>
                </a:solidFill>
                <a:latin typeface="Comic Sans MS" panose="030F0702030302020204" pitchFamily="66" charset="0"/>
              </a:rPr>
              <a:t>赋值表达式</a:t>
            </a:r>
            <a:endParaRPr lang="zh-CN" altLang="en-US" sz="2800" b="1" dirty="0">
              <a:solidFill>
                <a:srgbClr val="0000FF"/>
              </a:solidFill>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一般形式为：</a:t>
            </a:r>
            <a:r>
              <a:rPr lang="zh-CN" altLang="en-US" sz="2400" b="1" dirty="0">
                <a:solidFill>
                  <a:srgbClr val="FF0000"/>
                </a:solidFill>
                <a:latin typeface="Comic Sans MS" panose="030F0702030302020204" pitchFamily="66" charset="0"/>
              </a:rPr>
              <a:t>左值  赋值运算符  表达式</a:t>
            </a:r>
            <a:endParaRPr lang="zh-CN" altLang="en-US" sz="2400" b="1" dirty="0">
              <a:solidFill>
                <a:srgbClr val="FF0000"/>
              </a:solidFill>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所有赋值运算符的优先级全相同，自</a:t>
            </a:r>
            <a:r>
              <a:rPr lang="zh-CN" altLang="en-US" sz="2400" b="1" dirty="0">
                <a:solidFill>
                  <a:schemeClr val="hlink"/>
                </a:solidFill>
                <a:latin typeface="Comic Sans MS" panose="030F0702030302020204" pitchFamily="66" charset="0"/>
              </a:rPr>
              <a:t>右向左结合</a:t>
            </a:r>
            <a:endParaRPr lang="zh-CN" altLang="en-US" sz="2400" b="1" dirty="0">
              <a:solidFill>
                <a:schemeClr val="hlink"/>
              </a:solidFill>
              <a:latin typeface="Comic Sans MS" panose="030F0702030302020204" pitchFamily="66" charset="0"/>
            </a:endParaRPr>
          </a:p>
          <a:p>
            <a:pPr eaLnBrk="1" hangingPunct="1">
              <a:lnSpc>
                <a:spcPct val="90000"/>
              </a:lnSpc>
            </a:pPr>
            <a:r>
              <a:rPr lang="zh-CN" altLang="en-US" sz="2800" b="1" dirty="0">
                <a:solidFill>
                  <a:srgbClr val="0000FF"/>
                </a:solidFill>
                <a:latin typeface="Comic Sans MS" panose="030F0702030302020204" pitchFamily="66" charset="0"/>
              </a:rPr>
              <a:t>逗号表达式</a:t>
            </a:r>
            <a:endParaRPr lang="zh-CN" altLang="en-US" sz="2800" b="1" dirty="0">
              <a:solidFill>
                <a:srgbClr val="0000FF"/>
              </a:solidFill>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一般形式为：</a:t>
            </a:r>
            <a:r>
              <a:rPr lang="zh-CN" altLang="en-US" sz="2400" b="1" dirty="0">
                <a:solidFill>
                  <a:srgbClr val="FF0000"/>
                </a:solidFill>
                <a:latin typeface="Comic Sans MS" panose="030F0702030302020204" pitchFamily="66" charset="0"/>
              </a:rPr>
              <a:t>表达式，表达式</a:t>
            </a:r>
            <a:endParaRPr lang="zh-CN" altLang="en-US" sz="2400" b="1" dirty="0">
              <a:solidFill>
                <a:srgbClr val="FF0000"/>
              </a:solidFill>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逗号运算符的优先级最低，且自</a:t>
            </a:r>
            <a:r>
              <a:rPr lang="zh-CN" altLang="en-US" sz="2400" b="1" dirty="0">
                <a:solidFill>
                  <a:schemeClr val="hlink"/>
                </a:solidFill>
                <a:latin typeface="Comic Sans MS" panose="030F0702030302020204" pitchFamily="66" charset="0"/>
              </a:rPr>
              <a:t>左向右结合</a:t>
            </a:r>
            <a:endParaRPr lang="zh-CN" altLang="en-US" sz="2400" b="1" dirty="0">
              <a:solidFill>
                <a:schemeClr val="hlink"/>
              </a:solidFill>
              <a:latin typeface="Comic Sans MS" panose="030F0702030302020204" pitchFamily="66" charset="0"/>
            </a:endParaRPr>
          </a:p>
        </p:txBody>
      </p:sp>
      <p:sp>
        <p:nvSpPr>
          <p:cNvPr id="138244"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38245"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38246"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9266" name="标题 1"/>
          <p:cNvSpPr>
            <a:spLocks noGrp="1"/>
          </p:cNvSpPr>
          <p:nvPr>
            <p:ph type="title"/>
          </p:nvPr>
        </p:nvSpPr>
        <p:spPr>
          <a:ln/>
        </p:spPr>
        <p:txBody>
          <a:bodyPr vert="horz" wrap="square" lIns="91440" tIns="45720" rIns="91440" bIns="45720" anchor="b" anchorCtr="0"/>
          <a:p>
            <a:r>
              <a:rPr lang="zh-CN" altLang="en-US" b="1" dirty="0">
                <a:latin typeface="华文中宋" panose="02010600040101010101" pitchFamily="2" charset="-122"/>
                <a:ea typeface="华文中宋" panose="02010600040101010101" pitchFamily="2" charset="-122"/>
              </a:rPr>
              <a:t>优先级</a:t>
            </a:r>
            <a:endParaRPr lang="zh-CN" altLang="en-US" b="1" dirty="0">
              <a:latin typeface="华文中宋" panose="02010600040101010101" pitchFamily="2" charset="-122"/>
              <a:ea typeface="华文中宋" panose="02010600040101010101" pitchFamily="2" charset="-122"/>
            </a:endParaRPr>
          </a:p>
        </p:txBody>
      </p:sp>
      <p:sp>
        <p:nvSpPr>
          <p:cNvPr id="3" name="内容占位符 2"/>
          <p:cNvSpPr>
            <a:spLocks noGrp="1"/>
          </p:cNvSpPr>
          <p:nvPr>
            <p:ph idx="1"/>
          </p:nvPr>
        </p:nvSpPr>
        <p:spPr>
          <a:xfrm>
            <a:off x="2124075" y="1916113"/>
            <a:ext cx="5256213" cy="4114800"/>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Char char="n"/>
              <a:defRPr/>
            </a:pPr>
            <a:r>
              <a:rPr kumimoji="1" lang="zh-CN" altLang="en-US" sz="18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cs"/>
              </a:rPr>
              <a:t>初等运算符：</a:t>
            </a:r>
            <a:r>
              <a:rPr kumimoji="1" lang="en-US" altLang="zh-CN" sz="1800" b="0"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 </a:t>
            </a:r>
            <a:r>
              <a:rPr kumimoji="1" lang="en-US" altLang="zh-CN" sz="1800" b="1" i="0" u="none" strike="noStrike" kern="0" cap="none" spc="0" normalizeH="0" baseline="0" noProof="0" dirty="0">
                <a:ln>
                  <a:noFill/>
                </a:ln>
                <a:solidFill>
                  <a:srgbClr val="7030A0"/>
                </a:solidFill>
                <a:effectLst/>
                <a:uLnTx/>
                <a:uFillTx/>
                <a:latin typeface="Comic Sans MS" panose="030F0702030302020204" pitchFamily="66" charset="0"/>
                <a:ea typeface="+mn-ea"/>
                <a:cs typeface="+mn-cs"/>
              </a:rPr>
              <a:t>()</a:t>
            </a:r>
            <a:r>
              <a:rPr kumimoji="1" lang="zh-CN" altLang="en-US" sz="1800" b="1" i="0" u="none" strike="noStrike" kern="0" cap="none" spc="0" normalizeH="0" baseline="0" noProof="0" dirty="0">
                <a:ln>
                  <a:noFill/>
                </a:ln>
                <a:solidFill>
                  <a:srgbClr val="7030A0"/>
                </a:solidFill>
                <a:effectLst/>
                <a:uLnTx/>
                <a:uFillTx/>
                <a:latin typeface="Comic Sans MS" panose="030F0702030302020204" pitchFamily="66" charset="0"/>
                <a:ea typeface="+mn-ea"/>
                <a:cs typeface="+mn-cs"/>
              </a:rPr>
              <a:t>、</a:t>
            </a:r>
            <a:r>
              <a:rPr kumimoji="1" lang="en-US" altLang="zh-CN" sz="1800" b="1" i="0" u="none" strike="noStrike" kern="0" cap="none" spc="0" normalizeH="0" baseline="0" noProof="0" dirty="0">
                <a:ln>
                  <a:noFill/>
                </a:ln>
                <a:solidFill>
                  <a:srgbClr val="7030A0"/>
                </a:solidFill>
                <a:effectLst/>
                <a:uLnTx/>
                <a:uFillTx/>
                <a:latin typeface="Comic Sans MS" panose="030F0702030302020204" pitchFamily="66" charset="0"/>
                <a:ea typeface="+mn-ea"/>
                <a:cs typeface="+mn-cs"/>
              </a:rPr>
              <a:t>[]</a:t>
            </a:r>
            <a:r>
              <a:rPr kumimoji="1" lang="zh-CN" altLang="en-US" sz="1800" b="1" i="0" u="none" strike="noStrike" kern="0" cap="none" spc="0" normalizeH="0" baseline="0" noProof="0" dirty="0">
                <a:ln>
                  <a:noFill/>
                </a:ln>
                <a:solidFill>
                  <a:srgbClr val="7030A0"/>
                </a:solidFill>
                <a:effectLst/>
                <a:uLnTx/>
                <a:uFillTx/>
                <a:latin typeface="Comic Sans MS" panose="030F0702030302020204" pitchFamily="66" charset="0"/>
                <a:ea typeface="+mn-ea"/>
                <a:cs typeface="+mn-cs"/>
              </a:rPr>
              <a:t>、</a:t>
            </a:r>
            <a:r>
              <a:rPr kumimoji="1" lang="en-US" altLang="zh-CN" sz="1800" b="1" i="0" u="none" strike="noStrike" kern="0" cap="none" spc="0" normalizeH="0" baseline="0" noProof="0" dirty="0">
                <a:ln>
                  <a:noFill/>
                </a:ln>
                <a:solidFill>
                  <a:srgbClr val="7030A0"/>
                </a:solidFill>
                <a:effectLst/>
                <a:uLnTx/>
                <a:uFillTx/>
                <a:latin typeface="Comic Sans MS" panose="030F0702030302020204" pitchFamily="66" charset="0"/>
                <a:ea typeface="+mn-ea"/>
                <a:cs typeface="+mn-cs"/>
              </a:rPr>
              <a:t>.</a:t>
            </a:r>
            <a:r>
              <a:rPr kumimoji="1" lang="zh-CN" altLang="en-US" sz="1800" b="1" i="0" u="none" strike="noStrike" kern="0" cap="none" spc="0" normalizeH="0" baseline="0" noProof="0" dirty="0">
                <a:ln>
                  <a:noFill/>
                </a:ln>
                <a:solidFill>
                  <a:srgbClr val="7030A0"/>
                </a:solidFill>
                <a:effectLst/>
                <a:uLnTx/>
                <a:uFillTx/>
                <a:latin typeface="Comic Sans MS" panose="030F0702030302020204" pitchFamily="66" charset="0"/>
                <a:ea typeface="+mn-ea"/>
                <a:cs typeface="+mn-cs"/>
              </a:rPr>
              <a:t>、</a:t>
            </a:r>
            <a:r>
              <a:rPr kumimoji="1" lang="en-US" altLang="zh-CN" sz="1800" b="1" i="0" u="none" strike="noStrike" kern="0" cap="none" spc="0" normalizeH="0" baseline="0" noProof="0" dirty="0">
                <a:ln>
                  <a:noFill/>
                </a:ln>
                <a:solidFill>
                  <a:srgbClr val="7030A0"/>
                </a:solidFill>
                <a:effectLst/>
                <a:uLnTx/>
                <a:uFillTx/>
                <a:latin typeface="Comic Sans MS" panose="030F0702030302020204" pitchFamily="66" charset="0"/>
                <a:ea typeface="+mn-ea"/>
                <a:cs typeface="+mn-cs"/>
              </a:rPr>
              <a:t>-&gt;</a:t>
            </a:r>
            <a:endParaRPr kumimoji="1" lang="en-US" altLang="zh-CN" sz="1800" b="1" i="0" u="none" strike="noStrike" kern="0" cap="none" spc="0" normalizeH="0" baseline="0" noProof="0" dirty="0">
              <a:ln>
                <a:noFill/>
              </a:ln>
              <a:solidFill>
                <a:srgbClr val="7030A0"/>
              </a:solidFill>
              <a:effectLst/>
              <a:uLnTx/>
              <a:uFillTx/>
              <a:latin typeface="Comic Sans MS" panose="030F0702030302020204" pitchFamily="66" charset="0"/>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Char char="n"/>
              <a:defRPr/>
            </a:pPr>
            <a:r>
              <a:rPr kumimoji="1" lang="zh-CN" altLang="en-US" sz="18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cs"/>
              </a:rPr>
              <a:t>单目运算符</a:t>
            </a:r>
            <a:endParaRPr kumimoji="1" lang="en-US" altLang="zh-CN" sz="18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cs"/>
            </a:endParaRPr>
          </a:p>
          <a:p>
            <a:pPr marL="742950" marR="0" lvl="1" indent="-285750" algn="l" defTabSz="914400" rtl="0" eaLnBrk="1" fontAlgn="base" latinLnBrk="0" hangingPunct="1">
              <a:lnSpc>
                <a:spcPct val="90000"/>
              </a:lnSpc>
              <a:spcBef>
                <a:spcPct val="20000"/>
              </a:spcBef>
              <a:spcAft>
                <a:spcPct val="0"/>
              </a:spcAft>
              <a:buClr>
                <a:schemeClr val="hlink"/>
              </a:buClr>
              <a:buSzPct val="55000"/>
              <a:buFont typeface="Wingdings" panose="05000000000000000000" pitchFamily="2" charset="2"/>
              <a:buChar char="n"/>
              <a:defRPr/>
            </a:pPr>
            <a:r>
              <a:rPr kumimoji="1" lang="zh-CN" altLang="en-US" sz="14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ea"/>
              </a:rPr>
              <a:t>地址</a:t>
            </a:r>
            <a:r>
              <a:rPr kumimoji="1" lang="en-US" altLang="zh-CN" sz="14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ea"/>
              </a:rPr>
              <a:t>/</a:t>
            </a:r>
            <a:r>
              <a:rPr kumimoji="1" lang="zh-CN" altLang="en-US" sz="14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ea"/>
              </a:rPr>
              <a:t>指针运算：</a:t>
            </a:r>
            <a:r>
              <a:rPr kumimoji="1" lang="zh-CN" altLang="en-US" sz="14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ea"/>
              </a:rPr>
              <a:t>*</a:t>
            </a:r>
            <a:r>
              <a:rPr kumimoji="1" lang="en-US" altLang="zh-CN" sz="14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ea"/>
              </a:rPr>
              <a:t>/&amp;</a:t>
            </a:r>
            <a:endParaRPr kumimoji="1" lang="en-US" altLang="zh-CN" sz="14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ea"/>
            </a:endParaRPr>
          </a:p>
          <a:p>
            <a:pPr marL="742950" marR="0" lvl="1" indent="-285750" algn="l" defTabSz="914400" rtl="0" eaLnBrk="1" fontAlgn="base" latinLnBrk="0" hangingPunct="1">
              <a:lnSpc>
                <a:spcPct val="90000"/>
              </a:lnSpc>
              <a:spcBef>
                <a:spcPct val="20000"/>
              </a:spcBef>
              <a:spcAft>
                <a:spcPct val="0"/>
              </a:spcAft>
              <a:buClr>
                <a:schemeClr val="hlink"/>
              </a:buClr>
              <a:buSzPct val="55000"/>
              <a:buFont typeface="Wingdings" panose="05000000000000000000" pitchFamily="2" charset="2"/>
              <a:buChar char="n"/>
              <a:defRPr/>
            </a:pPr>
            <a:r>
              <a:rPr kumimoji="1" lang="zh-CN" altLang="en-US" sz="14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ea"/>
              </a:rPr>
              <a:t>逻辑</a:t>
            </a:r>
            <a:r>
              <a:rPr kumimoji="1" lang="en-US" altLang="zh-CN" sz="14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ea"/>
              </a:rPr>
              <a:t>/</a:t>
            </a:r>
            <a:r>
              <a:rPr kumimoji="1" lang="zh-CN" altLang="en-US" sz="14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ea"/>
              </a:rPr>
              <a:t>位运算：</a:t>
            </a:r>
            <a:r>
              <a:rPr kumimoji="1" lang="en-US" altLang="zh-CN" sz="14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 </a:t>
            </a:r>
            <a:r>
              <a:rPr kumimoji="1" lang="en-US" altLang="zh-CN" sz="1400" b="1" i="0" u="none" strike="noStrike" kern="0" cap="none" spc="0" normalizeH="0" baseline="0" noProof="0" dirty="0">
                <a:ln>
                  <a:noFill/>
                </a:ln>
                <a:solidFill>
                  <a:srgbClr val="7030A0"/>
                </a:solidFill>
                <a:effectLst/>
                <a:uLnTx/>
                <a:uFillTx/>
                <a:latin typeface="Comic Sans MS" panose="030F0702030302020204" pitchFamily="66" charset="0"/>
                <a:ea typeface="+mn-ea"/>
                <a:cs typeface="+mn-ea"/>
              </a:rPr>
              <a:t>/~</a:t>
            </a:r>
            <a:endParaRPr kumimoji="1" lang="en-US" altLang="zh-CN" sz="14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ea"/>
            </a:endParaRPr>
          </a:p>
          <a:p>
            <a:pPr marL="742950" marR="0" lvl="1" indent="-285750" algn="l" defTabSz="914400" rtl="0" eaLnBrk="1" fontAlgn="base" latinLnBrk="0" hangingPunct="1">
              <a:lnSpc>
                <a:spcPct val="90000"/>
              </a:lnSpc>
              <a:spcBef>
                <a:spcPct val="20000"/>
              </a:spcBef>
              <a:spcAft>
                <a:spcPct val="0"/>
              </a:spcAft>
              <a:buClr>
                <a:schemeClr val="hlink"/>
              </a:buClr>
              <a:buSzPct val="55000"/>
              <a:buFont typeface="Wingdings" panose="05000000000000000000" pitchFamily="2" charset="2"/>
              <a:buChar char="n"/>
              <a:defRPr/>
            </a:pPr>
            <a:r>
              <a:rPr kumimoji="1" lang="zh-CN" altLang="en-US" sz="14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ea"/>
              </a:rPr>
              <a:t>算术运算：</a:t>
            </a:r>
            <a:r>
              <a:rPr kumimoji="1" lang="en-US" altLang="zh-CN" sz="14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 +/++</a:t>
            </a:r>
            <a:r>
              <a:rPr kumimoji="1" lang="zh-CN" altLang="en-US" sz="14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t>
            </a:r>
            <a:r>
              <a:rPr kumimoji="1" lang="en-US" altLang="zh-CN" sz="14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t>
            </a:r>
            <a:endParaRPr kumimoji="1" lang="en-US" altLang="zh-CN" sz="14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endParaRPr>
          </a:p>
          <a:p>
            <a:pPr marL="742950" marR="0" lvl="1" indent="-285750" algn="l" defTabSz="914400" rtl="0" eaLnBrk="1" fontAlgn="base" latinLnBrk="0" hangingPunct="1">
              <a:lnSpc>
                <a:spcPct val="90000"/>
              </a:lnSpc>
              <a:spcBef>
                <a:spcPct val="20000"/>
              </a:spcBef>
              <a:spcAft>
                <a:spcPct val="0"/>
              </a:spcAft>
              <a:buClr>
                <a:schemeClr val="hlink"/>
              </a:buClr>
              <a:buSzPct val="55000"/>
              <a:buFont typeface="Wingdings" panose="05000000000000000000" pitchFamily="2" charset="2"/>
              <a:buChar char="n"/>
              <a:defRPr/>
            </a:pPr>
            <a:r>
              <a:rPr kumimoji="1" lang="en-US" altLang="zh-CN" sz="1400" b="1" i="0" u="none" strike="noStrike" kern="0" cap="none" spc="0" normalizeH="0" baseline="0" noProof="0" dirty="0" err="1">
                <a:ln>
                  <a:noFill/>
                </a:ln>
                <a:solidFill>
                  <a:srgbClr val="000099"/>
                </a:solidFill>
                <a:effectLst/>
                <a:uLnTx/>
                <a:uFillTx/>
                <a:latin typeface="Comic Sans MS" panose="030F0702030302020204" pitchFamily="66" charset="0"/>
                <a:ea typeface="+mn-ea"/>
                <a:cs typeface="+mn-ea"/>
              </a:rPr>
              <a:t>sizeof</a:t>
            </a:r>
            <a:r>
              <a:rPr kumimoji="1" lang="en-US" altLang="zh-CN" sz="14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 (</a:t>
            </a:r>
            <a:r>
              <a:rPr kumimoji="1" lang="zh-CN" altLang="en-US" sz="14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变量</a:t>
            </a:r>
            <a:r>
              <a:rPr kumimoji="1" lang="en-US" altLang="zh-CN" sz="14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t>
            </a:r>
            <a:r>
              <a:rPr kumimoji="1" lang="zh-CN" altLang="en-US" sz="14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t>
            </a:r>
            <a:r>
              <a:rPr kumimoji="1" lang="en-US" altLang="zh-CN" sz="1400" b="1" i="0" u="none" strike="noStrike" kern="0" cap="none" spc="0" normalizeH="0" baseline="0" noProof="0" dirty="0" err="1">
                <a:ln>
                  <a:noFill/>
                </a:ln>
                <a:solidFill>
                  <a:srgbClr val="000099"/>
                </a:solidFill>
                <a:effectLst/>
                <a:uLnTx/>
                <a:uFillTx/>
                <a:latin typeface="Comic Sans MS" panose="030F0702030302020204" pitchFamily="66" charset="0"/>
                <a:ea typeface="+mn-ea"/>
                <a:cs typeface="+mn-ea"/>
              </a:rPr>
              <a:t>sizeof</a:t>
            </a:r>
            <a:r>
              <a:rPr kumimoji="1" lang="en-US" altLang="zh-CN" sz="14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t>
            </a:r>
            <a:r>
              <a:rPr kumimoji="1" lang="zh-CN" altLang="en-US" sz="14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类型名</a:t>
            </a:r>
            <a:r>
              <a:rPr kumimoji="1" lang="en-US" altLang="zh-CN" sz="14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t>
            </a:r>
            <a:endParaRPr kumimoji="1" lang="zh-CN" altLang="en-US" sz="14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endParaRPr>
          </a:p>
          <a:p>
            <a:pPr marL="742950" marR="0" lvl="1" indent="-285750" algn="l" defTabSz="914400" rtl="0" eaLnBrk="1" fontAlgn="base" latinLnBrk="0" hangingPunct="1">
              <a:lnSpc>
                <a:spcPct val="90000"/>
              </a:lnSpc>
              <a:spcBef>
                <a:spcPct val="20000"/>
              </a:spcBef>
              <a:spcAft>
                <a:spcPct val="0"/>
              </a:spcAft>
              <a:buClr>
                <a:schemeClr val="hlink"/>
              </a:buClr>
              <a:buSzPct val="55000"/>
              <a:buFont typeface="Wingdings" panose="05000000000000000000" pitchFamily="2" charset="2"/>
              <a:buChar char="n"/>
              <a:defRPr/>
            </a:pPr>
            <a:r>
              <a:rPr kumimoji="1" lang="en-US" altLang="zh-CN" sz="14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t>
            </a:r>
            <a:r>
              <a:rPr kumimoji="1" lang="zh-CN" altLang="en-US" sz="14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强制类型</a:t>
            </a:r>
            <a:r>
              <a:rPr kumimoji="1" lang="en-US" altLang="zh-CN" sz="14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 </a:t>
            </a:r>
            <a:endParaRPr kumimoji="1" lang="en-US" altLang="zh-CN" sz="14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endParaRPr>
          </a:p>
          <a:p>
            <a:pPr marL="342900" marR="0" lvl="0" indent="-34290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Char char="n"/>
              <a:defRPr/>
            </a:pPr>
            <a:r>
              <a:rPr kumimoji="1" lang="zh-CN" altLang="en-US" sz="18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cs"/>
              </a:rPr>
              <a:t>双目运算符</a:t>
            </a:r>
            <a:endParaRPr kumimoji="1" lang="en-US" altLang="zh-CN" sz="18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cs"/>
            </a:endParaRPr>
          </a:p>
          <a:p>
            <a:pPr marL="742950" marR="0" lvl="1" indent="-285750" algn="l" defTabSz="914400" rtl="0" eaLnBrk="0" fontAlgn="base" latinLnBrk="0" hangingPunct="0">
              <a:lnSpc>
                <a:spcPct val="100000"/>
              </a:lnSpc>
              <a:spcBef>
                <a:spcPct val="20000"/>
              </a:spcBef>
              <a:spcAft>
                <a:spcPct val="0"/>
              </a:spcAft>
              <a:buClr>
                <a:schemeClr val="hlink"/>
              </a:buClr>
              <a:buSzPct val="55000"/>
              <a:buFont typeface="Wingdings" panose="05000000000000000000" pitchFamily="2" charset="2"/>
              <a:buChar char="n"/>
              <a:defRPr/>
            </a:pPr>
            <a:r>
              <a:rPr kumimoji="1" lang="zh-CN" altLang="en-US" sz="16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ea"/>
              </a:rPr>
              <a:t>算术运算：</a:t>
            </a:r>
            <a:r>
              <a:rPr kumimoji="1" lang="zh-CN" altLang="en-US" sz="16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t>
            </a:r>
            <a:r>
              <a:rPr kumimoji="1" lang="en-US" altLang="zh-CN" sz="16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t>
            </a:r>
            <a:r>
              <a:rPr kumimoji="1" lang="zh-CN" altLang="en-US" sz="16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t>
            </a:r>
            <a:r>
              <a:rPr kumimoji="1" lang="en-US" altLang="zh-CN" sz="16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t>
            </a:r>
            <a:r>
              <a:rPr kumimoji="1" lang="zh-CN" altLang="en-US" sz="16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t>
            </a:r>
            <a:r>
              <a:rPr kumimoji="1" lang="en-US" altLang="zh-CN" sz="16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t>
            </a:r>
            <a:r>
              <a:rPr kumimoji="1" lang="zh-CN" altLang="en-US" sz="16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t>
            </a:r>
            <a:r>
              <a:rPr kumimoji="1" lang="en-US" altLang="zh-CN" sz="16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t>
            </a:r>
            <a:endParaRPr kumimoji="1" lang="en-US" altLang="zh-CN" sz="16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endParaRPr>
          </a:p>
          <a:p>
            <a:pPr marL="742950" marR="0" lvl="2" indent="-34290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Char char="n"/>
              <a:defRPr/>
            </a:pPr>
            <a:r>
              <a:rPr kumimoji="1" lang="zh-CN" altLang="en-US" sz="16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ea"/>
              </a:rPr>
              <a:t>移位运算：</a:t>
            </a:r>
            <a:r>
              <a:rPr kumimoji="1" lang="en-US" altLang="zh-CN" sz="1600" b="1" i="0" u="none" strike="noStrike" kern="0" cap="none" spc="0" normalizeH="0" baseline="0" noProof="0" dirty="0">
                <a:ln>
                  <a:noFill/>
                </a:ln>
                <a:solidFill>
                  <a:srgbClr val="7030A0"/>
                </a:solidFill>
                <a:effectLst/>
                <a:uLnTx/>
                <a:uFillTx/>
                <a:latin typeface="Comic Sans MS" panose="030F0702030302020204" pitchFamily="66" charset="0"/>
                <a:ea typeface="+mn-ea"/>
                <a:cs typeface="+mn-ea"/>
              </a:rPr>
              <a:t>&lt;&lt;</a:t>
            </a:r>
            <a:r>
              <a:rPr kumimoji="1" lang="zh-CN" altLang="en-US" sz="1600" b="1" i="0" u="none" strike="noStrike" kern="0" cap="none" spc="0" normalizeH="0" baseline="0" noProof="0" dirty="0">
                <a:ln>
                  <a:noFill/>
                </a:ln>
                <a:solidFill>
                  <a:srgbClr val="7030A0"/>
                </a:solidFill>
                <a:effectLst/>
                <a:uLnTx/>
                <a:uFillTx/>
                <a:latin typeface="Comic Sans MS" panose="030F0702030302020204" pitchFamily="66" charset="0"/>
                <a:ea typeface="+mn-ea"/>
                <a:cs typeface="+mn-ea"/>
              </a:rPr>
              <a:t>、</a:t>
            </a:r>
            <a:r>
              <a:rPr kumimoji="1" lang="en-US" altLang="zh-CN" sz="1600" b="1" i="0" u="none" strike="noStrike" kern="0" cap="none" spc="0" normalizeH="0" baseline="0" noProof="0" dirty="0">
                <a:ln>
                  <a:noFill/>
                </a:ln>
                <a:solidFill>
                  <a:srgbClr val="7030A0"/>
                </a:solidFill>
                <a:effectLst/>
                <a:uLnTx/>
                <a:uFillTx/>
                <a:latin typeface="Comic Sans MS" panose="030F0702030302020204" pitchFamily="66" charset="0"/>
                <a:ea typeface="+mn-ea"/>
                <a:cs typeface="+mn-ea"/>
              </a:rPr>
              <a:t>&gt;&gt;</a:t>
            </a:r>
            <a:endParaRPr kumimoji="1" lang="en-US" altLang="zh-CN" sz="1600" b="1" i="0" u="none" strike="noStrike" kern="0" cap="none" spc="0" normalizeH="0" baseline="0" noProof="0" dirty="0">
              <a:ln>
                <a:noFill/>
              </a:ln>
              <a:solidFill>
                <a:srgbClr val="7030A0"/>
              </a:solidFill>
              <a:effectLst/>
              <a:uLnTx/>
              <a:uFillTx/>
              <a:latin typeface="Comic Sans MS" panose="030F0702030302020204" pitchFamily="66" charset="0"/>
              <a:ea typeface="+mn-ea"/>
              <a:cs typeface="+mn-ea"/>
            </a:endParaRPr>
          </a:p>
          <a:p>
            <a:pPr marL="742950" marR="0" lvl="2" indent="-34290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Char char="n"/>
              <a:defRPr/>
            </a:pPr>
            <a:r>
              <a:rPr kumimoji="1" lang="zh-CN" altLang="en-US" sz="16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ea"/>
              </a:rPr>
              <a:t>关系运算：</a:t>
            </a:r>
            <a:r>
              <a:rPr kumimoji="1" lang="en-US" altLang="zh-CN" sz="16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&lt;</a:t>
            </a:r>
            <a:r>
              <a:rPr kumimoji="1" lang="zh-CN" altLang="en-US" sz="16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t>
            </a:r>
            <a:r>
              <a:rPr kumimoji="1" lang="en-US" altLang="zh-CN" sz="16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&lt;=</a:t>
            </a:r>
            <a:r>
              <a:rPr kumimoji="1" lang="zh-CN" altLang="en-US" sz="16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t>
            </a:r>
            <a:r>
              <a:rPr kumimoji="1" lang="en-US" altLang="zh-CN" sz="16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&gt;</a:t>
            </a:r>
            <a:r>
              <a:rPr kumimoji="1" lang="zh-CN" altLang="en-US" sz="16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t>
            </a:r>
            <a:r>
              <a:rPr kumimoji="1" lang="en-US" altLang="zh-CN" sz="16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&gt;=</a:t>
            </a:r>
            <a:r>
              <a:rPr kumimoji="1" lang="zh-CN" altLang="en-US" sz="16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t>
            </a:r>
            <a:r>
              <a:rPr kumimoji="1" lang="en-US" altLang="zh-CN" sz="16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 ==</a:t>
            </a:r>
            <a:r>
              <a:rPr kumimoji="1" lang="zh-CN" altLang="en-US" sz="16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t>
            </a:r>
            <a:r>
              <a:rPr kumimoji="1" lang="en-US" altLang="zh-CN" sz="16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t>
            </a:r>
            <a:endParaRPr kumimoji="1" lang="en-US" altLang="zh-CN" sz="16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endParaRPr>
          </a:p>
          <a:p>
            <a:pPr marL="742950" marR="0" lvl="2" indent="-34290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Char char="n"/>
              <a:defRPr/>
            </a:pPr>
            <a:r>
              <a:rPr kumimoji="1" lang="zh-CN" altLang="en-US" sz="16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ea"/>
              </a:rPr>
              <a:t>位运算：</a:t>
            </a:r>
            <a:r>
              <a:rPr kumimoji="1" lang="en-US" altLang="zh-CN" sz="1600" b="1" i="0" u="none" strike="noStrike" kern="0" cap="none" spc="0" normalizeH="0" baseline="0" noProof="0" dirty="0">
                <a:ln>
                  <a:noFill/>
                </a:ln>
                <a:solidFill>
                  <a:srgbClr val="7030A0"/>
                </a:solidFill>
                <a:effectLst/>
                <a:uLnTx/>
                <a:uFillTx/>
                <a:latin typeface="Comic Sans MS" panose="030F0702030302020204" pitchFamily="66" charset="0"/>
                <a:ea typeface="+mn-ea"/>
                <a:cs typeface="+mn-ea"/>
              </a:rPr>
              <a:t>&amp;</a:t>
            </a:r>
            <a:r>
              <a:rPr kumimoji="1" lang="zh-CN" altLang="en-US" sz="1600" b="1" i="0" u="none" strike="noStrike" kern="0" cap="none" spc="0" normalizeH="0" baseline="0" noProof="0" dirty="0">
                <a:ln>
                  <a:noFill/>
                </a:ln>
                <a:solidFill>
                  <a:srgbClr val="7030A0"/>
                </a:solidFill>
                <a:effectLst/>
                <a:uLnTx/>
                <a:uFillTx/>
                <a:latin typeface="Comic Sans MS" panose="030F0702030302020204" pitchFamily="66" charset="0"/>
                <a:ea typeface="+mn-ea"/>
                <a:cs typeface="+mn-ea"/>
              </a:rPr>
              <a:t>、</a:t>
            </a:r>
            <a:r>
              <a:rPr kumimoji="1" lang="en-US" altLang="zh-CN" sz="1600" b="1" i="0" u="none" strike="noStrike" kern="0" cap="none" spc="0" normalizeH="0" baseline="0" noProof="0" dirty="0">
                <a:ln>
                  <a:noFill/>
                </a:ln>
                <a:solidFill>
                  <a:srgbClr val="7030A0"/>
                </a:solidFill>
                <a:effectLst/>
                <a:uLnTx/>
                <a:uFillTx/>
                <a:latin typeface="Comic Sans MS" panose="030F0702030302020204" pitchFamily="66" charset="0"/>
                <a:ea typeface="+mn-ea"/>
                <a:cs typeface="+mn-ea"/>
              </a:rPr>
              <a:t>^</a:t>
            </a:r>
            <a:r>
              <a:rPr kumimoji="1" lang="zh-CN" altLang="en-US" sz="1600" b="1" i="0" u="none" strike="noStrike" kern="0" cap="none" spc="0" normalizeH="0" baseline="0" noProof="0" dirty="0">
                <a:ln>
                  <a:noFill/>
                </a:ln>
                <a:solidFill>
                  <a:srgbClr val="7030A0"/>
                </a:solidFill>
                <a:effectLst/>
                <a:uLnTx/>
                <a:uFillTx/>
                <a:latin typeface="Comic Sans MS" panose="030F0702030302020204" pitchFamily="66" charset="0"/>
                <a:ea typeface="+mn-ea"/>
                <a:cs typeface="+mn-ea"/>
              </a:rPr>
              <a:t>、</a:t>
            </a:r>
            <a:r>
              <a:rPr kumimoji="1" lang="en-US" altLang="zh-CN" sz="1600" b="1" i="0" u="none" strike="noStrike" kern="0" cap="none" spc="0" normalizeH="0" baseline="0" noProof="0" dirty="0">
                <a:ln>
                  <a:noFill/>
                </a:ln>
                <a:solidFill>
                  <a:srgbClr val="7030A0"/>
                </a:solidFill>
                <a:effectLst/>
                <a:uLnTx/>
                <a:uFillTx/>
                <a:latin typeface="Comic Sans MS" panose="030F0702030302020204" pitchFamily="66" charset="0"/>
                <a:ea typeface="+mn-ea"/>
                <a:cs typeface="+mn-ea"/>
              </a:rPr>
              <a:t>| </a:t>
            </a:r>
            <a:endParaRPr kumimoji="1" lang="en-US" altLang="zh-CN" sz="1600" b="1" i="0" u="none" strike="noStrike" kern="0" cap="none" spc="0" normalizeH="0" baseline="0" noProof="0" dirty="0">
              <a:ln>
                <a:noFill/>
              </a:ln>
              <a:solidFill>
                <a:srgbClr val="7030A0"/>
              </a:solidFill>
              <a:effectLst/>
              <a:uLnTx/>
              <a:uFillTx/>
              <a:latin typeface="Comic Sans MS" panose="030F0702030302020204" pitchFamily="66" charset="0"/>
              <a:ea typeface="+mn-ea"/>
              <a:cs typeface="+mn-ea"/>
            </a:endParaRPr>
          </a:p>
          <a:p>
            <a:pPr marL="742950" marR="0" lvl="2" indent="-34290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Char char="n"/>
              <a:defRPr/>
            </a:pPr>
            <a:r>
              <a:rPr kumimoji="1" lang="zh-CN" altLang="en-US" sz="16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ea"/>
              </a:rPr>
              <a:t>逻辑运算：</a:t>
            </a:r>
            <a:r>
              <a:rPr kumimoji="1" lang="en-US" altLang="zh-CN" sz="16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&amp;&amp;</a:t>
            </a:r>
            <a:r>
              <a:rPr kumimoji="1" lang="zh-CN" altLang="en-US" sz="16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t>
            </a:r>
            <a:r>
              <a:rPr kumimoji="1" lang="en-US" altLang="zh-CN" sz="16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t>
            </a:r>
            <a:endParaRPr kumimoji="1" lang="en-US" altLang="zh-CN" sz="16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endParaRPr>
          </a:p>
          <a:p>
            <a:pPr marL="342900" marR="0" lvl="1" indent="-34290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Char char="n"/>
              <a:defRPr/>
            </a:pPr>
            <a:r>
              <a:rPr kumimoji="1" lang="zh-CN" altLang="en-US" sz="18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ea"/>
              </a:rPr>
              <a:t>条件运算：</a:t>
            </a:r>
            <a:r>
              <a:rPr kumimoji="1" lang="en-US" altLang="zh-CN" sz="18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t>
            </a:r>
            <a:endParaRPr kumimoji="1" lang="en-US" altLang="zh-CN" sz="18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endParaRPr>
          </a:p>
          <a:p>
            <a:pPr marL="342900" marR="0" lvl="1" indent="-34290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Char char="n"/>
              <a:defRPr/>
            </a:pPr>
            <a:r>
              <a:rPr kumimoji="1" lang="zh-CN" altLang="en-US" sz="18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ea"/>
              </a:rPr>
              <a:t>复合</a:t>
            </a:r>
            <a:r>
              <a:rPr kumimoji="1" lang="en-US" altLang="zh-CN" sz="18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ea"/>
              </a:rPr>
              <a:t>/</a:t>
            </a:r>
            <a:r>
              <a:rPr kumimoji="1" lang="zh-CN" altLang="en-US" sz="18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ea"/>
              </a:rPr>
              <a:t>赋值运算：</a:t>
            </a:r>
            <a:r>
              <a:rPr kumimoji="1" lang="en-US" altLang="zh-CN" sz="18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t>
            </a:r>
            <a:r>
              <a:rPr kumimoji="1" lang="zh-CN" altLang="en-US" sz="18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t>
            </a:r>
            <a:r>
              <a:rPr kumimoji="1" lang="el-GR" altLang="zh-CN" sz="18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Θ</a:t>
            </a:r>
            <a:r>
              <a:rPr kumimoji="1" lang="en-US" altLang="zh-CN" sz="18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t>
            </a:r>
            <a:endParaRPr kumimoji="1" lang="en-US" altLang="zh-CN" sz="18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endParaRPr>
          </a:p>
          <a:p>
            <a:pPr marL="342900" marR="0" lvl="1" indent="-34290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Char char="n"/>
              <a:defRPr/>
            </a:pPr>
            <a:r>
              <a:rPr kumimoji="1" lang="zh-CN" altLang="en-US" sz="18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ea"/>
              </a:rPr>
              <a:t>逗号运算：</a:t>
            </a:r>
            <a:r>
              <a:rPr kumimoji="1" lang="zh-CN" altLang="en-US" sz="18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rPr>
              <a:t>，</a:t>
            </a:r>
            <a:endParaRPr kumimoji="1" lang="en-US" altLang="zh-CN" sz="1800" b="1" i="0" u="none" strike="noStrike" kern="0" cap="none" spc="0" normalizeH="0" baseline="0" noProof="0" dirty="0">
              <a:ln>
                <a:noFill/>
              </a:ln>
              <a:solidFill>
                <a:srgbClr val="000099"/>
              </a:solidFill>
              <a:effectLst/>
              <a:uLnTx/>
              <a:uFillTx/>
              <a:latin typeface="Comic Sans MS" panose="030F0702030302020204" pitchFamily="66" charset="0"/>
              <a:ea typeface="+mn-ea"/>
              <a:cs typeface="+mn-ea"/>
            </a:endParaRPr>
          </a:p>
          <a:p>
            <a:pPr marL="342900" marR="0" lvl="1" indent="-34290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Char char="n"/>
              <a:defRPr/>
            </a:pPr>
            <a:endParaRPr kumimoji="1" lang="en-US" altLang="zh-CN" sz="2800" b="1" i="0" u="none" strike="noStrike" kern="0" cap="none" spc="0" normalizeH="0" baseline="0" noProof="0" dirty="0">
              <a:ln>
                <a:noFill/>
              </a:ln>
              <a:solidFill>
                <a:srgbClr val="FF0000"/>
              </a:solidFill>
              <a:effectLst/>
              <a:uLnTx/>
              <a:uFillTx/>
              <a:latin typeface="Comic Sans MS" panose="030F0702030302020204" pitchFamily="66" charset="0"/>
              <a:ea typeface="+mn-ea"/>
              <a:cs typeface="+mn-ea"/>
            </a:endParaRPr>
          </a:p>
          <a:p>
            <a:pPr marL="342900" marR="0" lvl="0" indent="-34290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Char char="n"/>
              <a:defRPr/>
            </a:pPr>
            <a:endParaRPr kumimoji="1" lang="zh-CN" altLang="en-US" sz="3200" b="1" i="0" u="none" strike="noStrike" kern="0" cap="none" spc="0" normalizeH="0" baseline="0" noProof="0" dirty="0">
              <a:ln>
                <a:noFill/>
              </a:ln>
              <a:solidFill>
                <a:schemeClr val="tx1"/>
              </a:solidFill>
              <a:effectLst/>
              <a:uLnTx/>
              <a:uFillTx/>
              <a:latin typeface="Comic Sans MS" panose="030F0702030302020204" pitchFamily="66" charset="0"/>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Char char="n"/>
              <a:defRPr/>
            </a:pPr>
            <a:endParaRPr kumimoji="1" lang="zh-CN" altLang="en-US" sz="3200" b="0" i="0" u="none" strike="noStrike" kern="0" cap="none" spc="0" normalizeH="0" baseline="0" noProof="0" dirty="0">
              <a:ln>
                <a:noFill/>
              </a:ln>
              <a:solidFill>
                <a:schemeClr val="tx1"/>
              </a:solidFill>
              <a:effectLst/>
              <a:uLnTx/>
              <a:uFillTx/>
              <a:latin typeface="+mn-lt"/>
              <a:ea typeface="+mn-ea"/>
              <a:cs typeface="+mn-cs"/>
            </a:endParaRPr>
          </a:p>
        </p:txBody>
      </p:sp>
      <p:sp>
        <p:nvSpPr>
          <p:cNvPr id="139268"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39269" name="页脚占位符 3"/>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39270" name="灯片编号占位符 4"/>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0290" name="标题 1"/>
          <p:cNvSpPr>
            <a:spLocks noGrp="1"/>
          </p:cNvSpPr>
          <p:nvPr>
            <p:ph type="title"/>
          </p:nvPr>
        </p:nvSpPr>
        <p:spPr>
          <a:ln/>
        </p:spPr>
        <p:txBody>
          <a:bodyPr vert="horz" wrap="square" lIns="91440" tIns="45720" rIns="91440" bIns="45720" anchor="b" anchorCtr="0"/>
          <a:p>
            <a:r>
              <a:rPr lang="zh-CN" altLang="en-US" b="1" dirty="0">
                <a:latin typeface="华文中宋" panose="02010600040101010101" pitchFamily="2" charset="-122"/>
                <a:ea typeface="华文中宋" panose="02010600040101010101" pitchFamily="2" charset="-122"/>
              </a:rPr>
              <a:t>优先级（续）</a:t>
            </a:r>
            <a:endParaRPr lang="zh-CN" altLang="en-US" b="1" dirty="0">
              <a:latin typeface="华文中宋" panose="02010600040101010101" pitchFamily="2" charset="-122"/>
              <a:ea typeface="华文中宋" panose="02010600040101010101" pitchFamily="2" charset="-122"/>
            </a:endParaRPr>
          </a:p>
        </p:txBody>
      </p:sp>
      <p:sp>
        <p:nvSpPr>
          <p:cNvPr id="140291"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40292" name="页脚占位符 3"/>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40293" name="灯片编号占位符 4"/>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140294" name="内容占位符 3"/>
          <p:cNvSpPr>
            <a:spLocks noGrp="1"/>
          </p:cNvSpPr>
          <p:nvPr>
            <p:ph idx="1"/>
          </p:nvPr>
        </p:nvSpPr>
        <p:spPr>
          <a:xfrm>
            <a:off x="685800" y="2051050"/>
            <a:ext cx="7772400" cy="4114800"/>
          </a:xfrm>
          <a:ln/>
        </p:spPr>
        <p:txBody>
          <a:bodyPr vert="horz" wrap="square" lIns="91440" tIns="45720" rIns="91440" bIns="45720" anchor="t" anchorCtr="0"/>
          <a:p>
            <a:pPr>
              <a:spcBef>
                <a:spcPts val="600"/>
              </a:spcBef>
              <a:spcAft>
                <a:spcPts val="600"/>
              </a:spcAft>
            </a:pPr>
            <a:r>
              <a:rPr lang="zh-CN" altLang="en-US" sz="2400" b="1" dirty="0">
                <a:solidFill>
                  <a:srgbClr val="444444"/>
                </a:solidFill>
                <a:latin typeface="Times New Roman" panose="02020603050405020304" pitchFamily="18" charset="0"/>
                <a:ea typeface="华文中宋" panose="02010600040101010101" pitchFamily="2" charset="-122"/>
              </a:rPr>
              <a:t>结合方向只有</a:t>
            </a:r>
            <a:r>
              <a:rPr lang="zh-CN" altLang="en-US" sz="2400" b="1" dirty="0">
                <a:solidFill>
                  <a:srgbClr val="FF0000"/>
                </a:solidFill>
                <a:latin typeface="Times New Roman" panose="02020603050405020304" pitchFamily="18" charset="0"/>
                <a:ea typeface="华文中宋" panose="02010600040101010101" pitchFamily="2" charset="-122"/>
              </a:rPr>
              <a:t>三个是从右往左</a:t>
            </a:r>
            <a:r>
              <a:rPr lang="zh-CN" altLang="en-US" sz="2400" b="1" dirty="0">
                <a:solidFill>
                  <a:srgbClr val="444444"/>
                </a:solidFill>
                <a:latin typeface="Times New Roman" panose="02020603050405020304" pitchFamily="18" charset="0"/>
                <a:ea typeface="华文中宋" panose="02010600040101010101" pitchFamily="2" charset="-122"/>
              </a:rPr>
              <a:t>，其余都是从左往右</a:t>
            </a:r>
            <a:endParaRPr lang="zh-CN" altLang="en-US" sz="2400" b="1" dirty="0">
              <a:solidFill>
                <a:srgbClr val="444444"/>
              </a:solidFill>
              <a:latin typeface="Times New Roman" panose="02020603050405020304" pitchFamily="18" charset="0"/>
              <a:ea typeface="华文中宋" panose="02010600040101010101" pitchFamily="2" charset="-122"/>
            </a:endParaRPr>
          </a:p>
          <a:p>
            <a:pPr lvl="1" indent="-342900">
              <a:spcBef>
                <a:spcPts val="600"/>
              </a:spcBef>
              <a:spcAft>
                <a:spcPts val="600"/>
              </a:spcAft>
            </a:pPr>
            <a:r>
              <a:rPr lang="zh-CN" altLang="en-US" sz="2000" b="1" dirty="0">
                <a:solidFill>
                  <a:srgbClr val="444444"/>
                </a:solidFill>
                <a:latin typeface="Times New Roman" panose="02020603050405020304" pitchFamily="18" charset="0"/>
                <a:ea typeface="华文中宋" panose="02010600040101010101" pitchFamily="2" charset="-122"/>
              </a:rPr>
              <a:t>单目运算、赋值运算、条件运算</a:t>
            </a:r>
            <a:endParaRPr lang="en-US" altLang="zh-CN" sz="2000" b="1" dirty="0">
              <a:solidFill>
                <a:srgbClr val="444444"/>
              </a:solidFill>
              <a:latin typeface="Times New Roman" panose="02020603050405020304" pitchFamily="18" charset="0"/>
              <a:ea typeface="华文中宋" panose="02010600040101010101" pitchFamily="2" charset="-122"/>
            </a:endParaRPr>
          </a:p>
          <a:p>
            <a:pPr>
              <a:spcBef>
                <a:spcPts val="600"/>
              </a:spcBef>
              <a:spcAft>
                <a:spcPts val="600"/>
              </a:spcAft>
            </a:pPr>
            <a:r>
              <a:rPr lang="zh-CN" altLang="en-US" sz="2400" b="1" dirty="0">
                <a:solidFill>
                  <a:srgbClr val="444444"/>
                </a:solidFill>
                <a:latin typeface="Times New Roman" panose="02020603050405020304" pitchFamily="18" charset="0"/>
                <a:ea typeface="华文中宋" panose="02010600040101010101" pitchFamily="2" charset="-122"/>
              </a:rPr>
              <a:t>所有双目运算符中只有</a:t>
            </a:r>
            <a:r>
              <a:rPr lang="zh-CN" altLang="en-US" sz="2400" b="1" dirty="0">
                <a:solidFill>
                  <a:srgbClr val="FF0000"/>
                </a:solidFill>
                <a:latin typeface="Times New Roman" panose="02020603050405020304" pitchFamily="18" charset="0"/>
                <a:ea typeface="华文中宋" panose="02010600040101010101" pitchFamily="2" charset="-122"/>
              </a:rPr>
              <a:t>赋值运算符</a:t>
            </a:r>
            <a:r>
              <a:rPr lang="zh-CN" altLang="en-US" sz="2400" b="1" dirty="0">
                <a:solidFill>
                  <a:srgbClr val="444444"/>
                </a:solidFill>
                <a:latin typeface="Times New Roman" panose="02020603050405020304" pitchFamily="18" charset="0"/>
                <a:ea typeface="华文中宋" panose="02010600040101010101" pitchFamily="2" charset="-122"/>
              </a:rPr>
              <a:t>的结合方向是从右往左</a:t>
            </a:r>
            <a:endParaRPr lang="zh-CN" altLang="en-US" sz="2400" b="1" dirty="0">
              <a:solidFill>
                <a:srgbClr val="444444"/>
              </a:solidFill>
              <a:latin typeface="Times New Roman" panose="02020603050405020304" pitchFamily="18" charset="0"/>
              <a:ea typeface="华文中宋" panose="02010600040101010101" pitchFamily="2" charset="-122"/>
            </a:endParaRPr>
          </a:p>
          <a:p>
            <a:pPr>
              <a:spcBef>
                <a:spcPts val="600"/>
              </a:spcBef>
              <a:spcAft>
                <a:spcPts val="600"/>
              </a:spcAft>
            </a:pPr>
            <a:r>
              <a:rPr lang="en-US" altLang="zh-CN" sz="2400" b="1" dirty="0">
                <a:solidFill>
                  <a:srgbClr val="444444"/>
                </a:solidFill>
                <a:latin typeface="Times New Roman" panose="02020603050405020304" pitchFamily="18" charset="0"/>
                <a:ea typeface="华文中宋" panose="02010600040101010101" pitchFamily="2" charset="-122"/>
              </a:rPr>
              <a:t>C</a:t>
            </a:r>
            <a:r>
              <a:rPr lang="zh-CN" altLang="en-US" sz="2400" b="1" dirty="0">
                <a:solidFill>
                  <a:srgbClr val="444444"/>
                </a:solidFill>
                <a:latin typeface="Times New Roman" panose="02020603050405020304" pitchFamily="18" charset="0"/>
                <a:ea typeface="华文中宋" panose="02010600040101010101" pitchFamily="2" charset="-122"/>
              </a:rPr>
              <a:t>语言中有且只有</a:t>
            </a:r>
            <a:r>
              <a:rPr lang="zh-CN" altLang="en-US" sz="2400" b="1" dirty="0">
                <a:solidFill>
                  <a:srgbClr val="FF0000"/>
                </a:solidFill>
                <a:latin typeface="Times New Roman" panose="02020603050405020304" pitchFamily="18" charset="0"/>
                <a:ea typeface="华文中宋" panose="02010600040101010101" pitchFamily="2" charset="-122"/>
              </a:rPr>
              <a:t>一个三目运算符</a:t>
            </a:r>
            <a:r>
              <a:rPr lang="zh-CN" altLang="en-US" sz="2400" b="1" dirty="0">
                <a:solidFill>
                  <a:srgbClr val="444444"/>
                </a:solidFill>
                <a:latin typeface="Times New Roman" panose="02020603050405020304" pitchFamily="18" charset="0"/>
                <a:ea typeface="华文中宋" panose="02010600040101010101" pitchFamily="2" charset="-122"/>
              </a:rPr>
              <a:t>：条件运算</a:t>
            </a:r>
            <a:endParaRPr lang="zh-CN" altLang="en-US" sz="2400" b="1" dirty="0">
              <a:solidFill>
                <a:srgbClr val="444444"/>
              </a:solidFill>
              <a:latin typeface="Times New Roman" panose="02020603050405020304" pitchFamily="18" charset="0"/>
              <a:ea typeface="华文中宋" panose="02010600040101010101" pitchFamily="2" charset="-122"/>
            </a:endParaRPr>
          </a:p>
          <a:p>
            <a:pPr>
              <a:spcBef>
                <a:spcPts val="600"/>
              </a:spcBef>
              <a:spcAft>
                <a:spcPts val="600"/>
              </a:spcAft>
            </a:pPr>
            <a:r>
              <a:rPr lang="zh-CN" altLang="en-US" sz="2400" b="1" dirty="0">
                <a:solidFill>
                  <a:srgbClr val="FF0000"/>
                </a:solidFill>
                <a:latin typeface="Times New Roman" panose="02020603050405020304" pitchFamily="18" charset="0"/>
                <a:ea typeface="华文中宋" panose="02010600040101010101" pitchFamily="2" charset="-122"/>
              </a:rPr>
              <a:t>逗号运算符</a:t>
            </a:r>
            <a:r>
              <a:rPr lang="zh-CN" altLang="en-US" sz="2400" b="1" dirty="0">
                <a:solidFill>
                  <a:srgbClr val="444444"/>
                </a:solidFill>
                <a:latin typeface="Times New Roman" panose="02020603050405020304" pitchFamily="18" charset="0"/>
                <a:ea typeface="华文中宋" panose="02010600040101010101" pitchFamily="2" charset="-122"/>
              </a:rPr>
              <a:t>的优先级最低</a:t>
            </a:r>
            <a:endParaRPr lang="zh-CN" altLang="en-US" sz="2400" b="1" dirty="0">
              <a:solidFill>
                <a:srgbClr val="444444"/>
              </a:solidFill>
              <a:latin typeface="Times New Roman" panose="02020603050405020304" pitchFamily="18" charset="0"/>
              <a:ea typeface="华文中宋" panose="02010600040101010101" pitchFamily="2" charset="-122"/>
            </a:endParaRPr>
          </a:p>
          <a:p>
            <a:pPr>
              <a:spcBef>
                <a:spcPts val="600"/>
              </a:spcBef>
              <a:spcAft>
                <a:spcPts val="600"/>
              </a:spcAft>
            </a:pPr>
            <a:r>
              <a:rPr lang="zh-CN" altLang="en-US" sz="2400" b="1" dirty="0">
                <a:solidFill>
                  <a:srgbClr val="444444"/>
                </a:solidFill>
                <a:latin typeface="Times New Roman" panose="02020603050405020304" pitchFamily="18" charset="0"/>
                <a:ea typeface="华文中宋" panose="02010600040101010101" pitchFamily="2" charset="-122"/>
              </a:rPr>
              <a:t>优先级：算术运算符 </a:t>
            </a:r>
            <a:r>
              <a:rPr lang="en-US" altLang="zh-CN" sz="2400" b="1" dirty="0">
                <a:solidFill>
                  <a:srgbClr val="444444"/>
                </a:solidFill>
                <a:latin typeface="Times New Roman" panose="02020603050405020304" pitchFamily="18" charset="0"/>
                <a:ea typeface="华文中宋" panose="02010600040101010101" pitchFamily="2" charset="-122"/>
              </a:rPr>
              <a:t>&gt; </a:t>
            </a:r>
            <a:r>
              <a:rPr lang="zh-CN" altLang="en-US" sz="2400" b="1" dirty="0">
                <a:solidFill>
                  <a:srgbClr val="444444"/>
                </a:solidFill>
                <a:latin typeface="Times New Roman" panose="02020603050405020304" pitchFamily="18" charset="0"/>
                <a:ea typeface="华文中宋" panose="02010600040101010101" pitchFamily="2" charset="-122"/>
              </a:rPr>
              <a:t>关系运算符 </a:t>
            </a:r>
            <a:r>
              <a:rPr lang="en-US" altLang="zh-CN" sz="2400" b="1" dirty="0">
                <a:solidFill>
                  <a:srgbClr val="444444"/>
                </a:solidFill>
                <a:latin typeface="Times New Roman" panose="02020603050405020304" pitchFamily="18" charset="0"/>
                <a:ea typeface="华文中宋" panose="02010600040101010101" pitchFamily="2" charset="-122"/>
              </a:rPr>
              <a:t>&gt; </a:t>
            </a:r>
            <a:r>
              <a:rPr lang="zh-CN" altLang="en-US" sz="2400" b="1" dirty="0">
                <a:solidFill>
                  <a:srgbClr val="444444"/>
                </a:solidFill>
                <a:latin typeface="Times New Roman" panose="02020603050405020304" pitchFamily="18" charset="0"/>
                <a:ea typeface="华文中宋" panose="02010600040101010101" pitchFamily="2" charset="-122"/>
              </a:rPr>
              <a:t>逻辑运算符 </a:t>
            </a:r>
            <a:r>
              <a:rPr lang="en-US" altLang="zh-CN" sz="2400" b="1" dirty="0">
                <a:solidFill>
                  <a:srgbClr val="444444"/>
                </a:solidFill>
                <a:latin typeface="Times New Roman" panose="02020603050405020304" pitchFamily="18" charset="0"/>
                <a:ea typeface="华文中宋" panose="02010600040101010101" pitchFamily="2" charset="-122"/>
              </a:rPr>
              <a:t>&gt; </a:t>
            </a:r>
            <a:r>
              <a:rPr lang="zh-CN" altLang="en-US" sz="2400" b="1" dirty="0">
                <a:solidFill>
                  <a:srgbClr val="444444"/>
                </a:solidFill>
                <a:latin typeface="Times New Roman" panose="02020603050405020304" pitchFamily="18" charset="0"/>
                <a:ea typeface="华文中宋" panose="02010600040101010101" pitchFamily="2" charset="-122"/>
              </a:rPr>
              <a:t>赋值运算符。逻辑运算符中</a:t>
            </a:r>
            <a:r>
              <a:rPr lang="en-US" altLang="zh-CN" sz="2400" b="1" dirty="0">
                <a:solidFill>
                  <a:srgbClr val="444444"/>
                </a:solidFill>
                <a:latin typeface="Times New Roman" panose="02020603050405020304" pitchFamily="18" charset="0"/>
                <a:ea typeface="华文中宋" panose="02010600040101010101" pitchFamily="2" charset="-122"/>
              </a:rPr>
              <a:t>,</a:t>
            </a:r>
            <a:r>
              <a:rPr lang="zh-CN" altLang="en-US" sz="2400" b="1" dirty="0">
                <a:solidFill>
                  <a:srgbClr val="444444"/>
                </a:solidFill>
                <a:latin typeface="Times New Roman" panose="02020603050405020304" pitchFamily="18" charset="0"/>
                <a:ea typeface="华文中宋" panose="02010600040101010101" pitchFamily="2" charset="-122"/>
              </a:rPr>
              <a:t>“逻辑非 </a:t>
            </a:r>
            <a:r>
              <a:rPr lang="en-US" altLang="zh-CN" sz="2400" b="1" dirty="0">
                <a:solidFill>
                  <a:srgbClr val="444444"/>
                </a:solidFill>
                <a:latin typeface="Times New Roman" panose="02020603050405020304" pitchFamily="18" charset="0"/>
                <a:ea typeface="华文中宋" panose="02010600040101010101" pitchFamily="2" charset="-122"/>
              </a:rPr>
              <a:t>!”</a:t>
            </a:r>
            <a:r>
              <a:rPr lang="zh-CN" altLang="en-US" sz="2400" b="1" dirty="0">
                <a:solidFill>
                  <a:srgbClr val="444444"/>
                </a:solidFill>
                <a:latin typeface="Times New Roman" panose="02020603050405020304" pitchFamily="18" charset="0"/>
                <a:ea typeface="华文中宋" panose="02010600040101010101" pitchFamily="2" charset="-122"/>
              </a:rPr>
              <a:t>除外</a:t>
            </a:r>
            <a:endParaRPr lang="zh-CN" altLang="en-US" sz="2400" b="1" dirty="0">
              <a:solidFill>
                <a:srgbClr val="444444"/>
              </a:solidFill>
              <a:latin typeface="Times New Roman" panose="02020603050405020304" pitchFamily="18" charset="0"/>
              <a:ea typeface="华文中宋" panose="02010600040101010101" pitchFamily="2" charset="-122"/>
            </a:endParaRPr>
          </a:p>
          <a:p>
            <a:endParaRPr lang="zh-CN" altLang="en-US" dirty="0">
              <a:ea typeface="Times New Roman" panose="02020603050405020304" pitchFamily="18" charset="0"/>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1314" name="标题 1"/>
          <p:cNvSpPr>
            <a:spLocks noGrp="1"/>
          </p:cNvSpPr>
          <p:nvPr>
            <p:ph type="title"/>
          </p:nvPr>
        </p:nvSpPr>
        <p:spPr>
          <a:ln/>
        </p:spPr>
        <p:txBody>
          <a:bodyPr vert="horz" wrap="square" lIns="91440" tIns="45720" rIns="91440" bIns="45720" anchor="b" anchorCtr="0"/>
          <a:p>
            <a:r>
              <a:rPr lang="zh-CN" altLang="en-US" b="1" dirty="0">
                <a:latin typeface="华文中宋" panose="02010600040101010101" pitchFamily="2" charset="-122"/>
                <a:ea typeface="华文中宋" panose="02010600040101010101" pitchFamily="2" charset="-122"/>
              </a:rPr>
              <a:t>优先级（续）</a:t>
            </a:r>
            <a:endParaRPr lang="zh-CN" altLang="en-US" b="1" dirty="0">
              <a:latin typeface="华文中宋" panose="02010600040101010101" pitchFamily="2" charset="-122"/>
              <a:ea typeface="华文中宋" panose="02010600040101010101" pitchFamily="2" charset="-122"/>
            </a:endParaRPr>
          </a:p>
        </p:txBody>
      </p:sp>
      <p:sp>
        <p:nvSpPr>
          <p:cNvPr id="141315"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41316" name="页脚占位符 3"/>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41317" name="灯片编号占位符 4"/>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graphicFrame>
        <p:nvGraphicFramePr>
          <p:cNvPr id="3" name="内容占位符 2"/>
          <p:cNvGraphicFramePr>
            <a:graphicFrameLocks noGrp="1"/>
          </p:cNvGraphicFramePr>
          <p:nvPr>
            <p:ph idx="4294967295"/>
          </p:nvPr>
        </p:nvGraphicFramePr>
        <p:xfrm>
          <a:off x="827088" y="1916113"/>
          <a:ext cx="7777163" cy="4465638"/>
        </p:xfrm>
        <a:graphic>
          <a:graphicData uri="http://schemas.openxmlformats.org/drawingml/2006/table">
            <a:tbl>
              <a:tblPr/>
              <a:tblGrid>
                <a:gridCol w="1944291"/>
                <a:gridCol w="1944291"/>
                <a:gridCol w="1944291"/>
                <a:gridCol w="1944291"/>
              </a:tblGrid>
              <a:tr h="303434">
                <a:tc>
                  <a:txBody>
                    <a:bodyPr/>
                    <a:lstStyle/>
                    <a:p>
                      <a:pPr algn="ctr"/>
                      <a:r>
                        <a:rPr lang="zh-CN" altLang="en-US" sz="1600" b="1" dirty="0">
                          <a:solidFill>
                            <a:srgbClr val="0000FF"/>
                          </a:solidFill>
                          <a:effectLst/>
                          <a:latin typeface="Times New Roman" panose="02020603050405020304" pitchFamily="18" charset="0"/>
                          <a:ea typeface="华文中宋" panose="02010600040101010101" pitchFamily="2" charset="-122"/>
                          <a:cs typeface="Times New Roman" panose="02020603050405020304" pitchFamily="18" charset="0"/>
                        </a:rPr>
                        <a:t>优先级问题</a:t>
                      </a:r>
                      <a:endParaRPr lang="zh-CN" altLang="en-US" sz="1600" b="1" dirty="0">
                        <a:solidFill>
                          <a:srgbClr val="0000FF"/>
                        </a:solidFill>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20451" marB="20451"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EDEDED"/>
                    </a:solidFill>
                  </a:tcPr>
                </a:tc>
                <a:tc>
                  <a:txBody>
                    <a:bodyPr/>
                    <a:lstStyle/>
                    <a:p>
                      <a:pPr algn="ctr"/>
                      <a:r>
                        <a:rPr lang="zh-CN" altLang="en-US" sz="1600" b="1" dirty="0">
                          <a:solidFill>
                            <a:srgbClr val="0000FF"/>
                          </a:solidFill>
                          <a:effectLst/>
                          <a:latin typeface="Times New Roman" panose="02020603050405020304" pitchFamily="18" charset="0"/>
                          <a:ea typeface="华文中宋" panose="02010600040101010101" pitchFamily="2" charset="-122"/>
                          <a:cs typeface="Times New Roman" panose="02020603050405020304" pitchFamily="18" charset="0"/>
                        </a:rPr>
                        <a:t>表达式</a:t>
                      </a:r>
                      <a:endParaRPr lang="zh-CN" altLang="en-US" sz="1600" b="1" dirty="0">
                        <a:solidFill>
                          <a:srgbClr val="0000FF"/>
                        </a:solidFill>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20451" marB="20451"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EDEDED"/>
                    </a:solidFill>
                  </a:tcPr>
                </a:tc>
                <a:tc>
                  <a:txBody>
                    <a:bodyPr/>
                    <a:lstStyle/>
                    <a:p>
                      <a:pPr algn="ctr"/>
                      <a:r>
                        <a:rPr lang="zh-CN" altLang="en-US" sz="1600" b="1" dirty="0">
                          <a:solidFill>
                            <a:srgbClr val="0000FF"/>
                          </a:solidFill>
                          <a:effectLst/>
                          <a:latin typeface="Times New Roman" panose="02020603050405020304" pitchFamily="18" charset="0"/>
                          <a:ea typeface="华文中宋" panose="02010600040101010101" pitchFamily="2" charset="-122"/>
                          <a:cs typeface="Times New Roman" panose="02020603050405020304" pitchFamily="18" charset="0"/>
                        </a:rPr>
                        <a:t>经常误认为的结果</a:t>
                      </a:r>
                      <a:endParaRPr lang="zh-CN" altLang="en-US" sz="1600" b="1" dirty="0">
                        <a:solidFill>
                          <a:srgbClr val="0000FF"/>
                        </a:solidFill>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20451" marB="20451"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EDEDED"/>
                    </a:solidFill>
                  </a:tcPr>
                </a:tc>
                <a:tc>
                  <a:txBody>
                    <a:bodyPr/>
                    <a:lstStyle/>
                    <a:p>
                      <a:pPr algn="ctr"/>
                      <a:r>
                        <a:rPr lang="zh-CN" altLang="en-US" sz="1600" b="1" dirty="0">
                          <a:solidFill>
                            <a:srgbClr val="0000FF"/>
                          </a:solidFill>
                          <a:effectLst/>
                          <a:latin typeface="Times New Roman" panose="02020603050405020304" pitchFamily="18" charset="0"/>
                          <a:ea typeface="华文中宋" panose="02010600040101010101" pitchFamily="2" charset="-122"/>
                          <a:cs typeface="Times New Roman" panose="02020603050405020304" pitchFamily="18" charset="0"/>
                        </a:rPr>
                        <a:t>实际结果</a:t>
                      </a:r>
                      <a:endParaRPr lang="zh-CN" altLang="en-US" sz="1600" b="1" dirty="0">
                        <a:solidFill>
                          <a:srgbClr val="0000FF"/>
                        </a:solidFill>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20451" marB="20451"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EDEDED"/>
                    </a:solidFill>
                  </a:tcPr>
                </a:tc>
              </a:tr>
              <a:tr h="927562">
                <a:tc>
                  <a:txBody>
                    <a:bodyPr/>
                    <a:lstStyle/>
                    <a:p>
                      <a:r>
                        <a:rPr lang="en-US" altLang="zh-CN" sz="1100" b="1" dirty="0">
                          <a:effectLst/>
                          <a:latin typeface="Times New Roman" panose="02020603050405020304" pitchFamily="18" charset="0"/>
                          <a:ea typeface="华文中宋" panose="02010600040101010101" pitchFamily="2" charset="-122"/>
                          <a:cs typeface="Times New Roman" panose="02020603050405020304" pitchFamily="18" charset="0"/>
                        </a:rPr>
                        <a:t>. </a:t>
                      </a:r>
                      <a:r>
                        <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rPr>
                        <a:t>的优先级高于 *（</a:t>
                      </a:r>
                      <a:r>
                        <a:rPr lang="en-US" altLang="zh-CN" sz="1100" b="1" dirty="0">
                          <a:effectLst/>
                          <a:latin typeface="Times New Roman" panose="02020603050405020304" pitchFamily="18" charset="0"/>
                          <a:ea typeface="华文中宋" panose="02010600040101010101" pitchFamily="2" charset="-122"/>
                          <a:cs typeface="Times New Roman" panose="02020603050405020304" pitchFamily="18" charset="0"/>
                        </a:rPr>
                        <a:t>-&gt; </a:t>
                      </a:r>
                      <a:r>
                        <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rPr>
                        <a:t>操作符用于消除这个问题）</a:t>
                      </a:r>
                      <a:endPar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14608" marB="14608"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FF"/>
                    </a:solidFill>
                  </a:tcPr>
                </a:tc>
                <a:tc>
                  <a:txBody>
                    <a:bodyPr/>
                    <a:lstStyle/>
                    <a:p>
                      <a:r>
                        <a:rPr lang="en-US" sz="1100" b="1">
                          <a:effectLst/>
                          <a:latin typeface="Times New Roman" panose="02020603050405020304" pitchFamily="18" charset="0"/>
                          <a:ea typeface="华文中宋" panose="02010600040101010101" pitchFamily="2" charset="-122"/>
                          <a:cs typeface="Times New Roman" panose="02020603050405020304" pitchFamily="18" charset="0"/>
                        </a:rPr>
                        <a:t>*p.f</a:t>
                      </a:r>
                      <a:endParaRPr lang="en-US" sz="1100" b="1">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14608" marB="14608"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FF"/>
                    </a:solidFill>
                  </a:tcPr>
                </a:tc>
                <a:tc>
                  <a:txBody>
                    <a:bodyPr/>
                    <a:lstStyle/>
                    <a:p>
                      <a:r>
                        <a:rPr lang="en-US" sz="1100" b="1" dirty="0">
                          <a:effectLst/>
                          <a:latin typeface="Times New Roman" panose="02020603050405020304" pitchFamily="18" charset="0"/>
                          <a:ea typeface="华文中宋" panose="02010600040101010101" pitchFamily="2" charset="-122"/>
                          <a:cs typeface="Times New Roman" panose="02020603050405020304" pitchFamily="18" charset="0"/>
                        </a:rPr>
                        <a:t>p </a:t>
                      </a:r>
                      <a:r>
                        <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rPr>
                        <a:t>所指对象的字段 </a:t>
                      </a:r>
                      <a:r>
                        <a:rPr lang="en-US" sz="1100" b="1" dirty="0">
                          <a:effectLst/>
                          <a:latin typeface="Times New Roman" panose="02020603050405020304" pitchFamily="18" charset="0"/>
                          <a:ea typeface="华文中宋" panose="02010600040101010101" pitchFamily="2" charset="-122"/>
                          <a:cs typeface="Times New Roman" panose="02020603050405020304" pitchFamily="18" charset="0"/>
                        </a:rPr>
                        <a:t>f，</a:t>
                      </a:r>
                      <a:r>
                        <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rPr>
                        <a:t>等价于：</a:t>
                      </a:r>
                      <a:br>
                        <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rPr>
                      </a:br>
                      <a:r>
                        <a:rPr lang="en-US" altLang="zh-CN" sz="1100" b="1" dirty="0">
                          <a:effectLst/>
                          <a:latin typeface="Times New Roman" panose="02020603050405020304" pitchFamily="18" charset="0"/>
                          <a:ea typeface="华文中宋" panose="02010600040101010101" pitchFamily="2" charset="-122"/>
                          <a:cs typeface="Times New Roman" panose="02020603050405020304" pitchFamily="18" charset="0"/>
                        </a:rPr>
                        <a:t>(*</a:t>
                      </a:r>
                      <a:r>
                        <a:rPr lang="en-US" sz="1100" b="1" dirty="0">
                          <a:effectLst/>
                          <a:latin typeface="Times New Roman" panose="02020603050405020304" pitchFamily="18" charset="0"/>
                          <a:ea typeface="华文中宋" panose="02010600040101010101" pitchFamily="2" charset="-122"/>
                          <a:cs typeface="Times New Roman" panose="02020603050405020304" pitchFamily="18" charset="0"/>
                        </a:rPr>
                        <a:t>p).f</a:t>
                      </a:r>
                      <a:endParaRPr lang="en-US" sz="1100" b="1" dirty="0">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14608" marB="14608"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FF"/>
                    </a:solidFill>
                  </a:tcPr>
                </a:tc>
                <a:tc>
                  <a:txBody>
                    <a:bodyPr/>
                    <a:lstStyle/>
                    <a:p>
                      <a:r>
                        <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rPr>
                        <a:t>对 </a:t>
                      </a:r>
                      <a:r>
                        <a:rPr lang="en-US" altLang="zh-CN" sz="1100" b="1" dirty="0">
                          <a:effectLst/>
                          <a:latin typeface="Times New Roman" panose="02020603050405020304" pitchFamily="18" charset="0"/>
                          <a:ea typeface="华文中宋" panose="02010600040101010101" pitchFamily="2" charset="-122"/>
                          <a:cs typeface="Times New Roman" panose="02020603050405020304" pitchFamily="18" charset="0"/>
                        </a:rPr>
                        <a:t>p </a:t>
                      </a:r>
                      <a:r>
                        <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rPr>
                        <a:t>取 </a:t>
                      </a:r>
                      <a:r>
                        <a:rPr lang="en-US" altLang="zh-CN" sz="1100" b="1" dirty="0">
                          <a:effectLst/>
                          <a:latin typeface="Times New Roman" panose="02020603050405020304" pitchFamily="18" charset="0"/>
                          <a:ea typeface="华文中宋" panose="02010600040101010101" pitchFamily="2" charset="-122"/>
                          <a:cs typeface="Times New Roman" panose="02020603050405020304" pitchFamily="18" charset="0"/>
                        </a:rPr>
                        <a:t>f </a:t>
                      </a:r>
                      <a:r>
                        <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rPr>
                        <a:t>偏移，作为指针，然后进行解除引用操作，等价于：</a:t>
                      </a:r>
                      <a:br>
                        <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rPr>
                      </a:br>
                      <a:r>
                        <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rPr>
                        <a:t>*</a:t>
                      </a:r>
                      <a:r>
                        <a:rPr lang="en-US" altLang="zh-CN" sz="1100" b="1" dirty="0">
                          <a:effectLst/>
                          <a:latin typeface="Times New Roman" panose="02020603050405020304" pitchFamily="18" charset="0"/>
                          <a:ea typeface="华文中宋" panose="02010600040101010101" pitchFamily="2" charset="-122"/>
                          <a:cs typeface="Times New Roman" panose="02020603050405020304" pitchFamily="18" charset="0"/>
                        </a:rPr>
                        <a:t>(</a:t>
                      </a:r>
                      <a:r>
                        <a:rPr lang="en-US" altLang="zh-CN" sz="1100" b="1" dirty="0" err="1">
                          <a:effectLst/>
                          <a:latin typeface="Times New Roman" panose="02020603050405020304" pitchFamily="18" charset="0"/>
                          <a:ea typeface="华文中宋" panose="02010600040101010101" pitchFamily="2" charset="-122"/>
                          <a:cs typeface="Times New Roman" panose="02020603050405020304" pitchFamily="18" charset="0"/>
                        </a:rPr>
                        <a:t>p.f</a:t>
                      </a:r>
                      <a:r>
                        <a:rPr lang="en-US" altLang="zh-CN" sz="1100" b="1" dirty="0">
                          <a:effectLst/>
                          <a:latin typeface="Times New Roman" panose="02020603050405020304" pitchFamily="18" charset="0"/>
                          <a:ea typeface="华文中宋" panose="02010600040101010101" pitchFamily="2" charset="-122"/>
                          <a:cs typeface="Times New Roman" panose="02020603050405020304" pitchFamily="18" charset="0"/>
                        </a:rPr>
                        <a:t>)</a:t>
                      </a:r>
                      <a:endParaRPr lang="en-US" altLang="zh-CN" sz="1100" b="1" dirty="0">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14608" marB="14608"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FF"/>
                    </a:solidFill>
                  </a:tcPr>
                </a:tc>
              </a:tr>
              <a:tr h="748275">
                <a:tc>
                  <a:txBody>
                    <a:bodyPr/>
                    <a:lstStyle/>
                    <a:p>
                      <a:r>
                        <a:rPr lang="en-US" altLang="zh-CN" sz="1100" b="1" dirty="0">
                          <a:effectLst/>
                          <a:latin typeface="Times New Roman" panose="02020603050405020304" pitchFamily="18" charset="0"/>
                          <a:ea typeface="华文中宋" panose="02010600040101010101" pitchFamily="2" charset="-122"/>
                          <a:cs typeface="Times New Roman" panose="02020603050405020304" pitchFamily="18" charset="0"/>
                        </a:rPr>
                        <a:t>[] </a:t>
                      </a:r>
                      <a:r>
                        <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rPr>
                        <a:t>高于 *</a:t>
                      </a:r>
                      <a:endPar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14608" marB="14608"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FF"/>
                    </a:solidFill>
                  </a:tcPr>
                </a:tc>
                <a:tc>
                  <a:txBody>
                    <a:bodyPr/>
                    <a:lstStyle/>
                    <a:p>
                      <a:r>
                        <a:rPr lang="en-US" sz="1100" b="1">
                          <a:effectLst/>
                          <a:latin typeface="Times New Roman" panose="02020603050405020304" pitchFamily="18" charset="0"/>
                          <a:ea typeface="华文中宋" panose="02010600040101010101" pitchFamily="2" charset="-122"/>
                          <a:cs typeface="Times New Roman" panose="02020603050405020304" pitchFamily="18" charset="0"/>
                        </a:rPr>
                        <a:t>int *ap[]</a:t>
                      </a:r>
                      <a:endParaRPr lang="en-US" sz="1100" b="1">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14608" marB="14608"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FF"/>
                    </a:solidFill>
                  </a:tcPr>
                </a:tc>
                <a:tc>
                  <a:txBody>
                    <a:bodyPr/>
                    <a:lstStyle/>
                    <a:p>
                      <a:r>
                        <a:rPr lang="en-US" sz="1100" b="1">
                          <a:effectLst/>
                          <a:latin typeface="Times New Roman" panose="02020603050405020304" pitchFamily="18" charset="0"/>
                          <a:ea typeface="华文中宋" panose="02010600040101010101" pitchFamily="2" charset="-122"/>
                          <a:cs typeface="Times New Roman" panose="02020603050405020304" pitchFamily="18" charset="0"/>
                        </a:rPr>
                        <a:t>ap </a:t>
                      </a:r>
                      <a:r>
                        <a:rPr lang="zh-CN" altLang="en-US" sz="1100" b="1">
                          <a:effectLst/>
                          <a:latin typeface="Times New Roman" panose="02020603050405020304" pitchFamily="18" charset="0"/>
                          <a:ea typeface="华文中宋" panose="02010600040101010101" pitchFamily="2" charset="-122"/>
                          <a:cs typeface="Times New Roman" panose="02020603050405020304" pitchFamily="18" charset="0"/>
                        </a:rPr>
                        <a:t>是个指向 </a:t>
                      </a:r>
                      <a:r>
                        <a:rPr lang="en-US" sz="1100" b="1">
                          <a:effectLst/>
                          <a:latin typeface="Times New Roman" panose="02020603050405020304" pitchFamily="18" charset="0"/>
                          <a:ea typeface="华文中宋" panose="02010600040101010101" pitchFamily="2" charset="-122"/>
                          <a:cs typeface="Times New Roman" panose="02020603050405020304" pitchFamily="18" charset="0"/>
                        </a:rPr>
                        <a:t>int </a:t>
                      </a:r>
                      <a:r>
                        <a:rPr lang="zh-CN" altLang="en-US" sz="1100" b="1">
                          <a:effectLst/>
                          <a:latin typeface="Times New Roman" panose="02020603050405020304" pitchFamily="18" charset="0"/>
                          <a:ea typeface="华文中宋" panose="02010600040101010101" pitchFamily="2" charset="-122"/>
                          <a:cs typeface="Times New Roman" panose="02020603050405020304" pitchFamily="18" charset="0"/>
                        </a:rPr>
                        <a:t>数组的指针，等价于：</a:t>
                      </a:r>
                      <a:br>
                        <a:rPr lang="zh-CN" altLang="en-US" sz="1100" b="1">
                          <a:effectLst/>
                          <a:latin typeface="Times New Roman" panose="02020603050405020304" pitchFamily="18" charset="0"/>
                          <a:ea typeface="华文中宋" panose="02010600040101010101" pitchFamily="2" charset="-122"/>
                          <a:cs typeface="Times New Roman" panose="02020603050405020304" pitchFamily="18" charset="0"/>
                        </a:rPr>
                      </a:br>
                      <a:r>
                        <a:rPr lang="en-US" sz="1100" b="1">
                          <a:effectLst/>
                          <a:latin typeface="Times New Roman" panose="02020603050405020304" pitchFamily="18" charset="0"/>
                          <a:ea typeface="华文中宋" panose="02010600040101010101" pitchFamily="2" charset="-122"/>
                          <a:cs typeface="Times New Roman" panose="02020603050405020304" pitchFamily="18" charset="0"/>
                        </a:rPr>
                        <a:t>int (*ap)[]</a:t>
                      </a:r>
                      <a:endParaRPr lang="en-US" sz="1100" b="1">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14608" marB="14608"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FF"/>
                    </a:solidFill>
                  </a:tcPr>
                </a:tc>
                <a:tc>
                  <a:txBody>
                    <a:bodyPr/>
                    <a:lstStyle/>
                    <a:p>
                      <a:r>
                        <a:rPr lang="en-US" sz="1100" b="1" dirty="0">
                          <a:effectLst/>
                          <a:latin typeface="Times New Roman" panose="02020603050405020304" pitchFamily="18" charset="0"/>
                          <a:ea typeface="华文中宋" panose="02010600040101010101" pitchFamily="2" charset="-122"/>
                          <a:cs typeface="Times New Roman" panose="02020603050405020304" pitchFamily="18" charset="0"/>
                        </a:rPr>
                        <a:t>ap </a:t>
                      </a:r>
                      <a:r>
                        <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rPr>
                        <a:t>是个元素为 </a:t>
                      </a:r>
                      <a:r>
                        <a:rPr lang="en-US" sz="1100" b="1" dirty="0">
                          <a:effectLst/>
                          <a:latin typeface="Times New Roman" panose="02020603050405020304" pitchFamily="18" charset="0"/>
                          <a:ea typeface="华文中宋" panose="02010600040101010101" pitchFamily="2" charset="-122"/>
                          <a:cs typeface="Times New Roman" panose="02020603050405020304" pitchFamily="18" charset="0"/>
                        </a:rPr>
                        <a:t>int </a:t>
                      </a:r>
                      <a:r>
                        <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rPr>
                        <a:t>指针的数组，等价于：</a:t>
                      </a:r>
                      <a:br>
                        <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rPr>
                      </a:br>
                      <a:r>
                        <a:rPr lang="en-US" sz="1100" b="1" dirty="0">
                          <a:effectLst/>
                          <a:latin typeface="Times New Roman" panose="02020603050405020304" pitchFamily="18" charset="0"/>
                          <a:ea typeface="华文中宋" panose="02010600040101010101" pitchFamily="2" charset="-122"/>
                          <a:cs typeface="Times New Roman" panose="02020603050405020304" pitchFamily="18" charset="0"/>
                        </a:rPr>
                        <a:t>int *(ap [])</a:t>
                      </a:r>
                      <a:endParaRPr lang="en-US" sz="1100" b="1" dirty="0">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14608" marB="14608"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FF"/>
                    </a:solidFill>
                  </a:tcPr>
                </a:tc>
              </a:tr>
              <a:tr h="748275">
                <a:tc>
                  <a:txBody>
                    <a:bodyPr/>
                    <a:lstStyle/>
                    <a:p>
                      <a:r>
                        <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rPr>
                        <a:t>函数 </a:t>
                      </a:r>
                      <a:r>
                        <a:rPr lang="en-US" altLang="zh-CN" sz="1100" b="1" dirty="0">
                          <a:effectLst/>
                          <a:latin typeface="Times New Roman" panose="02020603050405020304" pitchFamily="18" charset="0"/>
                          <a:ea typeface="华文中宋" panose="02010600040101010101" pitchFamily="2" charset="-122"/>
                          <a:cs typeface="Times New Roman" panose="02020603050405020304" pitchFamily="18" charset="0"/>
                        </a:rPr>
                        <a:t>() </a:t>
                      </a:r>
                      <a:r>
                        <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rPr>
                        <a:t>高于 *</a:t>
                      </a:r>
                      <a:endPar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14608" marB="14608"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FF"/>
                    </a:solidFill>
                  </a:tcPr>
                </a:tc>
                <a:tc>
                  <a:txBody>
                    <a:bodyPr/>
                    <a:lstStyle/>
                    <a:p>
                      <a:r>
                        <a:rPr lang="en-US" sz="1100" b="1">
                          <a:effectLst/>
                          <a:latin typeface="Times New Roman" panose="02020603050405020304" pitchFamily="18" charset="0"/>
                          <a:ea typeface="华文中宋" panose="02010600040101010101" pitchFamily="2" charset="-122"/>
                          <a:cs typeface="Times New Roman" panose="02020603050405020304" pitchFamily="18" charset="0"/>
                        </a:rPr>
                        <a:t>int *fp()</a:t>
                      </a:r>
                      <a:endParaRPr lang="en-US" sz="1100" b="1">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14608" marB="14608"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FF"/>
                    </a:solidFill>
                  </a:tcPr>
                </a:tc>
                <a:tc>
                  <a:txBody>
                    <a:bodyPr/>
                    <a:lstStyle/>
                    <a:p>
                      <a:r>
                        <a:rPr lang="en-US" altLang="zh-CN" sz="1100" b="1">
                          <a:effectLst/>
                          <a:latin typeface="Times New Roman" panose="02020603050405020304" pitchFamily="18" charset="0"/>
                          <a:ea typeface="华文中宋" panose="02010600040101010101" pitchFamily="2" charset="-122"/>
                          <a:cs typeface="Times New Roman" panose="02020603050405020304" pitchFamily="18" charset="0"/>
                        </a:rPr>
                        <a:t>fp </a:t>
                      </a:r>
                      <a:r>
                        <a:rPr lang="zh-CN" altLang="en-US" sz="1100" b="1">
                          <a:effectLst/>
                          <a:latin typeface="Times New Roman" panose="02020603050405020304" pitchFamily="18" charset="0"/>
                          <a:ea typeface="华文中宋" panose="02010600040101010101" pitchFamily="2" charset="-122"/>
                          <a:cs typeface="Times New Roman" panose="02020603050405020304" pitchFamily="18" charset="0"/>
                        </a:rPr>
                        <a:t>是个函数指针，所指函数返回 </a:t>
                      </a:r>
                      <a:r>
                        <a:rPr lang="en-US" altLang="zh-CN" sz="1100" b="1">
                          <a:effectLst/>
                          <a:latin typeface="Times New Roman" panose="02020603050405020304" pitchFamily="18" charset="0"/>
                          <a:ea typeface="华文中宋" panose="02010600040101010101" pitchFamily="2" charset="-122"/>
                          <a:cs typeface="Times New Roman" panose="02020603050405020304" pitchFamily="18" charset="0"/>
                        </a:rPr>
                        <a:t>int</a:t>
                      </a:r>
                      <a:r>
                        <a:rPr lang="zh-CN" altLang="en-US" sz="1100" b="1">
                          <a:effectLst/>
                          <a:latin typeface="Times New Roman" panose="02020603050405020304" pitchFamily="18" charset="0"/>
                          <a:ea typeface="华文中宋" panose="02010600040101010101" pitchFamily="2" charset="-122"/>
                          <a:cs typeface="Times New Roman" panose="02020603050405020304" pitchFamily="18" charset="0"/>
                        </a:rPr>
                        <a:t>，等价于：</a:t>
                      </a:r>
                      <a:br>
                        <a:rPr lang="zh-CN" altLang="en-US" sz="1100" b="1">
                          <a:effectLst/>
                          <a:latin typeface="Times New Roman" panose="02020603050405020304" pitchFamily="18" charset="0"/>
                          <a:ea typeface="华文中宋" panose="02010600040101010101" pitchFamily="2" charset="-122"/>
                          <a:cs typeface="Times New Roman" panose="02020603050405020304" pitchFamily="18" charset="0"/>
                        </a:rPr>
                      </a:br>
                      <a:r>
                        <a:rPr lang="en-US" altLang="zh-CN" sz="1100" b="1">
                          <a:effectLst/>
                          <a:latin typeface="Times New Roman" panose="02020603050405020304" pitchFamily="18" charset="0"/>
                          <a:ea typeface="华文中宋" panose="02010600040101010101" pitchFamily="2" charset="-122"/>
                          <a:cs typeface="Times New Roman" panose="02020603050405020304" pitchFamily="18" charset="0"/>
                        </a:rPr>
                        <a:t>int (*fp)()</a:t>
                      </a:r>
                      <a:endParaRPr lang="en-US" altLang="zh-CN" sz="1100" b="1">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14608" marB="14608"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FF"/>
                    </a:solidFill>
                  </a:tcPr>
                </a:tc>
                <a:tc>
                  <a:txBody>
                    <a:bodyPr/>
                    <a:lstStyle/>
                    <a:p>
                      <a:r>
                        <a:rPr lang="en-US" sz="1100" b="1" dirty="0" err="1">
                          <a:effectLst/>
                          <a:latin typeface="Times New Roman" panose="02020603050405020304" pitchFamily="18" charset="0"/>
                          <a:ea typeface="华文中宋" panose="02010600040101010101" pitchFamily="2" charset="-122"/>
                          <a:cs typeface="Times New Roman" panose="02020603050405020304" pitchFamily="18" charset="0"/>
                        </a:rPr>
                        <a:t>fp</a:t>
                      </a:r>
                      <a:r>
                        <a:rPr lang="en-US" sz="1100" b="1" dirty="0">
                          <a:effectLst/>
                          <a:latin typeface="Times New Roman" panose="02020603050405020304" pitchFamily="18" charset="0"/>
                          <a:ea typeface="华文中宋" panose="02010600040101010101" pitchFamily="2" charset="-122"/>
                          <a:cs typeface="Times New Roman" panose="02020603050405020304" pitchFamily="18" charset="0"/>
                        </a:rPr>
                        <a:t> </a:t>
                      </a:r>
                      <a:r>
                        <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rPr>
                        <a:t>是个函数，返回 </a:t>
                      </a:r>
                      <a:r>
                        <a:rPr lang="en-US" sz="1100" b="1" dirty="0">
                          <a:effectLst/>
                          <a:latin typeface="Times New Roman" panose="02020603050405020304" pitchFamily="18" charset="0"/>
                          <a:ea typeface="华文中宋" panose="02010600040101010101" pitchFamily="2" charset="-122"/>
                          <a:cs typeface="Times New Roman" panose="02020603050405020304" pitchFamily="18" charset="0"/>
                        </a:rPr>
                        <a:t>int*，</a:t>
                      </a:r>
                      <a:r>
                        <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rPr>
                        <a:t>等价于：</a:t>
                      </a:r>
                      <a:br>
                        <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rPr>
                      </a:br>
                      <a:r>
                        <a:rPr lang="en-US" sz="1100" b="1" dirty="0">
                          <a:effectLst/>
                          <a:latin typeface="Times New Roman" panose="02020603050405020304" pitchFamily="18" charset="0"/>
                          <a:ea typeface="华文中宋" panose="02010600040101010101" pitchFamily="2" charset="-122"/>
                          <a:cs typeface="Times New Roman" panose="02020603050405020304" pitchFamily="18" charset="0"/>
                        </a:rPr>
                        <a:t>int* ( </a:t>
                      </a:r>
                      <a:r>
                        <a:rPr lang="en-US" sz="1100" b="1" dirty="0" err="1">
                          <a:effectLst/>
                          <a:latin typeface="Times New Roman" panose="02020603050405020304" pitchFamily="18" charset="0"/>
                          <a:ea typeface="华文中宋" panose="02010600040101010101" pitchFamily="2" charset="-122"/>
                          <a:cs typeface="Times New Roman" panose="02020603050405020304" pitchFamily="18" charset="0"/>
                        </a:rPr>
                        <a:t>fp</a:t>
                      </a:r>
                      <a:r>
                        <a:rPr lang="en-US" sz="1100" b="1" dirty="0">
                          <a:effectLst/>
                          <a:latin typeface="Times New Roman" panose="02020603050405020304" pitchFamily="18" charset="0"/>
                          <a:ea typeface="华文中宋" panose="02010600040101010101" pitchFamily="2" charset="-122"/>
                          <a:cs typeface="Times New Roman" panose="02020603050405020304" pitchFamily="18" charset="0"/>
                        </a:rPr>
                        <a:t>() )</a:t>
                      </a:r>
                      <a:endParaRPr lang="en-US" sz="1100" b="1" dirty="0">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14608" marB="14608"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FF"/>
                    </a:solidFill>
                  </a:tcPr>
                </a:tc>
              </a:tr>
              <a:tr h="389701">
                <a:tc>
                  <a:txBody>
                    <a:bodyPr/>
                    <a:lstStyle/>
                    <a:p>
                      <a:r>
                        <a:rPr lang="en-US" altLang="zh-CN" sz="1100" b="1" dirty="0">
                          <a:effectLst/>
                          <a:latin typeface="Times New Roman" panose="02020603050405020304" pitchFamily="18" charset="0"/>
                          <a:ea typeface="华文中宋" panose="02010600040101010101" pitchFamily="2" charset="-122"/>
                          <a:cs typeface="Times New Roman" panose="02020603050405020304" pitchFamily="18" charset="0"/>
                        </a:rPr>
                        <a:t>== </a:t>
                      </a:r>
                      <a:r>
                        <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rPr>
                        <a:t>和 </a:t>
                      </a:r>
                      <a:r>
                        <a:rPr lang="en-US" altLang="zh-CN" sz="1100" b="1" dirty="0">
                          <a:effectLst/>
                          <a:latin typeface="Times New Roman" panose="02020603050405020304" pitchFamily="18" charset="0"/>
                          <a:ea typeface="华文中宋" panose="02010600040101010101" pitchFamily="2" charset="-122"/>
                          <a:cs typeface="Times New Roman" panose="02020603050405020304" pitchFamily="18" charset="0"/>
                        </a:rPr>
                        <a:t>!= </a:t>
                      </a:r>
                      <a:r>
                        <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rPr>
                        <a:t>高于位操作</a:t>
                      </a:r>
                      <a:endPar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14608" marB="14608"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FF"/>
                    </a:solidFill>
                  </a:tcPr>
                </a:tc>
                <a:tc>
                  <a:txBody>
                    <a:bodyPr/>
                    <a:lstStyle/>
                    <a:p>
                      <a:r>
                        <a:rPr lang="en-US" sz="1100" b="1">
                          <a:effectLst/>
                          <a:latin typeface="Times New Roman" panose="02020603050405020304" pitchFamily="18" charset="0"/>
                          <a:ea typeface="华文中宋" panose="02010600040101010101" pitchFamily="2" charset="-122"/>
                          <a:cs typeface="Times New Roman" panose="02020603050405020304" pitchFamily="18" charset="0"/>
                        </a:rPr>
                        <a:t>(val &amp; mask != 0)</a:t>
                      </a:r>
                      <a:endParaRPr lang="en-US" sz="1100" b="1">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14608" marB="14608"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FF"/>
                    </a:solidFill>
                  </a:tcPr>
                </a:tc>
                <a:tc>
                  <a:txBody>
                    <a:bodyPr/>
                    <a:lstStyle/>
                    <a:p>
                      <a:r>
                        <a:rPr lang="en-US" sz="1100" b="1">
                          <a:effectLst/>
                          <a:latin typeface="Times New Roman" panose="02020603050405020304" pitchFamily="18" charset="0"/>
                          <a:ea typeface="华文中宋" panose="02010600040101010101" pitchFamily="2" charset="-122"/>
                          <a:cs typeface="Times New Roman" panose="02020603050405020304" pitchFamily="18" charset="0"/>
                        </a:rPr>
                        <a:t>(val &amp;mask) != 0</a:t>
                      </a:r>
                      <a:endParaRPr lang="en-US" sz="1100" b="1">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14608" marB="14608"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FF"/>
                    </a:solidFill>
                  </a:tcPr>
                </a:tc>
                <a:tc>
                  <a:txBody>
                    <a:bodyPr/>
                    <a:lstStyle/>
                    <a:p>
                      <a:r>
                        <a:rPr lang="en-US" sz="1100" b="1" dirty="0" err="1">
                          <a:effectLst/>
                          <a:latin typeface="Times New Roman" panose="02020603050405020304" pitchFamily="18" charset="0"/>
                          <a:ea typeface="华文中宋" panose="02010600040101010101" pitchFamily="2" charset="-122"/>
                          <a:cs typeface="Times New Roman" panose="02020603050405020304" pitchFamily="18" charset="0"/>
                        </a:rPr>
                        <a:t>val</a:t>
                      </a:r>
                      <a:r>
                        <a:rPr lang="en-US" sz="1100" b="1" dirty="0">
                          <a:effectLst/>
                          <a:latin typeface="Times New Roman" panose="02020603050405020304" pitchFamily="18" charset="0"/>
                          <a:ea typeface="华文中宋" panose="02010600040101010101" pitchFamily="2" charset="-122"/>
                          <a:cs typeface="Times New Roman" panose="02020603050405020304" pitchFamily="18" charset="0"/>
                        </a:rPr>
                        <a:t> &amp; (mask != 0)</a:t>
                      </a:r>
                      <a:endParaRPr lang="en-US" sz="1100" b="1" dirty="0">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14608" marB="14608"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FF"/>
                    </a:solidFill>
                  </a:tcPr>
                </a:tc>
              </a:tr>
              <a:tr h="389701">
                <a:tc>
                  <a:txBody>
                    <a:bodyPr/>
                    <a:lstStyle/>
                    <a:p>
                      <a:r>
                        <a:rPr lang="en-US" altLang="zh-CN" sz="1100" b="1" dirty="0">
                          <a:effectLst/>
                          <a:latin typeface="Times New Roman" panose="02020603050405020304" pitchFamily="18" charset="0"/>
                          <a:ea typeface="华文中宋" panose="02010600040101010101" pitchFamily="2" charset="-122"/>
                          <a:cs typeface="Times New Roman" panose="02020603050405020304" pitchFamily="18" charset="0"/>
                        </a:rPr>
                        <a:t>== </a:t>
                      </a:r>
                      <a:r>
                        <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rPr>
                        <a:t>和 </a:t>
                      </a:r>
                      <a:r>
                        <a:rPr lang="en-US" altLang="zh-CN" sz="1100" b="1" dirty="0">
                          <a:effectLst/>
                          <a:latin typeface="Times New Roman" panose="02020603050405020304" pitchFamily="18" charset="0"/>
                          <a:ea typeface="华文中宋" panose="02010600040101010101" pitchFamily="2" charset="-122"/>
                          <a:cs typeface="Times New Roman" panose="02020603050405020304" pitchFamily="18" charset="0"/>
                        </a:rPr>
                        <a:t>!= </a:t>
                      </a:r>
                      <a:r>
                        <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rPr>
                        <a:t>高于赋值符</a:t>
                      </a:r>
                      <a:endPar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14608" marB="14608"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FF"/>
                    </a:solidFill>
                  </a:tcPr>
                </a:tc>
                <a:tc>
                  <a:txBody>
                    <a:bodyPr/>
                    <a:lstStyle/>
                    <a:p>
                      <a:r>
                        <a:rPr lang="en-US" sz="1100" b="1">
                          <a:effectLst/>
                          <a:latin typeface="Times New Roman" panose="02020603050405020304" pitchFamily="18" charset="0"/>
                          <a:ea typeface="华文中宋" panose="02010600040101010101" pitchFamily="2" charset="-122"/>
                          <a:cs typeface="Times New Roman" panose="02020603050405020304" pitchFamily="18" charset="0"/>
                        </a:rPr>
                        <a:t>c = getchar() != EOF</a:t>
                      </a:r>
                      <a:endParaRPr lang="en-US" sz="1100" b="1">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14608" marB="14608"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FF"/>
                    </a:solidFill>
                  </a:tcPr>
                </a:tc>
                <a:tc>
                  <a:txBody>
                    <a:bodyPr/>
                    <a:lstStyle/>
                    <a:p>
                      <a:r>
                        <a:rPr lang="en-US" sz="1100" b="1">
                          <a:effectLst/>
                          <a:latin typeface="Times New Roman" panose="02020603050405020304" pitchFamily="18" charset="0"/>
                          <a:ea typeface="华文中宋" panose="02010600040101010101" pitchFamily="2" charset="-122"/>
                          <a:cs typeface="Times New Roman" panose="02020603050405020304" pitchFamily="18" charset="0"/>
                        </a:rPr>
                        <a:t>(c = getchar()) != EOF</a:t>
                      </a:r>
                      <a:endParaRPr lang="en-US" sz="1100" b="1">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14608" marB="14608"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FF"/>
                    </a:solidFill>
                  </a:tcPr>
                </a:tc>
                <a:tc>
                  <a:txBody>
                    <a:bodyPr/>
                    <a:lstStyle/>
                    <a:p>
                      <a:r>
                        <a:rPr lang="en-US" sz="1100" b="1" dirty="0">
                          <a:effectLst/>
                          <a:latin typeface="Times New Roman" panose="02020603050405020304" pitchFamily="18" charset="0"/>
                          <a:ea typeface="华文中宋" panose="02010600040101010101" pitchFamily="2" charset="-122"/>
                          <a:cs typeface="Times New Roman" panose="02020603050405020304" pitchFamily="18" charset="0"/>
                        </a:rPr>
                        <a:t>c = (</a:t>
                      </a:r>
                      <a:r>
                        <a:rPr lang="en-US" sz="1100" b="1" dirty="0" err="1">
                          <a:effectLst/>
                          <a:latin typeface="Times New Roman" panose="02020603050405020304" pitchFamily="18" charset="0"/>
                          <a:ea typeface="华文中宋" panose="02010600040101010101" pitchFamily="2" charset="-122"/>
                          <a:cs typeface="Times New Roman" panose="02020603050405020304" pitchFamily="18" charset="0"/>
                        </a:rPr>
                        <a:t>getchar</a:t>
                      </a:r>
                      <a:r>
                        <a:rPr lang="en-US" sz="1100" b="1" dirty="0">
                          <a:effectLst/>
                          <a:latin typeface="Times New Roman" panose="02020603050405020304" pitchFamily="18" charset="0"/>
                          <a:ea typeface="华文中宋" panose="02010600040101010101" pitchFamily="2" charset="-122"/>
                          <a:cs typeface="Times New Roman" panose="02020603050405020304" pitchFamily="18" charset="0"/>
                        </a:rPr>
                        <a:t>() != EOF)</a:t>
                      </a:r>
                      <a:endParaRPr lang="en-US" sz="1100" b="1" dirty="0">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14608" marB="14608"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FF"/>
                    </a:solidFill>
                  </a:tcPr>
                </a:tc>
              </a:tr>
              <a:tr h="389701">
                <a:tc>
                  <a:txBody>
                    <a:bodyPr/>
                    <a:lstStyle/>
                    <a:p>
                      <a:r>
                        <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rPr>
                        <a:t>算术运算符高于位移 运算符</a:t>
                      </a:r>
                      <a:endPar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14608" marB="14608"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FF"/>
                    </a:solidFill>
                  </a:tcPr>
                </a:tc>
                <a:tc>
                  <a:txBody>
                    <a:bodyPr/>
                    <a:lstStyle/>
                    <a:p>
                      <a:r>
                        <a:rPr lang="en-US" sz="1100" b="1">
                          <a:effectLst/>
                          <a:latin typeface="Times New Roman" panose="02020603050405020304" pitchFamily="18" charset="0"/>
                          <a:ea typeface="华文中宋" panose="02010600040101010101" pitchFamily="2" charset="-122"/>
                          <a:cs typeface="Times New Roman" panose="02020603050405020304" pitchFamily="18" charset="0"/>
                        </a:rPr>
                        <a:t>msb &lt;&lt; 4 + lsb</a:t>
                      </a:r>
                      <a:endParaRPr lang="en-US" sz="1100" b="1">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14608" marB="14608"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FF"/>
                    </a:solidFill>
                  </a:tcPr>
                </a:tc>
                <a:tc>
                  <a:txBody>
                    <a:bodyPr/>
                    <a:lstStyle/>
                    <a:p>
                      <a:r>
                        <a:rPr lang="en-US" sz="1100" b="1">
                          <a:effectLst/>
                          <a:latin typeface="Times New Roman" panose="02020603050405020304" pitchFamily="18" charset="0"/>
                          <a:ea typeface="华文中宋" panose="02010600040101010101" pitchFamily="2" charset="-122"/>
                          <a:cs typeface="Times New Roman" panose="02020603050405020304" pitchFamily="18" charset="0"/>
                        </a:rPr>
                        <a:t>(msb &lt;&lt; 4) + lsb</a:t>
                      </a:r>
                      <a:endParaRPr lang="en-US" sz="1100" b="1">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14608" marB="14608"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FF"/>
                    </a:solidFill>
                  </a:tcPr>
                </a:tc>
                <a:tc>
                  <a:txBody>
                    <a:bodyPr/>
                    <a:lstStyle/>
                    <a:p>
                      <a:r>
                        <a:rPr lang="en-US" sz="1100" b="1" dirty="0" err="1">
                          <a:effectLst/>
                          <a:latin typeface="Times New Roman" panose="02020603050405020304" pitchFamily="18" charset="0"/>
                          <a:ea typeface="华文中宋" panose="02010600040101010101" pitchFamily="2" charset="-122"/>
                          <a:cs typeface="Times New Roman" panose="02020603050405020304" pitchFamily="18" charset="0"/>
                        </a:rPr>
                        <a:t>msb</a:t>
                      </a:r>
                      <a:r>
                        <a:rPr lang="en-US" sz="1100" b="1" dirty="0">
                          <a:effectLst/>
                          <a:latin typeface="Times New Roman" panose="02020603050405020304" pitchFamily="18" charset="0"/>
                          <a:ea typeface="华文中宋" panose="02010600040101010101" pitchFamily="2" charset="-122"/>
                          <a:cs typeface="Times New Roman" panose="02020603050405020304" pitchFamily="18" charset="0"/>
                        </a:rPr>
                        <a:t> &lt;&lt; (4 + </a:t>
                      </a:r>
                      <a:r>
                        <a:rPr lang="en-US" sz="1100" b="1" dirty="0" err="1">
                          <a:effectLst/>
                          <a:latin typeface="Times New Roman" panose="02020603050405020304" pitchFamily="18" charset="0"/>
                          <a:ea typeface="华文中宋" panose="02010600040101010101" pitchFamily="2" charset="-122"/>
                          <a:cs typeface="Times New Roman" panose="02020603050405020304" pitchFamily="18" charset="0"/>
                        </a:rPr>
                        <a:t>lsb</a:t>
                      </a:r>
                      <a:r>
                        <a:rPr lang="en-US" sz="1100" b="1" dirty="0">
                          <a:effectLst/>
                          <a:latin typeface="Times New Roman" panose="02020603050405020304" pitchFamily="18" charset="0"/>
                          <a:ea typeface="华文中宋" panose="02010600040101010101" pitchFamily="2" charset="-122"/>
                          <a:cs typeface="Times New Roman" panose="02020603050405020304" pitchFamily="18" charset="0"/>
                        </a:rPr>
                        <a:t>)</a:t>
                      </a:r>
                      <a:endParaRPr lang="en-US" sz="1100" b="1" dirty="0">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14608" marB="14608"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FF"/>
                    </a:solidFill>
                  </a:tcPr>
                </a:tc>
              </a:tr>
              <a:tr h="568989">
                <a:tc>
                  <a:txBody>
                    <a:bodyPr/>
                    <a:lstStyle/>
                    <a:p>
                      <a:r>
                        <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rPr>
                        <a:t>逗号运算符在所有运 算符中优先级最低</a:t>
                      </a:r>
                      <a:endParaRPr lang="zh-CN" altLang="en-US" sz="1100" b="1" dirty="0">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14608" marB="14608"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FF"/>
                    </a:solidFill>
                  </a:tcPr>
                </a:tc>
                <a:tc>
                  <a:txBody>
                    <a:bodyPr/>
                    <a:lstStyle/>
                    <a:p>
                      <a:r>
                        <a:rPr lang="en-US" sz="1100" b="1" dirty="0" err="1">
                          <a:effectLst/>
                          <a:latin typeface="Times New Roman" panose="02020603050405020304" pitchFamily="18" charset="0"/>
                          <a:ea typeface="华文中宋" panose="02010600040101010101" pitchFamily="2" charset="-122"/>
                          <a:cs typeface="Times New Roman" panose="02020603050405020304" pitchFamily="18" charset="0"/>
                        </a:rPr>
                        <a:t>i</a:t>
                      </a:r>
                      <a:r>
                        <a:rPr lang="en-US" sz="1100" b="1" dirty="0">
                          <a:effectLst/>
                          <a:latin typeface="Times New Roman" panose="02020603050405020304" pitchFamily="18" charset="0"/>
                          <a:ea typeface="华文中宋" panose="02010600040101010101" pitchFamily="2" charset="-122"/>
                          <a:cs typeface="Times New Roman" panose="02020603050405020304" pitchFamily="18" charset="0"/>
                        </a:rPr>
                        <a:t> = 1, 2</a:t>
                      </a:r>
                      <a:endParaRPr lang="en-US" sz="1100" b="1" dirty="0">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14608" marB="14608"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FF"/>
                    </a:solidFill>
                  </a:tcPr>
                </a:tc>
                <a:tc>
                  <a:txBody>
                    <a:bodyPr/>
                    <a:lstStyle/>
                    <a:p>
                      <a:r>
                        <a:rPr lang="en-US" sz="1100" b="1" dirty="0" err="1">
                          <a:effectLst/>
                          <a:latin typeface="Times New Roman" panose="02020603050405020304" pitchFamily="18" charset="0"/>
                          <a:ea typeface="华文中宋" panose="02010600040101010101" pitchFamily="2" charset="-122"/>
                          <a:cs typeface="Times New Roman" panose="02020603050405020304" pitchFamily="18" charset="0"/>
                        </a:rPr>
                        <a:t>i</a:t>
                      </a:r>
                      <a:r>
                        <a:rPr lang="en-US" sz="1100" b="1" dirty="0">
                          <a:effectLst/>
                          <a:latin typeface="Times New Roman" panose="02020603050405020304" pitchFamily="18" charset="0"/>
                          <a:ea typeface="华文中宋" panose="02010600040101010101" pitchFamily="2" charset="-122"/>
                          <a:cs typeface="Times New Roman" panose="02020603050405020304" pitchFamily="18" charset="0"/>
                        </a:rPr>
                        <a:t> = (1,2)</a:t>
                      </a:r>
                      <a:endParaRPr lang="en-US" sz="1100" b="1" dirty="0">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14608" marB="14608"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FF"/>
                    </a:solidFill>
                  </a:tcPr>
                </a:tc>
                <a:tc>
                  <a:txBody>
                    <a:bodyPr/>
                    <a:lstStyle/>
                    <a:p>
                      <a:r>
                        <a:rPr lang="en-US" sz="1100" b="1" dirty="0">
                          <a:effectLst/>
                          <a:latin typeface="Times New Roman" panose="02020603050405020304" pitchFamily="18" charset="0"/>
                          <a:ea typeface="华文中宋" panose="02010600040101010101" pitchFamily="2" charset="-122"/>
                          <a:cs typeface="Times New Roman" panose="02020603050405020304" pitchFamily="18" charset="0"/>
                        </a:rPr>
                        <a:t>(</a:t>
                      </a:r>
                      <a:r>
                        <a:rPr lang="en-US" sz="1100" b="1" dirty="0" err="1">
                          <a:effectLst/>
                          <a:latin typeface="Times New Roman" panose="02020603050405020304" pitchFamily="18" charset="0"/>
                          <a:ea typeface="华文中宋" panose="02010600040101010101" pitchFamily="2" charset="-122"/>
                          <a:cs typeface="Times New Roman" panose="02020603050405020304" pitchFamily="18" charset="0"/>
                        </a:rPr>
                        <a:t>i</a:t>
                      </a:r>
                      <a:r>
                        <a:rPr lang="en-US" sz="1100" b="1" dirty="0">
                          <a:effectLst/>
                          <a:latin typeface="Times New Roman" panose="02020603050405020304" pitchFamily="18" charset="0"/>
                          <a:ea typeface="华文中宋" panose="02010600040101010101" pitchFamily="2" charset="-122"/>
                          <a:cs typeface="Times New Roman" panose="02020603050405020304" pitchFamily="18" charset="0"/>
                        </a:rPr>
                        <a:t> = 1), 2</a:t>
                      </a:r>
                      <a:endParaRPr lang="en-US" sz="1100" b="1" dirty="0">
                        <a:effectLst/>
                        <a:latin typeface="Times New Roman" panose="02020603050405020304" pitchFamily="18" charset="0"/>
                        <a:ea typeface="华文中宋" panose="02010600040101010101" pitchFamily="2" charset="-122"/>
                        <a:cs typeface="Times New Roman" panose="02020603050405020304" pitchFamily="18" charset="0"/>
                      </a:endParaRPr>
                    </a:p>
                  </a:txBody>
                  <a:tcPr marL="14605" marR="14605" marT="14608" marB="14608" anchor="ctr">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FF"/>
                    </a:solidFill>
                  </a:tcPr>
                </a:tc>
              </a:tr>
            </a:tbl>
          </a:graphicData>
        </a:graphic>
      </p:graphicFrame>
      <p:sp>
        <p:nvSpPr>
          <p:cNvPr id="141365" name="Rectangle 1"/>
          <p:cNvSpPr/>
          <p:nvPr/>
        </p:nvSpPr>
        <p:spPr>
          <a:xfrm>
            <a:off x="1827213" y="6524625"/>
            <a:ext cx="9144000" cy="0"/>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spcBef>
                <a:spcPct val="0"/>
              </a:spcBef>
              <a:buClrTx/>
              <a:buSzTx/>
              <a:buFontTx/>
              <a:buNone/>
            </a:pPr>
            <a:br>
              <a:rPr lang="zh-CN" altLang="zh-CN" sz="2400" dirty="0"/>
            </a:br>
            <a:br>
              <a:rPr lang="zh-CN" altLang="zh-CN" sz="2400" dirty="0"/>
            </a:br>
            <a:endParaRPr lang="zh-CN" altLang="zh-CN" sz="2400"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42338" name="Rectangle 2"/>
          <p:cNvSpPr>
            <a:spLocks noGrp="1"/>
          </p:cNvSpPr>
          <p:nvPr>
            <p:ph idx="1"/>
          </p:nvPr>
        </p:nvSpPr>
        <p:spPr>
          <a:xfrm>
            <a:off x="533400" y="112713"/>
            <a:ext cx="8610600" cy="6629400"/>
          </a:xfrm>
          <a:ln>
            <a:solidFill>
              <a:schemeClr val="hlink">
                <a:alpha val="100000"/>
              </a:schemeClr>
            </a:solidFill>
            <a:miter lim="800000"/>
          </a:ln>
        </p:spPr>
        <p:txBody>
          <a:bodyPr vert="horz" wrap="square" lIns="91440" tIns="45720" rIns="91440" bIns="45720" anchor="t" anchorCtr="0"/>
          <a:p>
            <a:pPr algn="just" eaLnBrk="1" hangingPunct="1">
              <a:lnSpc>
                <a:spcPct val="90000"/>
              </a:lnSpc>
              <a:buNone/>
            </a:pPr>
            <a:r>
              <a:rPr lang="en-US" altLang="zh-CN" sz="2400" dirty="0">
                <a:latin typeface="Comic Sans MS" panose="030F0702030302020204" pitchFamily="66" charset="0"/>
              </a:rPr>
              <a:t>#include  &lt;stdio.h&gt;</a:t>
            </a:r>
            <a:endParaRPr lang="en-US" altLang="zh-CN" sz="2400" dirty="0">
              <a:latin typeface="Comic Sans MS" panose="030F0702030302020204" pitchFamily="66" charset="0"/>
            </a:endParaRPr>
          </a:p>
          <a:p>
            <a:pPr algn="just" eaLnBrk="1" hangingPunct="1">
              <a:lnSpc>
                <a:spcPct val="90000"/>
              </a:lnSpc>
              <a:buNone/>
            </a:pPr>
            <a:r>
              <a:rPr lang="en-US" altLang="zh-CN" sz="2400" dirty="0">
                <a:latin typeface="Comic Sans MS" panose="030F0702030302020204" pitchFamily="66" charset="0"/>
              </a:rPr>
              <a:t>int main()</a:t>
            </a:r>
            <a:endParaRPr lang="en-US" altLang="zh-CN" sz="2400" dirty="0">
              <a:latin typeface="Comic Sans MS" panose="030F0702030302020204" pitchFamily="66" charset="0"/>
            </a:endParaRPr>
          </a:p>
          <a:p>
            <a:pPr algn="just" eaLnBrk="1" hangingPunct="1">
              <a:lnSpc>
                <a:spcPct val="90000"/>
              </a:lnSpc>
              <a:buNone/>
            </a:pPr>
            <a:r>
              <a:rPr lang="en-US" altLang="zh-CN" sz="2400" dirty="0">
                <a:latin typeface="Comic Sans MS" panose="030F0702030302020204" pitchFamily="66" charset="0"/>
              </a:rPr>
              <a:t>{  int i = 1, j = 2, k = 3;</a:t>
            </a:r>
            <a:endParaRPr lang="en-US" altLang="zh-CN" sz="2400" dirty="0">
              <a:latin typeface="Comic Sans MS" panose="030F0702030302020204" pitchFamily="66" charset="0"/>
            </a:endParaRPr>
          </a:p>
          <a:p>
            <a:pPr algn="just" eaLnBrk="1" hangingPunct="1">
              <a:lnSpc>
                <a:spcPct val="90000"/>
              </a:lnSpc>
              <a:buNone/>
            </a:pPr>
            <a:r>
              <a:rPr lang="en-US" altLang="zh-CN" sz="2400" dirty="0">
                <a:latin typeface="Comic Sans MS" panose="030F0702030302020204" pitchFamily="66" charset="0"/>
              </a:rPr>
              <a:t>   i += j += k;  /* i = 6, j = 5, k = 3 */</a:t>
            </a:r>
            <a:endParaRPr lang="en-US" altLang="zh-CN" sz="2400" dirty="0">
              <a:latin typeface="Comic Sans MS" panose="030F0702030302020204" pitchFamily="66" charset="0"/>
            </a:endParaRPr>
          </a:p>
          <a:p>
            <a:pPr algn="just" eaLnBrk="1" hangingPunct="1">
              <a:lnSpc>
                <a:spcPct val="90000"/>
              </a:lnSpc>
              <a:buNone/>
            </a:pPr>
            <a:r>
              <a:rPr lang="en-US" altLang="zh-CN" sz="2400" dirty="0">
                <a:latin typeface="Comic Sans MS" panose="030F0702030302020204" pitchFamily="66" charset="0"/>
              </a:rPr>
              <a:t>   printf("i=%d\tj=%d\tk=%d\n", i, j, k);</a:t>
            </a:r>
            <a:endParaRPr lang="en-US" altLang="zh-CN" sz="2400" dirty="0">
              <a:latin typeface="Comic Sans MS" panose="030F0702030302020204" pitchFamily="66" charset="0"/>
            </a:endParaRPr>
          </a:p>
          <a:p>
            <a:pPr algn="just" eaLnBrk="1" hangingPunct="1">
              <a:lnSpc>
                <a:spcPct val="90000"/>
              </a:lnSpc>
              <a:buNone/>
            </a:pPr>
            <a:r>
              <a:rPr lang="en-US" altLang="zh-CN" sz="2400" dirty="0">
                <a:latin typeface="Comic Sans MS" panose="030F0702030302020204" pitchFamily="66" charset="0"/>
              </a:rPr>
              <a:t>   printf("(i&lt;j?i++:j++)=%d\n", i &lt; j ? i++ : j++);</a:t>
            </a:r>
            <a:endParaRPr lang="en-US" altLang="zh-CN" sz="2400" dirty="0">
              <a:latin typeface="Comic Sans MS" panose="030F0702030302020204" pitchFamily="66" charset="0"/>
            </a:endParaRPr>
          </a:p>
          <a:p>
            <a:pPr algn="just" eaLnBrk="1" hangingPunct="1">
              <a:lnSpc>
                <a:spcPct val="90000"/>
              </a:lnSpc>
              <a:buNone/>
            </a:pPr>
            <a:r>
              <a:rPr lang="en-US" altLang="zh-CN" sz="2400" dirty="0">
                <a:latin typeface="Comic Sans MS" panose="030F0702030302020204" pitchFamily="66" charset="0"/>
              </a:rPr>
              <a:t>   printf("i=%d\tj=%d\n", i, j);</a:t>
            </a:r>
            <a:endParaRPr lang="en-US" altLang="zh-CN" sz="2400" dirty="0">
              <a:latin typeface="Comic Sans MS" panose="030F0702030302020204" pitchFamily="66" charset="0"/>
            </a:endParaRPr>
          </a:p>
          <a:p>
            <a:pPr algn="just" eaLnBrk="1" hangingPunct="1">
              <a:lnSpc>
                <a:spcPct val="90000"/>
              </a:lnSpc>
              <a:buNone/>
            </a:pPr>
            <a:r>
              <a:rPr lang="en-US" altLang="zh-CN" sz="2400" dirty="0">
                <a:latin typeface="Comic Sans MS" panose="030F0702030302020204" pitchFamily="66" charset="0"/>
              </a:rPr>
              <a:t>   printf("(k+=i&gt;j?i++:j++)=%d\n", k += i&gt;j ? i++ : j++);</a:t>
            </a:r>
            <a:endParaRPr lang="en-US" altLang="zh-CN" sz="2400" dirty="0">
              <a:latin typeface="Comic Sans MS" panose="030F0702030302020204" pitchFamily="66" charset="0"/>
            </a:endParaRPr>
          </a:p>
          <a:p>
            <a:pPr algn="just" eaLnBrk="1" hangingPunct="1">
              <a:lnSpc>
                <a:spcPct val="90000"/>
              </a:lnSpc>
              <a:buNone/>
            </a:pPr>
            <a:r>
              <a:rPr lang="en-US" altLang="zh-CN" sz="2400" dirty="0">
                <a:latin typeface="Comic Sans MS" panose="030F0702030302020204" pitchFamily="66" charset="0"/>
              </a:rPr>
              <a:t>   printf("i=%d\tj=%d\tk=%d\n", i, j, k);</a:t>
            </a:r>
            <a:endParaRPr lang="en-US" altLang="zh-CN" sz="2400" dirty="0">
              <a:latin typeface="Comic Sans MS" panose="030F0702030302020204" pitchFamily="66" charset="0"/>
            </a:endParaRPr>
          </a:p>
          <a:p>
            <a:pPr algn="just" eaLnBrk="1" hangingPunct="1">
              <a:lnSpc>
                <a:spcPct val="90000"/>
              </a:lnSpc>
              <a:buNone/>
            </a:pPr>
            <a:r>
              <a:rPr lang="en-US" altLang="zh-CN" sz="2400" dirty="0">
                <a:latin typeface="Comic Sans MS" panose="030F0702030302020204" pitchFamily="66" charset="0"/>
              </a:rPr>
              <a:t>   i = 3; j = k = 4;   printf("(k&gt;=j&gt;=i)=%d", k &gt;= j &gt;= i);</a:t>
            </a:r>
            <a:endParaRPr lang="en-US" altLang="zh-CN" sz="2400" dirty="0">
              <a:latin typeface="Comic Sans MS" panose="030F0702030302020204" pitchFamily="66" charset="0"/>
            </a:endParaRPr>
          </a:p>
          <a:p>
            <a:pPr algn="just" eaLnBrk="1" hangingPunct="1">
              <a:lnSpc>
                <a:spcPct val="90000"/>
              </a:lnSpc>
              <a:buNone/>
            </a:pPr>
            <a:r>
              <a:rPr lang="en-US" altLang="zh-CN" sz="2400" dirty="0">
                <a:latin typeface="Comic Sans MS" panose="030F0702030302020204" pitchFamily="66" charset="0"/>
              </a:rPr>
              <a:t>   printf("\t(k&gt;=j&amp;&amp;j&gt;=i)=%d\n", k &gt;= j &amp;&amp; j &gt;= i);</a:t>
            </a:r>
            <a:endParaRPr lang="en-US" altLang="zh-CN" sz="2400" dirty="0">
              <a:latin typeface="Comic Sans MS" panose="030F0702030302020204" pitchFamily="66" charset="0"/>
            </a:endParaRPr>
          </a:p>
          <a:p>
            <a:pPr algn="just" eaLnBrk="1" hangingPunct="1">
              <a:lnSpc>
                <a:spcPct val="90000"/>
              </a:lnSpc>
              <a:buNone/>
            </a:pPr>
            <a:r>
              <a:rPr lang="en-US" altLang="zh-CN" sz="2400" dirty="0">
                <a:latin typeface="Comic Sans MS" panose="030F0702030302020204" pitchFamily="66" charset="0"/>
              </a:rPr>
              <a:t>   i = j = 2;   k = i++ - 1;</a:t>
            </a:r>
            <a:endParaRPr lang="en-US" altLang="zh-CN" sz="2400" dirty="0">
              <a:latin typeface="Comic Sans MS" panose="030F0702030302020204" pitchFamily="66" charset="0"/>
            </a:endParaRPr>
          </a:p>
          <a:p>
            <a:pPr algn="just" eaLnBrk="1" hangingPunct="1">
              <a:lnSpc>
                <a:spcPct val="90000"/>
              </a:lnSpc>
              <a:buNone/>
            </a:pPr>
            <a:r>
              <a:rPr lang="en-US" altLang="zh-CN" sz="2400" dirty="0">
                <a:latin typeface="Comic Sans MS" panose="030F0702030302020204" pitchFamily="66" charset="0"/>
              </a:rPr>
              <a:t>   printf("i=%d\tj=%d\tk=%d\n", i, j, k); /* i=3, j=2, k=1 */</a:t>
            </a:r>
            <a:endParaRPr lang="en-US" altLang="zh-CN" sz="2400" dirty="0">
              <a:latin typeface="Comic Sans MS" panose="030F0702030302020204" pitchFamily="66" charset="0"/>
            </a:endParaRPr>
          </a:p>
          <a:p>
            <a:pPr algn="just" eaLnBrk="1" hangingPunct="1">
              <a:lnSpc>
                <a:spcPct val="90000"/>
              </a:lnSpc>
              <a:buNone/>
            </a:pPr>
            <a:r>
              <a:rPr lang="en-US" altLang="zh-CN" sz="2400" dirty="0">
                <a:latin typeface="Comic Sans MS" panose="030F0702030302020204" pitchFamily="66" charset="0"/>
              </a:rPr>
              <a:t>   k += -</a:t>
            </a:r>
            <a:r>
              <a:rPr lang="en-US" altLang="zh-CN" sz="2400" dirty="0">
                <a:solidFill>
                  <a:srgbClr val="FF0000"/>
                </a:solidFill>
                <a:latin typeface="Comic Sans MS" panose="030F0702030302020204" pitchFamily="66" charset="0"/>
              </a:rPr>
              <a:t>i++ </a:t>
            </a:r>
            <a:r>
              <a:rPr lang="en-US" altLang="zh-CN" sz="2400" dirty="0">
                <a:latin typeface="Comic Sans MS" panose="030F0702030302020204" pitchFamily="66" charset="0"/>
              </a:rPr>
              <a:t>+ ++j;     printf("i=%d\tj=%d\tk=%d\n", i, j, k);</a:t>
            </a:r>
            <a:endParaRPr lang="en-US" altLang="zh-CN" sz="2400" dirty="0">
              <a:latin typeface="Comic Sans MS" panose="030F0702030302020204" pitchFamily="66" charset="0"/>
            </a:endParaRPr>
          </a:p>
          <a:p>
            <a:pPr algn="just" eaLnBrk="1" hangingPunct="1">
              <a:lnSpc>
                <a:spcPct val="90000"/>
              </a:lnSpc>
              <a:buNone/>
            </a:pPr>
            <a:r>
              <a:rPr lang="en-US" altLang="zh-CN" sz="2400" dirty="0">
                <a:latin typeface="Comic Sans MS" panose="030F0702030302020204" pitchFamily="66" charset="0"/>
              </a:rPr>
              <a:t>   return 0;</a:t>
            </a:r>
            <a:endParaRPr lang="en-US" altLang="zh-CN" sz="2400" dirty="0">
              <a:latin typeface="Comic Sans MS" panose="030F0702030302020204" pitchFamily="66" charset="0"/>
            </a:endParaRPr>
          </a:p>
          <a:p>
            <a:pPr algn="just" eaLnBrk="1" hangingPunct="1">
              <a:lnSpc>
                <a:spcPct val="90000"/>
              </a:lnSpc>
              <a:buNone/>
            </a:pPr>
            <a:r>
              <a:rPr lang="en-US" altLang="zh-CN" sz="2400" dirty="0">
                <a:latin typeface="Comic Sans MS" panose="030F0702030302020204" pitchFamily="66" charset="0"/>
              </a:rPr>
              <a:t>}</a:t>
            </a:r>
            <a:endParaRPr lang="en-US" altLang="zh-CN" sz="2400" dirty="0">
              <a:latin typeface="Comic Sans MS" panose="030F0702030302020204" pitchFamily="66" charset="0"/>
            </a:endParaRPr>
          </a:p>
        </p:txBody>
      </p:sp>
      <p:sp>
        <p:nvSpPr>
          <p:cNvPr id="142339" name="AutoShape 4"/>
          <p:cNvSpPr/>
          <p:nvPr/>
        </p:nvSpPr>
        <p:spPr>
          <a:xfrm>
            <a:off x="5940425" y="404813"/>
            <a:ext cx="1447800" cy="457200"/>
          </a:xfrm>
          <a:prstGeom prst="wedgeRectCallout">
            <a:avLst>
              <a:gd name="adj1" fmla="val -34977"/>
              <a:gd name="adj2" fmla="val 264583"/>
            </a:avLst>
          </a:prstGeom>
          <a:solidFill>
            <a:schemeClr val="accent1"/>
          </a:solid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lgn="ctr" eaLnBrk="1" hangingPunct="1">
              <a:spcBef>
                <a:spcPct val="0"/>
              </a:spcBef>
              <a:buClrTx/>
              <a:buSzTx/>
              <a:buFontTx/>
              <a:buNone/>
            </a:pPr>
            <a:r>
              <a:rPr lang="en-US" altLang="zh-CN" sz="2400" dirty="0">
                <a:latin typeface="Comic Sans MS" panose="030F0702030302020204" pitchFamily="66" charset="0"/>
              </a:rPr>
              <a:t>6  5 3</a:t>
            </a:r>
            <a:endParaRPr lang="en-US" altLang="zh-CN" sz="2400" dirty="0">
              <a:latin typeface="Comic Sans MS" panose="030F0702030302020204" pitchFamily="66" charset="0"/>
            </a:endParaRPr>
          </a:p>
        </p:txBody>
      </p:sp>
      <p:sp>
        <p:nvSpPr>
          <p:cNvPr id="142340" name="AutoShape 5"/>
          <p:cNvSpPr/>
          <p:nvPr/>
        </p:nvSpPr>
        <p:spPr>
          <a:xfrm>
            <a:off x="7239000" y="2286000"/>
            <a:ext cx="1676400" cy="381000"/>
          </a:xfrm>
          <a:prstGeom prst="wedgeRectCallout">
            <a:avLst>
              <a:gd name="adj1" fmla="val -189773"/>
              <a:gd name="adj2" fmla="val 122083"/>
            </a:avLst>
          </a:prstGeom>
          <a:solidFill>
            <a:schemeClr val="accent1"/>
          </a:solid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lgn="ctr" eaLnBrk="1" hangingPunct="1">
              <a:spcBef>
                <a:spcPct val="0"/>
              </a:spcBef>
              <a:buClrTx/>
              <a:buSzTx/>
              <a:buFontTx/>
              <a:buNone/>
            </a:pPr>
            <a:r>
              <a:rPr lang="en-US" altLang="zh-CN" sz="2400" dirty="0">
                <a:latin typeface="Comic Sans MS" panose="030F0702030302020204" pitchFamily="66" charset="0"/>
              </a:rPr>
              <a:t>6   6</a:t>
            </a:r>
            <a:endParaRPr lang="en-US" altLang="zh-CN" sz="2400" dirty="0">
              <a:latin typeface="Comic Sans MS" panose="030F0702030302020204" pitchFamily="66" charset="0"/>
            </a:endParaRPr>
          </a:p>
        </p:txBody>
      </p:sp>
      <p:sp>
        <p:nvSpPr>
          <p:cNvPr id="142341" name="AutoShape 6"/>
          <p:cNvSpPr/>
          <p:nvPr/>
        </p:nvSpPr>
        <p:spPr>
          <a:xfrm>
            <a:off x="8153400" y="2819400"/>
            <a:ext cx="914400" cy="457200"/>
          </a:xfrm>
          <a:prstGeom prst="wedgeRectCallout">
            <a:avLst>
              <a:gd name="adj1" fmla="val -85417"/>
              <a:gd name="adj2" fmla="val 43403"/>
            </a:avLst>
          </a:prstGeom>
          <a:solidFill>
            <a:schemeClr val="accent1"/>
          </a:solid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lgn="ctr" eaLnBrk="1" hangingPunct="1">
              <a:spcBef>
                <a:spcPct val="0"/>
              </a:spcBef>
              <a:buClrTx/>
              <a:buSzTx/>
              <a:buFontTx/>
              <a:buNone/>
            </a:pPr>
            <a:r>
              <a:rPr lang="en-US" altLang="zh-CN" sz="2400" dirty="0">
                <a:latin typeface="Comic Sans MS" panose="030F0702030302020204" pitchFamily="66" charset="0"/>
              </a:rPr>
              <a:t>9</a:t>
            </a:r>
            <a:endParaRPr lang="en-US" altLang="zh-CN" sz="2400" dirty="0">
              <a:latin typeface="Comic Sans MS" panose="030F0702030302020204" pitchFamily="66" charset="0"/>
            </a:endParaRPr>
          </a:p>
        </p:txBody>
      </p:sp>
      <p:sp>
        <p:nvSpPr>
          <p:cNvPr id="142342" name="AutoShape 7"/>
          <p:cNvSpPr/>
          <p:nvPr/>
        </p:nvSpPr>
        <p:spPr>
          <a:xfrm>
            <a:off x="7696200" y="3429000"/>
            <a:ext cx="1295400" cy="457200"/>
          </a:xfrm>
          <a:prstGeom prst="wedgeRectCallout">
            <a:avLst>
              <a:gd name="adj1" fmla="val -155884"/>
              <a:gd name="adj2" fmla="val -2431"/>
            </a:avLst>
          </a:prstGeom>
          <a:solidFill>
            <a:schemeClr val="accent1"/>
          </a:solid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lgn="ctr" eaLnBrk="1" hangingPunct="1">
              <a:spcBef>
                <a:spcPct val="0"/>
              </a:spcBef>
              <a:buClrTx/>
              <a:buSzTx/>
              <a:buFontTx/>
              <a:buNone/>
            </a:pPr>
            <a:r>
              <a:rPr lang="en-US" altLang="zh-CN" sz="2400" dirty="0">
                <a:latin typeface="Comic Sans MS" panose="030F0702030302020204" pitchFamily="66" charset="0"/>
              </a:rPr>
              <a:t>6 7 9</a:t>
            </a:r>
            <a:endParaRPr lang="en-US" altLang="zh-CN" sz="2400" dirty="0">
              <a:latin typeface="Comic Sans MS" panose="030F0702030302020204" pitchFamily="66" charset="0"/>
            </a:endParaRPr>
          </a:p>
        </p:txBody>
      </p:sp>
      <p:sp>
        <p:nvSpPr>
          <p:cNvPr id="142343" name="AutoShape 8"/>
          <p:cNvSpPr/>
          <p:nvPr/>
        </p:nvSpPr>
        <p:spPr>
          <a:xfrm>
            <a:off x="8305800" y="4191000"/>
            <a:ext cx="914400" cy="381000"/>
          </a:xfrm>
          <a:prstGeom prst="wedgeRectCallout">
            <a:avLst>
              <a:gd name="adj1" fmla="val -110417"/>
              <a:gd name="adj2" fmla="val -62917"/>
            </a:avLst>
          </a:prstGeom>
          <a:solidFill>
            <a:schemeClr val="accent1"/>
          </a:solid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lgn="ctr" eaLnBrk="1" hangingPunct="1">
              <a:spcBef>
                <a:spcPct val="0"/>
              </a:spcBef>
              <a:buClrTx/>
              <a:buSzTx/>
              <a:buFontTx/>
              <a:buNone/>
            </a:pPr>
            <a:r>
              <a:rPr lang="en-US" altLang="zh-CN" sz="2400" dirty="0">
                <a:latin typeface="Comic Sans MS" panose="030F0702030302020204" pitchFamily="66" charset="0"/>
              </a:rPr>
              <a:t>0</a:t>
            </a:r>
            <a:endParaRPr lang="en-US" altLang="zh-CN" sz="2400" dirty="0">
              <a:latin typeface="Comic Sans MS" panose="030F0702030302020204" pitchFamily="66" charset="0"/>
            </a:endParaRPr>
          </a:p>
        </p:txBody>
      </p:sp>
      <p:sp>
        <p:nvSpPr>
          <p:cNvPr id="142344" name="AutoShape 9"/>
          <p:cNvSpPr/>
          <p:nvPr/>
        </p:nvSpPr>
        <p:spPr>
          <a:xfrm>
            <a:off x="6977063" y="4548188"/>
            <a:ext cx="1524000" cy="381000"/>
          </a:xfrm>
          <a:prstGeom prst="wedgeRectCallout">
            <a:avLst>
              <a:gd name="adj1" fmla="val -55000"/>
              <a:gd name="adj2" fmla="val -97917"/>
            </a:avLst>
          </a:prstGeom>
          <a:solidFill>
            <a:schemeClr val="accent1"/>
          </a:solid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lgn="ctr" eaLnBrk="1" hangingPunct="1">
              <a:spcBef>
                <a:spcPct val="0"/>
              </a:spcBef>
              <a:buClrTx/>
              <a:buSzTx/>
              <a:buFontTx/>
              <a:buNone/>
            </a:pPr>
            <a:r>
              <a:rPr lang="en-US" altLang="zh-CN" sz="2400" dirty="0">
                <a:latin typeface="Comic Sans MS" panose="030F0702030302020204" pitchFamily="66" charset="0"/>
              </a:rPr>
              <a:t>1</a:t>
            </a:r>
            <a:endParaRPr lang="en-US" altLang="zh-CN" sz="2400" dirty="0">
              <a:latin typeface="Comic Sans MS" panose="030F0702030302020204" pitchFamily="66" charset="0"/>
            </a:endParaRPr>
          </a:p>
        </p:txBody>
      </p:sp>
      <p:sp>
        <p:nvSpPr>
          <p:cNvPr id="142345" name="AutoShape 10"/>
          <p:cNvSpPr/>
          <p:nvPr/>
        </p:nvSpPr>
        <p:spPr>
          <a:xfrm>
            <a:off x="7235825" y="1196975"/>
            <a:ext cx="1447800" cy="457200"/>
          </a:xfrm>
          <a:prstGeom prst="wedgeRectCallout">
            <a:avLst>
              <a:gd name="adj1" fmla="val -75218"/>
              <a:gd name="adj2" fmla="val 211806"/>
            </a:avLst>
          </a:prstGeom>
          <a:solidFill>
            <a:schemeClr val="accent1"/>
          </a:solid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lgn="ctr" eaLnBrk="1" hangingPunct="1">
              <a:spcBef>
                <a:spcPct val="0"/>
              </a:spcBef>
              <a:buClrTx/>
              <a:buSzTx/>
              <a:buFontTx/>
              <a:buNone/>
            </a:pPr>
            <a:r>
              <a:rPr lang="en-US" altLang="zh-CN" sz="2400" dirty="0">
                <a:latin typeface="Comic Sans MS" panose="030F0702030302020204" pitchFamily="66" charset="0"/>
              </a:rPr>
              <a:t>5</a:t>
            </a:r>
            <a:endParaRPr lang="en-US" altLang="zh-CN" sz="2400" dirty="0">
              <a:latin typeface="Comic Sans MS" panose="030F0702030302020204" pitchFamily="66" charset="0"/>
            </a:endParaRPr>
          </a:p>
        </p:txBody>
      </p:sp>
      <p:sp>
        <p:nvSpPr>
          <p:cNvPr id="142346"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42347"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42348"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43362" name="Rectangle 2"/>
          <p:cNvSpPr/>
          <p:nvPr/>
        </p:nvSpPr>
        <p:spPr>
          <a:xfrm>
            <a:off x="1905000" y="990600"/>
            <a:ext cx="6477000" cy="4616450"/>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lnSpc>
                <a:spcPct val="90000"/>
              </a:lnSpc>
              <a:spcBef>
                <a:spcPct val="50000"/>
              </a:spcBef>
              <a:buNone/>
            </a:pPr>
            <a:r>
              <a:rPr lang="zh-CN" altLang="en-US" sz="2800" b="1" dirty="0">
                <a:solidFill>
                  <a:srgbClr val="0000FF"/>
                </a:solidFill>
                <a:latin typeface="Times New Roman" panose="02020603050405020304" pitchFamily="18" charset="0"/>
              </a:rPr>
              <a:t>程序运行结果是</a:t>
            </a:r>
            <a:r>
              <a:rPr lang="en-US" altLang="zh-CN" sz="2800" b="1" dirty="0">
                <a:solidFill>
                  <a:srgbClr val="0000FF"/>
                </a:solidFill>
                <a:latin typeface="Times New Roman" panose="02020603050405020304" pitchFamily="18" charset="0"/>
              </a:rPr>
              <a:t>:</a:t>
            </a:r>
            <a:endParaRPr lang="en-US" altLang="zh-CN" sz="2800" b="1" dirty="0">
              <a:solidFill>
                <a:srgbClr val="0000FF"/>
              </a:solidFill>
              <a:latin typeface="Times New Roman" panose="02020603050405020304" pitchFamily="18" charset="0"/>
            </a:endParaRPr>
          </a:p>
          <a:p>
            <a:pPr marL="0" lvl="0" indent="0" eaLnBrk="1" hangingPunct="1">
              <a:lnSpc>
                <a:spcPct val="90000"/>
              </a:lnSpc>
              <a:spcBef>
                <a:spcPct val="50000"/>
              </a:spcBef>
              <a:buNone/>
            </a:pPr>
            <a:r>
              <a:rPr lang="en-US" altLang="zh-CN" sz="2400" dirty="0">
                <a:latin typeface="Comic Sans MS" panose="030F0702030302020204" pitchFamily="66" charset="0"/>
              </a:rPr>
              <a:t>    i=6     j=5     k=3</a:t>
            </a:r>
            <a:endParaRPr lang="en-US" altLang="zh-CN" sz="2400" dirty="0">
              <a:latin typeface="Comic Sans MS" panose="030F0702030302020204" pitchFamily="66" charset="0"/>
            </a:endParaRPr>
          </a:p>
          <a:p>
            <a:pPr marL="0" lvl="0" indent="0" eaLnBrk="1" hangingPunct="1">
              <a:lnSpc>
                <a:spcPct val="90000"/>
              </a:lnSpc>
              <a:spcBef>
                <a:spcPct val="50000"/>
              </a:spcBef>
              <a:buNone/>
            </a:pPr>
            <a:r>
              <a:rPr lang="en-US" altLang="zh-CN" sz="2400" dirty="0">
                <a:latin typeface="Comic Sans MS" panose="030F0702030302020204" pitchFamily="66" charset="0"/>
              </a:rPr>
              <a:t>    (i&lt;j?i++:j++)=5</a:t>
            </a:r>
            <a:endParaRPr lang="en-US" altLang="zh-CN" sz="2400" dirty="0">
              <a:latin typeface="Comic Sans MS" panose="030F0702030302020204" pitchFamily="66" charset="0"/>
            </a:endParaRPr>
          </a:p>
          <a:p>
            <a:pPr marL="0" lvl="0" indent="0" eaLnBrk="1" hangingPunct="1">
              <a:lnSpc>
                <a:spcPct val="90000"/>
              </a:lnSpc>
              <a:spcBef>
                <a:spcPct val="50000"/>
              </a:spcBef>
              <a:buNone/>
            </a:pPr>
            <a:r>
              <a:rPr lang="en-US" altLang="zh-CN" sz="2400" dirty="0">
                <a:latin typeface="Comic Sans MS" panose="030F0702030302020204" pitchFamily="66" charset="0"/>
              </a:rPr>
              <a:t>    i=6     j=6</a:t>
            </a:r>
            <a:endParaRPr lang="en-US" altLang="zh-CN" sz="2400" dirty="0">
              <a:latin typeface="Comic Sans MS" panose="030F0702030302020204" pitchFamily="66" charset="0"/>
            </a:endParaRPr>
          </a:p>
          <a:p>
            <a:pPr marL="0" lvl="0" indent="0" eaLnBrk="1" hangingPunct="1">
              <a:lnSpc>
                <a:spcPct val="90000"/>
              </a:lnSpc>
              <a:spcBef>
                <a:spcPct val="50000"/>
              </a:spcBef>
              <a:buNone/>
            </a:pPr>
            <a:r>
              <a:rPr lang="en-US" altLang="zh-CN" sz="2400" dirty="0">
                <a:latin typeface="Comic Sans MS" panose="030F0702030302020204" pitchFamily="66" charset="0"/>
              </a:rPr>
              <a:t>    (k+=i&gt;j?i++:j++)=9</a:t>
            </a:r>
            <a:endParaRPr lang="en-US" altLang="zh-CN" sz="2400" dirty="0">
              <a:latin typeface="Comic Sans MS" panose="030F0702030302020204" pitchFamily="66" charset="0"/>
            </a:endParaRPr>
          </a:p>
          <a:p>
            <a:pPr marL="0" lvl="0" indent="0" eaLnBrk="1" hangingPunct="1">
              <a:lnSpc>
                <a:spcPct val="90000"/>
              </a:lnSpc>
              <a:spcBef>
                <a:spcPct val="50000"/>
              </a:spcBef>
              <a:buNone/>
            </a:pPr>
            <a:r>
              <a:rPr lang="en-US" altLang="zh-CN" sz="2400" dirty="0">
                <a:latin typeface="Comic Sans MS" panose="030F0702030302020204" pitchFamily="66" charset="0"/>
              </a:rPr>
              <a:t>    i=6     j=7     k=9</a:t>
            </a:r>
            <a:endParaRPr lang="en-US" altLang="zh-CN" sz="2400" dirty="0">
              <a:latin typeface="Comic Sans MS" panose="030F0702030302020204" pitchFamily="66" charset="0"/>
            </a:endParaRPr>
          </a:p>
          <a:p>
            <a:pPr marL="0" lvl="0" indent="0" eaLnBrk="1" hangingPunct="1">
              <a:lnSpc>
                <a:spcPct val="90000"/>
              </a:lnSpc>
              <a:spcBef>
                <a:spcPct val="50000"/>
              </a:spcBef>
              <a:buNone/>
            </a:pPr>
            <a:r>
              <a:rPr lang="en-US" altLang="zh-CN" sz="2400" dirty="0">
                <a:latin typeface="Comic Sans MS" panose="030F0702030302020204" pitchFamily="66" charset="0"/>
              </a:rPr>
              <a:t>    (k&gt;=j&gt;=i)=0     (k&gt;=j&amp;&amp;j&gt;=i)=1</a:t>
            </a:r>
            <a:endParaRPr lang="en-US" altLang="zh-CN" sz="2400" dirty="0">
              <a:latin typeface="Comic Sans MS" panose="030F0702030302020204" pitchFamily="66" charset="0"/>
            </a:endParaRPr>
          </a:p>
          <a:p>
            <a:pPr marL="0" lvl="0" indent="0" eaLnBrk="1" hangingPunct="1">
              <a:lnSpc>
                <a:spcPct val="90000"/>
              </a:lnSpc>
              <a:spcBef>
                <a:spcPct val="50000"/>
              </a:spcBef>
              <a:buNone/>
            </a:pPr>
            <a:r>
              <a:rPr lang="en-US" altLang="zh-CN" sz="2400" dirty="0">
                <a:latin typeface="Comic Sans MS" panose="030F0702030302020204" pitchFamily="66" charset="0"/>
              </a:rPr>
              <a:t>    i=3     j=2     k=1</a:t>
            </a:r>
            <a:endParaRPr lang="en-US" altLang="zh-CN" sz="2400" dirty="0">
              <a:latin typeface="Comic Sans MS" panose="030F0702030302020204" pitchFamily="66" charset="0"/>
            </a:endParaRPr>
          </a:p>
          <a:p>
            <a:pPr marL="0" lvl="0" indent="0" eaLnBrk="1" hangingPunct="1">
              <a:lnSpc>
                <a:spcPct val="90000"/>
              </a:lnSpc>
              <a:spcBef>
                <a:spcPct val="50000"/>
              </a:spcBef>
              <a:buNone/>
            </a:pPr>
            <a:r>
              <a:rPr lang="en-US" altLang="zh-CN" sz="2400" dirty="0">
                <a:latin typeface="Comic Sans MS" panose="030F0702030302020204" pitchFamily="66" charset="0"/>
              </a:rPr>
              <a:t>    i=4     j=3     k=1</a:t>
            </a:r>
            <a:endParaRPr lang="en-US" altLang="zh-CN" sz="2400" dirty="0">
              <a:latin typeface="Comic Sans MS" panose="030F0702030302020204" pitchFamily="66" charset="0"/>
            </a:endParaRPr>
          </a:p>
        </p:txBody>
      </p:sp>
      <p:sp>
        <p:nvSpPr>
          <p:cNvPr id="143363"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43364"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43365"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4386" name="Rectangle 2"/>
          <p:cNvSpPr>
            <a:spLocks noGrp="1"/>
          </p:cNvSpPr>
          <p:nvPr>
            <p:ph type="title"/>
          </p:nvPr>
        </p:nvSpPr>
        <p:spPr>
          <a:ln/>
        </p:spPr>
        <p:txBody>
          <a:bodyPr vert="horz" wrap="square" lIns="91440" tIns="45720" rIns="91440" bIns="45720" anchor="b" anchorCtr="0"/>
          <a:p>
            <a:pPr eaLnBrk="1" hangingPunct="1"/>
            <a:r>
              <a:rPr lang="zh-CN" altLang="en-US" b="1" dirty="0"/>
              <a:t>两点说明</a:t>
            </a:r>
            <a:endParaRPr lang="zh-CN" altLang="en-US" b="1" dirty="0"/>
          </a:p>
        </p:txBody>
      </p:sp>
      <p:sp>
        <p:nvSpPr>
          <p:cNvPr id="144387" name="Rectangle 3"/>
          <p:cNvSpPr>
            <a:spLocks noGrp="1"/>
          </p:cNvSpPr>
          <p:nvPr>
            <p:ph idx="1"/>
          </p:nvPr>
        </p:nvSpPr>
        <p:spPr>
          <a:xfrm>
            <a:off x="304800" y="2017713"/>
            <a:ext cx="8650288" cy="4114800"/>
          </a:xfrm>
          <a:ln/>
        </p:spPr>
        <p:txBody>
          <a:bodyPr vert="horz" wrap="square" lIns="91440" tIns="45720" rIns="91440" bIns="45720" anchor="t" anchorCtr="0"/>
          <a:p>
            <a:pPr eaLnBrk="1" hangingPunct="1">
              <a:lnSpc>
                <a:spcPct val="90000"/>
              </a:lnSpc>
            </a:pPr>
            <a:r>
              <a:rPr lang="en-US" altLang="zh-CN" sz="2800" b="1" dirty="0">
                <a:latin typeface="Comic Sans MS" panose="030F0702030302020204" pitchFamily="66" charset="0"/>
              </a:rPr>
              <a:t>C</a:t>
            </a:r>
            <a:r>
              <a:rPr lang="zh-CN" altLang="en-US" sz="2800" b="1" dirty="0">
                <a:latin typeface="Comic Sans MS" panose="030F0702030302020204" pitchFamily="66" charset="0"/>
              </a:rPr>
              <a:t>表达式 </a:t>
            </a:r>
            <a:r>
              <a:rPr lang="en-US" altLang="zh-CN" sz="2800" b="1" dirty="0">
                <a:latin typeface="Comic Sans MS" panose="030F0702030302020204" pitchFamily="66" charset="0"/>
              </a:rPr>
              <a:t>k&gt;=j&gt;=i</a:t>
            </a:r>
            <a:r>
              <a:rPr lang="zh-CN" altLang="en-US" sz="2800" b="1" dirty="0">
                <a:latin typeface="Comic Sans MS" panose="030F0702030302020204" pitchFamily="66" charset="0"/>
              </a:rPr>
              <a:t>与数学式子</a:t>
            </a:r>
            <a:r>
              <a:rPr lang="en-US" altLang="zh-CN" sz="2800" b="1" dirty="0">
                <a:latin typeface="Comic Sans MS" panose="030F0702030302020204" pitchFamily="66" charset="0"/>
              </a:rPr>
              <a:t>k&gt;=j&gt;=i</a:t>
            </a:r>
            <a:r>
              <a:rPr lang="zh-CN" altLang="en-US" sz="2800" b="1" dirty="0">
                <a:latin typeface="Comic Sans MS" panose="030F0702030302020204" pitchFamily="66" charset="0"/>
              </a:rPr>
              <a:t>的区别</a:t>
            </a:r>
            <a:endParaRPr lang="zh-CN" altLang="en-US" sz="2800" b="1" dirty="0">
              <a:latin typeface="Comic Sans MS" panose="030F0702030302020204" pitchFamily="66" charset="0"/>
            </a:endParaRPr>
          </a:p>
          <a:p>
            <a:pPr lvl="1" eaLnBrk="1" hangingPunct="1">
              <a:lnSpc>
                <a:spcPct val="90000"/>
              </a:lnSpc>
            </a:pPr>
            <a:r>
              <a:rPr lang="en-US" altLang="zh-CN" sz="2400" b="1" dirty="0">
                <a:solidFill>
                  <a:schemeClr val="tx2"/>
                </a:solidFill>
                <a:latin typeface="Comic Sans MS" panose="030F0702030302020204" pitchFamily="66" charset="0"/>
              </a:rPr>
              <a:t>C</a:t>
            </a:r>
            <a:r>
              <a:rPr lang="zh-CN" altLang="en-US" sz="2400" b="1" dirty="0">
                <a:solidFill>
                  <a:schemeClr val="tx2"/>
                </a:solidFill>
                <a:latin typeface="Comic Sans MS" panose="030F0702030302020204" pitchFamily="66" charset="0"/>
              </a:rPr>
              <a:t>表达式 </a:t>
            </a:r>
            <a:r>
              <a:rPr lang="en-US" altLang="zh-CN" sz="2400" b="1" dirty="0">
                <a:solidFill>
                  <a:schemeClr val="tx2"/>
                </a:solidFill>
                <a:latin typeface="Comic Sans MS" panose="030F0702030302020204" pitchFamily="66" charset="0"/>
              </a:rPr>
              <a:t>k&gt;=j&gt;=i</a:t>
            </a:r>
            <a:r>
              <a:rPr lang="zh-CN" altLang="en-US" sz="2400" b="1" dirty="0">
                <a:solidFill>
                  <a:schemeClr val="tx2"/>
                </a:solidFill>
                <a:latin typeface="Comic Sans MS" panose="030F0702030302020204" pitchFamily="66" charset="0"/>
              </a:rPr>
              <a:t>因运算符 </a:t>
            </a:r>
            <a:r>
              <a:rPr lang="en-US" altLang="zh-CN" sz="2400" b="1" dirty="0">
                <a:solidFill>
                  <a:schemeClr val="tx2"/>
                </a:solidFill>
                <a:latin typeface="Comic Sans MS" panose="030F0702030302020204" pitchFamily="66" charset="0"/>
              </a:rPr>
              <a:t>&gt;= </a:t>
            </a:r>
            <a:r>
              <a:rPr lang="zh-CN" altLang="en-US" sz="2400" b="1" dirty="0">
                <a:solidFill>
                  <a:schemeClr val="tx2"/>
                </a:solidFill>
                <a:latin typeface="Comic Sans MS" panose="030F0702030302020204" pitchFamily="66" charset="0"/>
              </a:rPr>
              <a:t>自左向右结合，可写成加括号的等价形式</a:t>
            </a:r>
            <a:r>
              <a:rPr lang="en-US" altLang="zh-CN" sz="2400" b="1" dirty="0">
                <a:solidFill>
                  <a:schemeClr val="tx2"/>
                </a:solidFill>
                <a:latin typeface="Comic Sans MS" panose="030F0702030302020204" pitchFamily="66" charset="0"/>
              </a:rPr>
              <a:t>(k&gt;=j)&gt;=i</a:t>
            </a:r>
            <a:endParaRPr lang="en-US" altLang="zh-CN" sz="2400" b="1" dirty="0">
              <a:solidFill>
                <a:schemeClr val="tx2"/>
              </a:solidFill>
              <a:latin typeface="Comic Sans MS" panose="030F0702030302020204" pitchFamily="66" charset="0"/>
            </a:endParaRPr>
          </a:p>
          <a:p>
            <a:pPr lvl="1" eaLnBrk="1" hangingPunct="1">
              <a:lnSpc>
                <a:spcPct val="90000"/>
              </a:lnSpc>
            </a:pPr>
            <a:r>
              <a:rPr lang="zh-CN" altLang="en-US" sz="2400" b="1" dirty="0">
                <a:solidFill>
                  <a:schemeClr val="tx2"/>
                </a:solidFill>
                <a:latin typeface="Comic Sans MS" panose="030F0702030302020204" pitchFamily="66" charset="0"/>
              </a:rPr>
              <a:t>数学式子 </a:t>
            </a:r>
            <a:r>
              <a:rPr lang="en-US" altLang="zh-CN" sz="2400" b="1" dirty="0">
                <a:solidFill>
                  <a:schemeClr val="tx2"/>
                </a:solidFill>
                <a:latin typeface="Comic Sans MS" panose="030F0702030302020204" pitchFamily="66" charset="0"/>
              </a:rPr>
              <a:t>k&gt;=j&gt;=i</a:t>
            </a:r>
            <a:r>
              <a:rPr lang="zh-CN" altLang="en-US" sz="2400" b="1" dirty="0">
                <a:solidFill>
                  <a:schemeClr val="tx2"/>
                </a:solidFill>
                <a:latin typeface="Comic Sans MS" panose="030F0702030302020204" pitchFamily="66" charset="0"/>
              </a:rPr>
              <a:t>写成</a:t>
            </a:r>
            <a:r>
              <a:rPr lang="en-US" altLang="zh-CN" sz="2400" b="1" dirty="0">
                <a:solidFill>
                  <a:schemeClr val="tx2"/>
                </a:solidFill>
                <a:latin typeface="Comic Sans MS" panose="030F0702030302020204" pitchFamily="66" charset="0"/>
              </a:rPr>
              <a:t>C</a:t>
            </a:r>
            <a:r>
              <a:rPr lang="zh-CN" altLang="en-US" sz="2400" b="1" dirty="0">
                <a:solidFill>
                  <a:schemeClr val="tx2"/>
                </a:solidFill>
                <a:latin typeface="Comic Sans MS" panose="030F0702030302020204" pitchFamily="66" charset="0"/>
              </a:rPr>
              <a:t>表达式应该是 </a:t>
            </a:r>
            <a:r>
              <a:rPr lang="en-US" altLang="zh-CN" sz="2400" b="1" dirty="0">
                <a:solidFill>
                  <a:schemeClr val="tx2"/>
                </a:solidFill>
                <a:latin typeface="Comic Sans MS" panose="030F0702030302020204" pitchFamily="66" charset="0"/>
              </a:rPr>
              <a:t>k&gt;=j &amp;&amp; j&gt;=i</a:t>
            </a:r>
            <a:endParaRPr lang="en-US" altLang="zh-CN" sz="2400" b="1" dirty="0">
              <a:solidFill>
                <a:schemeClr val="tx2"/>
              </a:solidFill>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运算符</a:t>
            </a:r>
            <a:r>
              <a:rPr lang="en-US" altLang="zh-CN" sz="2800" b="1" dirty="0">
                <a:latin typeface="Comic Sans MS" panose="030F0702030302020204" pitchFamily="66" charset="0"/>
              </a:rPr>
              <a:t>++</a:t>
            </a:r>
            <a:r>
              <a:rPr lang="zh-CN" altLang="en-US" sz="2800" b="1" dirty="0">
                <a:latin typeface="Comic Sans MS" panose="030F0702030302020204" pitchFamily="66" charset="0"/>
              </a:rPr>
              <a:t>和</a:t>
            </a:r>
            <a:r>
              <a:rPr lang="en-US" altLang="zh-CN" sz="2800" b="1" dirty="0">
                <a:latin typeface="Comic Sans MS" panose="030F0702030302020204" pitchFamily="66" charset="0"/>
              </a:rPr>
              <a:t>--</a:t>
            </a:r>
            <a:r>
              <a:rPr lang="zh-CN" altLang="en-US" sz="2800" b="1" dirty="0">
                <a:latin typeface="Comic Sans MS" panose="030F0702030302020204" pitchFamily="66" charset="0"/>
              </a:rPr>
              <a:t>在不同系统中实现上的差别</a:t>
            </a:r>
            <a:endParaRPr lang="zh-CN" altLang="en-US" sz="2800" b="1" dirty="0">
              <a:latin typeface="Comic Sans MS" panose="030F0702030302020204" pitchFamily="66" charset="0"/>
            </a:endParaRPr>
          </a:p>
          <a:p>
            <a:pPr lvl="1" eaLnBrk="1" hangingPunct="1">
              <a:lnSpc>
                <a:spcPct val="90000"/>
              </a:lnSpc>
            </a:pPr>
            <a:r>
              <a:rPr lang="zh-CN" altLang="en-US" sz="2400" b="1" dirty="0">
                <a:solidFill>
                  <a:schemeClr val="tx2"/>
                </a:solidFill>
                <a:latin typeface="Comic Sans MS" panose="030F0702030302020204" pitchFamily="66" charset="0"/>
              </a:rPr>
              <a:t>表达式 </a:t>
            </a:r>
            <a:r>
              <a:rPr lang="en-US" altLang="zh-CN" sz="2400" b="1" dirty="0">
                <a:solidFill>
                  <a:schemeClr val="tx2"/>
                </a:solidFill>
                <a:latin typeface="Comic Sans MS" panose="030F0702030302020204" pitchFamily="66" charset="0"/>
              </a:rPr>
              <a:t>i / ++i</a:t>
            </a:r>
            <a:r>
              <a:rPr lang="zh-CN" altLang="en-US" sz="2400" b="1" dirty="0">
                <a:solidFill>
                  <a:schemeClr val="tx2"/>
                </a:solidFill>
                <a:latin typeface="Comic Sans MS" panose="030F0702030302020204" pitchFamily="66" charset="0"/>
              </a:rPr>
              <a:t>的值，在 </a:t>
            </a:r>
            <a:r>
              <a:rPr lang="en-US" altLang="zh-CN" sz="2400" b="1" dirty="0">
                <a:solidFill>
                  <a:schemeClr val="tx2"/>
                </a:solidFill>
                <a:latin typeface="Comic Sans MS" panose="030F0702030302020204" pitchFamily="66" charset="0"/>
              </a:rPr>
              <a:t>TURBO C </a:t>
            </a:r>
            <a:r>
              <a:rPr lang="zh-CN" altLang="en-US" sz="2400" b="1" dirty="0">
                <a:solidFill>
                  <a:schemeClr val="tx2"/>
                </a:solidFill>
                <a:latin typeface="Comic Sans MS" panose="030F0702030302020204" pitchFamily="66" charset="0"/>
              </a:rPr>
              <a:t>中，结果为</a:t>
            </a:r>
            <a:r>
              <a:rPr lang="en-US" altLang="zh-CN" sz="2400" b="1" dirty="0">
                <a:solidFill>
                  <a:schemeClr val="tx2"/>
                </a:solidFill>
                <a:latin typeface="Comic Sans MS" panose="030F0702030302020204" pitchFamily="66" charset="0"/>
              </a:rPr>
              <a:t>1</a:t>
            </a:r>
            <a:r>
              <a:rPr lang="zh-CN" altLang="en-US" sz="2400" b="1" dirty="0">
                <a:solidFill>
                  <a:schemeClr val="tx2"/>
                </a:solidFill>
                <a:latin typeface="Comic Sans MS" panose="030F0702030302020204" pitchFamily="66" charset="0"/>
              </a:rPr>
              <a:t>。但是，可能在有的系统中，这个表达式的值却为 </a:t>
            </a:r>
            <a:r>
              <a:rPr lang="en-US" altLang="zh-CN" sz="2400" b="1" dirty="0">
                <a:solidFill>
                  <a:schemeClr val="tx2"/>
                </a:solidFill>
                <a:latin typeface="Comic Sans MS" panose="030F0702030302020204" pitchFamily="66" charset="0"/>
              </a:rPr>
              <a:t>0</a:t>
            </a:r>
            <a:endParaRPr lang="en-US" altLang="zh-CN" sz="2400" b="1" dirty="0">
              <a:solidFill>
                <a:schemeClr val="tx2"/>
              </a:solidFill>
              <a:latin typeface="Comic Sans MS" panose="030F0702030302020204" pitchFamily="66" charset="0"/>
            </a:endParaRPr>
          </a:p>
          <a:p>
            <a:pPr lvl="1" eaLnBrk="1" hangingPunct="1">
              <a:lnSpc>
                <a:spcPct val="90000"/>
              </a:lnSpc>
            </a:pPr>
            <a:r>
              <a:rPr lang="zh-CN" altLang="en-US" sz="2400" b="1" dirty="0">
                <a:solidFill>
                  <a:schemeClr val="tx2"/>
                </a:solidFill>
                <a:latin typeface="Comic Sans MS" panose="030F0702030302020204" pitchFamily="66" charset="0"/>
              </a:rPr>
              <a:t>表达式“</a:t>
            </a:r>
            <a:r>
              <a:rPr lang="en-US" altLang="zh-CN" sz="2400" b="1" dirty="0">
                <a:solidFill>
                  <a:schemeClr val="tx2"/>
                </a:solidFill>
                <a:latin typeface="Comic Sans MS" panose="030F0702030302020204" pitchFamily="66" charset="0"/>
              </a:rPr>
              <a:t>i/++i”</a:t>
            </a:r>
            <a:r>
              <a:rPr lang="zh-CN" altLang="en-US" sz="2400" b="1" dirty="0">
                <a:solidFill>
                  <a:schemeClr val="tx2"/>
                </a:solidFill>
                <a:latin typeface="Comic Sans MS" panose="030F0702030302020204" pitchFamily="66" charset="0"/>
              </a:rPr>
              <a:t>可以写成“</a:t>
            </a:r>
            <a:r>
              <a:rPr lang="en-US" altLang="zh-CN" sz="2400" b="1" dirty="0">
                <a:solidFill>
                  <a:schemeClr val="tx2"/>
                </a:solidFill>
                <a:latin typeface="Comic Sans MS" panose="030F0702030302020204" pitchFamily="66" charset="0"/>
              </a:rPr>
              <a:t>i/(++i)”</a:t>
            </a:r>
            <a:r>
              <a:rPr lang="zh-CN" altLang="en-US" sz="2400" b="1" dirty="0">
                <a:solidFill>
                  <a:schemeClr val="tx2"/>
                </a:solidFill>
                <a:latin typeface="Comic Sans MS" panose="030F0702030302020204" pitchFamily="66" charset="0"/>
              </a:rPr>
              <a:t>。</a:t>
            </a:r>
            <a:r>
              <a:rPr lang="en-US" altLang="zh-CN" sz="2400" b="1" dirty="0">
                <a:solidFill>
                  <a:schemeClr val="tx2"/>
                </a:solidFill>
                <a:latin typeface="Comic Sans MS" panose="030F0702030302020204" pitchFamily="66" charset="0"/>
              </a:rPr>
              <a:t>C</a:t>
            </a:r>
            <a:r>
              <a:rPr lang="zh-CN" altLang="en-US" sz="2400" b="1" dirty="0">
                <a:solidFill>
                  <a:schemeClr val="tx2"/>
                </a:solidFill>
                <a:latin typeface="Comic Sans MS" panose="030F0702030302020204" pitchFamily="66" charset="0"/>
              </a:rPr>
              <a:t>语言对上述两种可能的选择未作明确规定，由编译程序自行决定。不同的编译程序可能采用不同的方案，这会引起表达式的副作用</a:t>
            </a:r>
            <a:endParaRPr lang="zh-CN" altLang="en-US" sz="2400" b="1" dirty="0">
              <a:solidFill>
                <a:schemeClr val="tx2"/>
              </a:solidFill>
              <a:latin typeface="Comic Sans MS" panose="030F0702030302020204" pitchFamily="66" charset="0"/>
            </a:endParaRPr>
          </a:p>
        </p:txBody>
      </p:sp>
      <p:sp>
        <p:nvSpPr>
          <p:cNvPr id="144388"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44389"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44390"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45410" name="Rectangle 2"/>
          <p:cNvSpPr>
            <a:spLocks noGrp="1"/>
          </p:cNvSpPr>
          <p:nvPr>
            <p:ph idx="1"/>
          </p:nvPr>
        </p:nvSpPr>
        <p:spPr>
          <a:xfrm>
            <a:off x="323850" y="331788"/>
            <a:ext cx="8610600" cy="5949950"/>
          </a:xfrm>
          <a:ln>
            <a:solidFill>
              <a:schemeClr val="hlink">
                <a:alpha val="100000"/>
              </a:schemeClr>
            </a:solidFill>
            <a:miter lim="800000"/>
          </a:ln>
        </p:spPr>
        <p:txBody>
          <a:bodyPr vert="horz" wrap="square" lIns="91440" tIns="45720" rIns="91440" bIns="45720" anchor="t" anchorCtr="0"/>
          <a:p>
            <a:pPr algn="just" eaLnBrk="1" hangingPunct="1">
              <a:lnSpc>
                <a:spcPct val="90000"/>
              </a:lnSpc>
              <a:buNone/>
            </a:pPr>
            <a:r>
              <a:rPr lang="en-US" altLang="zh-CN" sz="2200" dirty="0">
                <a:latin typeface="Comic Sans MS" panose="030F0702030302020204" pitchFamily="66" charset="0"/>
              </a:rPr>
              <a:t>#include  &lt;stdio.h&gt; </a:t>
            </a:r>
            <a:endParaRPr lang="en-US" altLang="zh-CN" sz="2200" dirty="0">
              <a:latin typeface="Comic Sans MS" panose="030F0702030302020204" pitchFamily="66" charset="0"/>
            </a:endParaRPr>
          </a:p>
          <a:p>
            <a:pPr algn="just" eaLnBrk="1" hangingPunct="1">
              <a:lnSpc>
                <a:spcPct val="90000"/>
              </a:lnSpc>
              <a:buNone/>
            </a:pPr>
            <a:r>
              <a:rPr lang="en-US" altLang="zh-CN" sz="2200" dirty="0">
                <a:latin typeface="Comic Sans MS" panose="030F0702030302020204" pitchFamily="66" charset="0"/>
              </a:rPr>
              <a:t> int main()</a:t>
            </a:r>
            <a:endParaRPr lang="en-US" altLang="zh-CN" sz="2200" dirty="0">
              <a:latin typeface="Comic Sans MS" panose="030F0702030302020204" pitchFamily="66" charset="0"/>
            </a:endParaRPr>
          </a:p>
          <a:p>
            <a:pPr algn="just" eaLnBrk="1" hangingPunct="1">
              <a:lnSpc>
                <a:spcPct val="90000"/>
              </a:lnSpc>
              <a:buNone/>
            </a:pPr>
            <a:r>
              <a:rPr lang="en-US" altLang="zh-CN" sz="2200" dirty="0">
                <a:latin typeface="Comic Sans MS" panose="030F0702030302020204" pitchFamily="66" charset="0"/>
              </a:rPr>
              <a:t> {  int a, b, c;    a = b = c = 1;    ++a || ++b &amp;&amp; ++c;</a:t>
            </a:r>
            <a:endParaRPr lang="en-US" altLang="zh-CN" sz="2200" dirty="0">
              <a:latin typeface="Comic Sans MS" panose="030F0702030302020204" pitchFamily="66" charset="0"/>
            </a:endParaRPr>
          </a:p>
          <a:p>
            <a:pPr algn="just" eaLnBrk="1" hangingPunct="1">
              <a:lnSpc>
                <a:spcPct val="90000"/>
              </a:lnSpc>
              <a:buNone/>
            </a:pPr>
            <a:r>
              <a:rPr lang="en-US" altLang="zh-CN" sz="2200" dirty="0">
                <a:latin typeface="Comic Sans MS" panose="030F0702030302020204" pitchFamily="66" charset="0"/>
              </a:rPr>
              <a:t>    printf("a=%d\tb=%d\tc=%d\n", a, b, c);</a:t>
            </a:r>
            <a:endParaRPr lang="en-US" altLang="zh-CN" sz="2200" dirty="0">
              <a:latin typeface="Comic Sans MS" panose="030F0702030302020204" pitchFamily="66" charset="0"/>
            </a:endParaRPr>
          </a:p>
          <a:p>
            <a:pPr algn="just" eaLnBrk="1" hangingPunct="1">
              <a:lnSpc>
                <a:spcPct val="90000"/>
              </a:lnSpc>
              <a:buNone/>
            </a:pPr>
            <a:r>
              <a:rPr lang="en-US" altLang="zh-CN" sz="2200" dirty="0">
                <a:latin typeface="Comic Sans MS" panose="030F0702030302020204" pitchFamily="66" charset="0"/>
              </a:rPr>
              <a:t>    a = b = c = 1;    ++a &amp;&amp; ++b || ++c;</a:t>
            </a:r>
            <a:endParaRPr lang="en-US" altLang="zh-CN" sz="2200" dirty="0">
              <a:latin typeface="Comic Sans MS" panose="030F0702030302020204" pitchFamily="66" charset="0"/>
            </a:endParaRPr>
          </a:p>
          <a:p>
            <a:pPr algn="just" eaLnBrk="1" hangingPunct="1">
              <a:lnSpc>
                <a:spcPct val="90000"/>
              </a:lnSpc>
              <a:buNone/>
            </a:pPr>
            <a:r>
              <a:rPr lang="en-US" altLang="zh-CN" sz="2200" dirty="0">
                <a:latin typeface="Comic Sans MS" panose="030F0702030302020204" pitchFamily="66" charset="0"/>
              </a:rPr>
              <a:t>    printf("a=%d\tb=%d\tc=%d\n", a, b, c);</a:t>
            </a:r>
            <a:endParaRPr lang="en-US" altLang="zh-CN" sz="2200" dirty="0">
              <a:latin typeface="Comic Sans MS" panose="030F0702030302020204" pitchFamily="66" charset="0"/>
            </a:endParaRPr>
          </a:p>
          <a:p>
            <a:pPr algn="just" eaLnBrk="1" hangingPunct="1">
              <a:lnSpc>
                <a:spcPct val="90000"/>
              </a:lnSpc>
              <a:buNone/>
            </a:pPr>
            <a:r>
              <a:rPr lang="en-US" altLang="zh-CN" sz="2200" dirty="0">
                <a:latin typeface="Comic Sans MS" panose="030F0702030302020204" pitchFamily="66" charset="0"/>
              </a:rPr>
              <a:t>    a = b = c = 1;    ++a &amp;&amp; ++b &amp;&amp; ++c;</a:t>
            </a:r>
            <a:endParaRPr lang="en-US" altLang="zh-CN" sz="2200" dirty="0">
              <a:latin typeface="Comic Sans MS" panose="030F0702030302020204" pitchFamily="66" charset="0"/>
            </a:endParaRPr>
          </a:p>
          <a:p>
            <a:pPr algn="just" eaLnBrk="1" hangingPunct="1">
              <a:lnSpc>
                <a:spcPct val="90000"/>
              </a:lnSpc>
              <a:buNone/>
            </a:pPr>
            <a:r>
              <a:rPr lang="en-US" altLang="zh-CN" sz="2200" dirty="0">
                <a:latin typeface="Comic Sans MS" panose="030F0702030302020204" pitchFamily="66" charset="0"/>
              </a:rPr>
              <a:t>    printf("a=%d\tb=%d\tc=%d\n", a, b, c);</a:t>
            </a:r>
            <a:endParaRPr lang="en-US" altLang="zh-CN" sz="2200" dirty="0">
              <a:latin typeface="Comic Sans MS" panose="030F0702030302020204" pitchFamily="66" charset="0"/>
            </a:endParaRPr>
          </a:p>
          <a:p>
            <a:pPr algn="just" eaLnBrk="1" hangingPunct="1">
              <a:lnSpc>
                <a:spcPct val="90000"/>
              </a:lnSpc>
              <a:buNone/>
            </a:pPr>
            <a:r>
              <a:rPr lang="en-US" altLang="zh-CN" sz="2200" dirty="0">
                <a:latin typeface="Comic Sans MS" panose="030F0702030302020204" pitchFamily="66" charset="0"/>
              </a:rPr>
              <a:t>    a = b = c = 1;    --a &amp;&amp; --b || --c;</a:t>
            </a:r>
            <a:endParaRPr lang="en-US" altLang="zh-CN" sz="2200" dirty="0">
              <a:latin typeface="Comic Sans MS" panose="030F0702030302020204" pitchFamily="66" charset="0"/>
            </a:endParaRPr>
          </a:p>
          <a:p>
            <a:pPr algn="just" eaLnBrk="1" hangingPunct="1">
              <a:lnSpc>
                <a:spcPct val="90000"/>
              </a:lnSpc>
              <a:buNone/>
            </a:pPr>
            <a:r>
              <a:rPr lang="en-US" altLang="zh-CN" sz="2200" dirty="0">
                <a:latin typeface="Comic Sans MS" panose="030F0702030302020204" pitchFamily="66" charset="0"/>
              </a:rPr>
              <a:t>    printf("a=%d\tb=%d\tc=%d\n", a, b, c);</a:t>
            </a:r>
            <a:endParaRPr lang="en-US" altLang="zh-CN" sz="2200" dirty="0">
              <a:latin typeface="Comic Sans MS" panose="030F0702030302020204" pitchFamily="66" charset="0"/>
            </a:endParaRPr>
          </a:p>
          <a:p>
            <a:pPr algn="just" eaLnBrk="1" hangingPunct="1">
              <a:lnSpc>
                <a:spcPct val="90000"/>
              </a:lnSpc>
              <a:buNone/>
            </a:pPr>
            <a:r>
              <a:rPr lang="en-US" altLang="zh-CN" sz="2200" dirty="0">
                <a:latin typeface="Comic Sans MS" panose="030F0702030302020204" pitchFamily="66" charset="0"/>
              </a:rPr>
              <a:t>    a = b = c = 1;    --a || --b &amp;&amp; --c;</a:t>
            </a:r>
            <a:endParaRPr lang="en-US" altLang="zh-CN" sz="2200" dirty="0">
              <a:latin typeface="Comic Sans MS" panose="030F0702030302020204" pitchFamily="66" charset="0"/>
            </a:endParaRPr>
          </a:p>
          <a:p>
            <a:pPr algn="just" eaLnBrk="1" hangingPunct="1">
              <a:lnSpc>
                <a:spcPct val="90000"/>
              </a:lnSpc>
              <a:buNone/>
            </a:pPr>
            <a:r>
              <a:rPr lang="en-US" altLang="zh-CN" sz="2200" dirty="0">
                <a:latin typeface="Comic Sans MS" panose="030F0702030302020204" pitchFamily="66" charset="0"/>
              </a:rPr>
              <a:t>    printf("a=%d\tb=%d\tc=%d\n", a, b, c);</a:t>
            </a:r>
            <a:endParaRPr lang="en-US" altLang="zh-CN" sz="2200" dirty="0">
              <a:latin typeface="Comic Sans MS" panose="030F0702030302020204" pitchFamily="66" charset="0"/>
            </a:endParaRPr>
          </a:p>
          <a:p>
            <a:pPr algn="just" eaLnBrk="1" hangingPunct="1">
              <a:lnSpc>
                <a:spcPct val="90000"/>
              </a:lnSpc>
              <a:buNone/>
            </a:pPr>
            <a:r>
              <a:rPr lang="en-US" altLang="zh-CN" sz="2200" dirty="0">
                <a:latin typeface="Comic Sans MS" panose="030F0702030302020204" pitchFamily="66" charset="0"/>
              </a:rPr>
              <a:t>    a = b = c = 1;    --a &amp;&amp; --b &amp;&amp; --c;</a:t>
            </a:r>
            <a:endParaRPr lang="en-US" altLang="zh-CN" sz="2200" dirty="0">
              <a:latin typeface="Comic Sans MS" panose="030F0702030302020204" pitchFamily="66" charset="0"/>
            </a:endParaRPr>
          </a:p>
          <a:p>
            <a:pPr algn="just" eaLnBrk="1" hangingPunct="1">
              <a:lnSpc>
                <a:spcPct val="90000"/>
              </a:lnSpc>
              <a:buNone/>
            </a:pPr>
            <a:r>
              <a:rPr lang="en-US" altLang="zh-CN" sz="2200" dirty="0">
                <a:latin typeface="Comic Sans MS" panose="030F0702030302020204" pitchFamily="66" charset="0"/>
              </a:rPr>
              <a:t>    printf("a=%d\tb=%d\tc=%d\n", a, b, c);    printf("\n\n\n");</a:t>
            </a:r>
            <a:endParaRPr lang="en-US" altLang="zh-CN" sz="2200" dirty="0">
              <a:latin typeface="Comic Sans MS" panose="030F0702030302020204" pitchFamily="66" charset="0"/>
            </a:endParaRPr>
          </a:p>
          <a:p>
            <a:pPr algn="just" eaLnBrk="1" hangingPunct="1">
              <a:lnSpc>
                <a:spcPct val="90000"/>
              </a:lnSpc>
              <a:buNone/>
            </a:pPr>
            <a:r>
              <a:rPr lang="en-US" altLang="zh-CN" sz="2200" dirty="0">
                <a:latin typeface="Comic Sans MS" panose="030F0702030302020204" pitchFamily="66" charset="0"/>
              </a:rPr>
              <a:t>	return 0;</a:t>
            </a:r>
            <a:endParaRPr lang="en-US" altLang="zh-CN" sz="2200" dirty="0">
              <a:latin typeface="Comic Sans MS" panose="030F0702030302020204" pitchFamily="66" charset="0"/>
            </a:endParaRPr>
          </a:p>
          <a:p>
            <a:pPr algn="just" eaLnBrk="1" hangingPunct="1">
              <a:lnSpc>
                <a:spcPct val="90000"/>
              </a:lnSpc>
              <a:buNone/>
            </a:pPr>
            <a:r>
              <a:rPr lang="en-US" altLang="zh-CN" sz="2200" dirty="0">
                <a:latin typeface="Comic Sans MS" panose="030F0702030302020204" pitchFamily="66" charset="0"/>
              </a:rPr>
              <a:t> }</a:t>
            </a:r>
            <a:endParaRPr lang="en-US" altLang="zh-CN" sz="2200" dirty="0">
              <a:latin typeface="Comic Sans MS" panose="030F0702030302020204" pitchFamily="66" charset="0"/>
            </a:endParaRPr>
          </a:p>
        </p:txBody>
      </p:sp>
      <p:sp>
        <p:nvSpPr>
          <p:cNvPr id="145411"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45412"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45413"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6434" name="Rectangle 2"/>
          <p:cNvSpPr>
            <a:spLocks noGrp="1"/>
          </p:cNvSpPr>
          <p:nvPr>
            <p:ph idx="1"/>
          </p:nvPr>
        </p:nvSpPr>
        <p:spPr>
          <a:xfrm>
            <a:off x="1676400" y="1143000"/>
            <a:ext cx="5486400" cy="4267200"/>
          </a:xfrm>
          <a:ln>
            <a:solidFill>
              <a:schemeClr val="hlink">
                <a:alpha val="100000"/>
              </a:schemeClr>
            </a:solidFill>
            <a:miter lim="800000"/>
          </a:ln>
        </p:spPr>
        <p:txBody>
          <a:bodyPr vert="horz" wrap="square" lIns="91440" tIns="45720" rIns="91440" bIns="45720" anchor="t" anchorCtr="0"/>
          <a:p>
            <a:pPr algn="ctr" eaLnBrk="1" hangingPunct="1">
              <a:buNone/>
            </a:pPr>
            <a:r>
              <a:rPr lang="zh-CN" altLang="en-US" dirty="0">
                <a:solidFill>
                  <a:srgbClr val="0000FF"/>
                </a:solidFill>
                <a:latin typeface="Comic Sans MS" panose="030F0702030302020204" pitchFamily="66" charset="0"/>
              </a:rPr>
              <a:t>程序运行结果为</a:t>
            </a:r>
            <a:endParaRPr lang="zh-CN" altLang="en-US" dirty="0">
              <a:solidFill>
                <a:srgbClr val="0000FF"/>
              </a:solidFill>
              <a:latin typeface="Comic Sans MS" panose="030F0702030302020204" pitchFamily="66" charset="0"/>
            </a:endParaRPr>
          </a:p>
          <a:p>
            <a:pPr algn="just" eaLnBrk="1" hangingPunct="1">
              <a:buNone/>
            </a:pPr>
            <a:r>
              <a:rPr lang="zh-CN" altLang="en-US" dirty="0">
                <a:latin typeface="Comic Sans MS" panose="030F0702030302020204" pitchFamily="66" charset="0"/>
              </a:rPr>
              <a:t>        </a:t>
            </a:r>
            <a:r>
              <a:rPr lang="en-US" altLang="zh-CN" dirty="0">
                <a:latin typeface="Comic Sans MS" panose="030F0702030302020204" pitchFamily="66" charset="0"/>
              </a:rPr>
              <a:t>a=2     b=1     c=1</a:t>
            </a:r>
            <a:endParaRPr lang="en-US" altLang="zh-CN" dirty="0">
              <a:latin typeface="Comic Sans MS" panose="030F0702030302020204" pitchFamily="66" charset="0"/>
            </a:endParaRPr>
          </a:p>
          <a:p>
            <a:pPr algn="just" eaLnBrk="1" hangingPunct="1">
              <a:buNone/>
            </a:pPr>
            <a:r>
              <a:rPr lang="en-US" altLang="zh-CN" dirty="0">
                <a:latin typeface="Comic Sans MS" panose="030F0702030302020204" pitchFamily="66" charset="0"/>
              </a:rPr>
              <a:t>        a=2     b=2     c=1</a:t>
            </a:r>
            <a:endParaRPr lang="en-US" altLang="zh-CN" dirty="0">
              <a:latin typeface="Comic Sans MS" panose="030F0702030302020204" pitchFamily="66" charset="0"/>
            </a:endParaRPr>
          </a:p>
          <a:p>
            <a:pPr algn="just" eaLnBrk="1" hangingPunct="1">
              <a:buNone/>
            </a:pPr>
            <a:r>
              <a:rPr lang="en-US" altLang="zh-CN" dirty="0">
                <a:latin typeface="Comic Sans MS" panose="030F0702030302020204" pitchFamily="66" charset="0"/>
              </a:rPr>
              <a:t>        a=2     b=2     c=2</a:t>
            </a:r>
            <a:endParaRPr lang="en-US" altLang="zh-CN" dirty="0">
              <a:latin typeface="Comic Sans MS" panose="030F0702030302020204" pitchFamily="66" charset="0"/>
            </a:endParaRPr>
          </a:p>
          <a:p>
            <a:pPr algn="just" eaLnBrk="1" hangingPunct="1">
              <a:buNone/>
            </a:pPr>
            <a:r>
              <a:rPr lang="en-US" altLang="zh-CN" dirty="0">
                <a:latin typeface="Comic Sans MS" panose="030F0702030302020204" pitchFamily="66" charset="0"/>
              </a:rPr>
              <a:t>        a=0     b=1     c=0</a:t>
            </a:r>
            <a:endParaRPr lang="en-US" altLang="zh-CN" dirty="0">
              <a:latin typeface="Comic Sans MS" panose="030F0702030302020204" pitchFamily="66" charset="0"/>
            </a:endParaRPr>
          </a:p>
          <a:p>
            <a:pPr algn="just" eaLnBrk="1" hangingPunct="1">
              <a:buNone/>
            </a:pPr>
            <a:r>
              <a:rPr lang="en-US" altLang="zh-CN" dirty="0">
                <a:latin typeface="Comic Sans MS" panose="030F0702030302020204" pitchFamily="66" charset="0"/>
              </a:rPr>
              <a:t>        a=0     b=0     c=1</a:t>
            </a:r>
            <a:endParaRPr lang="en-US" altLang="zh-CN" dirty="0">
              <a:latin typeface="Comic Sans MS" panose="030F0702030302020204" pitchFamily="66" charset="0"/>
            </a:endParaRPr>
          </a:p>
          <a:p>
            <a:pPr algn="just" eaLnBrk="1" hangingPunct="1">
              <a:buNone/>
            </a:pPr>
            <a:r>
              <a:rPr lang="en-US" altLang="zh-CN" dirty="0">
                <a:latin typeface="Comic Sans MS" panose="030F0702030302020204" pitchFamily="66" charset="0"/>
              </a:rPr>
              <a:t>        a=0     b=1     c=1</a:t>
            </a:r>
            <a:endParaRPr lang="en-US" altLang="zh-CN" dirty="0">
              <a:latin typeface="Comic Sans MS" panose="030F0702030302020204" pitchFamily="66" charset="0"/>
            </a:endParaRPr>
          </a:p>
        </p:txBody>
      </p:sp>
      <p:sp>
        <p:nvSpPr>
          <p:cNvPr id="146435"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46436"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46437"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7458" name="Rectangle 2"/>
          <p:cNvSpPr>
            <a:spLocks noGrp="1"/>
          </p:cNvSpPr>
          <p:nvPr>
            <p:ph type="title"/>
          </p:nvPr>
        </p:nvSpPr>
        <p:spPr>
          <a:ln/>
        </p:spPr>
        <p:txBody>
          <a:bodyPr vert="horz" wrap="square" lIns="91440" tIns="45720" rIns="91440" bIns="45720" anchor="b" anchorCtr="0"/>
          <a:p>
            <a:pPr eaLnBrk="1" hangingPunct="1"/>
            <a:r>
              <a:rPr lang="zh-CN" altLang="en-US" b="1" dirty="0">
                <a:solidFill>
                  <a:srgbClr val="0000FF"/>
                </a:solidFill>
                <a:latin typeface="宋体" panose="02010600030101010101" pitchFamily="2" charset="-122"/>
              </a:rPr>
              <a:t>表达式语句</a:t>
            </a:r>
            <a:endParaRPr lang="zh-CN" altLang="en-US" b="1" dirty="0">
              <a:solidFill>
                <a:srgbClr val="0000FF"/>
              </a:solidFill>
              <a:latin typeface="宋体" panose="02010600030101010101" pitchFamily="2" charset="-122"/>
            </a:endParaRPr>
          </a:p>
        </p:txBody>
      </p:sp>
      <p:sp>
        <p:nvSpPr>
          <p:cNvPr id="147459" name="Rectangle 3"/>
          <p:cNvSpPr>
            <a:spLocks noGrp="1"/>
          </p:cNvSpPr>
          <p:nvPr>
            <p:ph idx="1"/>
          </p:nvPr>
        </p:nvSpPr>
        <p:spPr>
          <a:xfrm>
            <a:off x="914400" y="2017713"/>
            <a:ext cx="7772400" cy="4114800"/>
          </a:xfrm>
          <a:ln/>
        </p:spPr>
        <p:txBody>
          <a:bodyPr vert="horz" wrap="square" lIns="91440" tIns="45720" rIns="91440" bIns="45720" anchor="t" anchorCtr="0"/>
          <a:p>
            <a:pPr eaLnBrk="1" hangingPunct="1">
              <a:lnSpc>
                <a:spcPct val="90000"/>
              </a:lnSpc>
            </a:pPr>
            <a:r>
              <a:rPr lang="zh-CN" altLang="en-US" sz="2800" b="1" dirty="0">
                <a:latin typeface="Comic Sans MS" panose="030F0702030302020204" pitchFamily="66" charset="0"/>
              </a:rPr>
              <a:t>表达式是求值规则的一种描述，要使计算机按表达式所描述的求值规则作计算，必须将它写成语句，习惯称为表达式语句。在表达式之后接上分号，即  </a:t>
            </a:r>
            <a:r>
              <a:rPr lang="zh-CN" altLang="en-US" sz="2800" b="1" dirty="0">
                <a:solidFill>
                  <a:srgbClr val="0000FF"/>
                </a:solidFill>
                <a:latin typeface="Comic Sans MS" panose="030F0702030302020204" pitchFamily="66" charset="0"/>
              </a:rPr>
              <a:t>表达式；</a:t>
            </a:r>
            <a:endParaRPr lang="zh-CN" altLang="en-US" sz="2800" b="1" dirty="0">
              <a:solidFill>
                <a:srgbClr val="0000FF"/>
              </a:solidFill>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最典型的表达式语句是赋值表达式构成的语句，如：</a:t>
            </a:r>
            <a:r>
              <a:rPr lang="en-US" altLang="zh-CN" sz="2800" b="1" dirty="0">
                <a:latin typeface="Comic Sans MS" panose="030F0702030302020204" pitchFamily="66" charset="0"/>
              </a:rPr>
              <a:t>k = k+2;   m = n = j = 3;</a:t>
            </a:r>
            <a:r>
              <a:rPr lang="zh-CN" altLang="en-US" sz="2800" b="1" dirty="0">
                <a:latin typeface="Comic Sans MS" panose="030F0702030302020204" pitchFamily="66" charset="0"/>
              </a:rPr>
              <a:t>习惯称为赋值语句</a:t>
            </a:r>
            <a:endParaRPr lang="zh-CN" altLang="en-US" sz="2800" b="1" dirty="0">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另一个典型的应用是函数调用之后接上分号，即 </a:t>
            </a:r>
            <a:r>
              <a:rPr lang="zh-CN" altLang="en-US" sz="2800" b="1" dirty="0">
                <a:solidFill>
                  <a:srgbClr val="0000FF"/>
                </a:solidFill>
                <a:latin typeface="Comic Sans MS" panose="030F0702030302020204" pitchFamily="66" charset="0"/>
              </a:rPr>
              <a:t>函数调用；</a:t>
            </a:r>
            <a:endParaRPr lang="zh-CN" altLang="en-US" sz="2800" b="1" dirty="0">
              <a:solidFill>
                <a:srgbClr val="0000FF"/>
              </a:solidFill>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该表达式语句完成特定的函数处理工作</a:t>
            </a:r>
            <a:endParaRPr lang="zh-CN" altLang="en-US" sz="2400" b="1" dirty="0">
              <a:latin typeface="Comic Sans MS" panose="030F0702030302020204" pitchFamily="66" charset="0"/>
            </a:endParaRPr>
          </a:p>
        </p:txBody>
      </p:sp>
      <p:sp>
        <p:nvSpPr>
          <p:cNvPr id="147460"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47461"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47462"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8482" name="Rectangle 2"/>
          <p:cNvSpPr>
            <a:spLocks noGrp="1"/>
          </p:cNvSpPr>
          <p:nvPr>
            <p:ph type="title"/>
          </p:nvPr>
        </p:nvSpPr>
        <p:spPr>
          <a:ln/>
        </p:spPr>
        <p:txBody>
          <a:bodyPr vert="horz" wrap="square" lIns="91440" tIns="45720" rIns="91440" bIns="45720" anchor="b" anchorCtr="0"/>
          <a:p>
            <a:pPr eaLnBrk="1" hangingPunct="1"/>
            <a:r>
              <a:rPr lang="zh-CN" altLang="en-US" b="1" dirty="0"/>
              <a:t>空语句</a:t>
            </a:r>
            <a:endParaRPr lang="zh-CN" altLang="en-US" b="1" dirty="0"/>
          </a:p>
        </p:txBody>
      </p:sp>
      <p:sp>
        <p:nvSpPr>
          <p:cNvPr id="148483" name="Rectangle 3"/>
          <p:cNvSpPr>
            <a:spLocks noGrp="1"/>
          </p:cNvSpPr>
          <p:nvPr>
            <p:ph idx="1"/>
          </p:nvPr>
        </p:nvSpPr>
        <p:spPr>
          <a:xfrm>
            <a:off x="685800" y="2057400"/>
            <a:ext cx="8269288" cy="4114800"/>
          </a:xfrm>
          <a:ln/>
        </p:spPr>
        <p:txBody>
          <a:bodyPr vert="horz" wrap="square" lIns="91440" tIns="45720" rIns="91440" bIns="45720" anchor="t" anchorCtr="0"/>
          <a:p>
            <a:pPr eaLnBrk="1" hangingPunct="1">
              <a:lnSpc>
                <a:spcPct val="90000"/>
              </a:lnSpc>
            </a:pPr>
            <a:r>
              <a:rPr lang="zh-CN" altLang="en-US" sz="2800" b="1" dirty="0">
                <a:solidFill>
                  <a:srgbClr val="000099"/>
                </a:solidFill>
                <a:latin typeface="Comic Sans MS" panose="030F0702030302020204" pitchFamily="66" charset="0"/>
              </a:rPr>
              <a:t>空语句是只有一个分号组成的语句，其形式为 ；</a:t>
            </a:r>
            <a:endParaRPr lang="zh-CN" altLang="en-US" sz="2800" b="1" dirty="0">
              <a:solidFill>
                <a:srgbClr val="000099"/>
              </a:solidFill>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空语句是什么也不做的语句。语言引入空语句是出于以下实用上的考虑</a:t>
            </a:r>
            <a:endParaRPr lang="zh-CN" altLang="en-US" sz="28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一是为了构造特殊控制结构。如循环控制结构需要一个语句作为循环体，当要循环执行的动作已全部由循环控制部分完成时，就用空语句作为循环体</a:t>
            </a:r>
            <a:endParaRPr lang="zh-CN" altLang="en-US" sz="24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二是在复合语句的末尾设置空语句，用作被转向的位置，以便能用</a:t>
            </a:r>
            <a:r>
              <a:rPr lang="en-US" altLang="zh-CN" sz="2400" b="1" dirty="0">
                <a:latin typeface="Comic Sans MS" panose="030F0702030302020204" pitchFamily="66" charset="0"/>
              </a:rPr>
              <a:t>goto</a:t>
            </a:r>
            <a:r>
              <a:rPr lang="zh-CN" altLang="en-US" sz="2400" b="1" dirty="0">
                <a:latin typeface="Comic Sans MS" panose="030F0702030302020204" pitchFamily="66" charset="0"/>
              </a:rPr>
              <a:t>语句将控制转移到复合语句的末尾。另外，语言引入空语句使程序的语句序列部分中连续出现多个分号不再是一种错误</a:t>
            </a:r>
            <a:endParaRPr lang="zh-CN" altLang="en-US" sz="2400" b="1" dirty="0">
              <a:latin typeface="Comic Sans MS" panose="030F0702030302020204" pitchFamily="66" charset="0"/>
            </a:endParaRPr>
          </a:p>
        </p:txBody>
      </p:sp>
      <p:sp>
        <p:nvSpPr>
          <p:cNvPr id="148484"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48485"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48486"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9506" name="Rectangle 2"/>
          <p:cNvSpPr>
            <a:spLocks noGrp="1"/>
          </p:cNvSpPr>
          <p:nvPr>
            <p:ph type="title"/>
          </p:nvPr>
        </p:nvSpPr>
        <p:spPr>
          <a:ln/>
        </p:spPr>
        <p:txBody>
          <a:bodyPr vert="horz" wrap="square" lIns="91440" tIns="45720" rIns="91440" bIns="45720" anchor="b" anchorCtr="0"/>
          <a:p>
            <a:pPr eaLnBrk="1" hangingPunct="1"/>
            <a:r>
              <a:rPr lang="en-US" altLang="zh-CN" b="1" dirty="0">
                <a:solidFill>
                  <a:srgbClr val="0000FF"/>
                </a:solidFill>
                <a:latin typeface="Comic Sans MS" panose="030F0702030302020204" pitchFamily="66" charset="0"/>
              </a:rPr>
              <a:t>goto</a:t>
            </a:r>
            <a:r>
              <a:rPr lang="zh-CN" altLang="en-US" b="1" dirty="0">
                <a:solidFill>
                  <a:srgbClr val="0000FF"/>
                </a:solidFill>
                <a:latin typeface="Comic Sans MS" panose="030F0702030302020204" pitchFamily="66" charset="0"/>
              </a:rPr>
              <a:t>语句</a:t>
            </a:r>
            <a:endParaRPr lang="zh-CN" altLang="en-US" b="1" dirty="0">
              <a:solidFill>
                <a:srgbClr val="0000FF"/>
              </a:solidFill>
              <a:latin typeface="Comic Sans MS" panose="030F0702030302020204" pitchFamily="66" charset="0"/>
            </a:endParaRPr>
          </a:p>
        </p:txBody>
      </p:sp>
      <p:sp>
        <p:nvSpPr>
          <p:cNvPr id="149507" name="Rectangle 3"/>
          <p:cNvSpPr>
            <a:spLocks noGrp="1"/>
          </p:cNvSpPr>
          <p:nvPr>
            <p:ph idx="1"/>
          </p:nvPr>
        </p:nvSpPr>
        <p:spPr>
          <a:xfrm>
            <a:off x="990600" y="2057400"/>
            <a:ext cx="7772400" cy="4114800"/>
          </a:xfrm>
          <a:ln/>
        </p:spPr>
        <p:txBody>
          <a:bodyPr vert="horz" wrap="square" lIns="91440" tIns="45720" rIns="91440" bIns="45720" anchor="t" anchorCtr="0"/>
          <a:p>
            <a:pPr eaLnBrk="1" hangingPunct="1"/>
            <a:r>
              <a:rPr lang="zh-CN" altLang="en-US" b="1" dirty="0">
                <a:latin typeface="Comic Sans MS" panose="030F0702030302020204" pitchFamily="66" charset="0"/>
              </a:rPr>
              <a:t>任何语句都可带语句标号</a:t>
            </a:r>
            <a:endParaRPr lang="zh-CN" altLang="en-US" b="1" dirty="0">
              <a:latin typeface="Comic Sans MS" panose="030F0702030302020204" pitchFamily="66" charset="0"/>
            </a:endParaRPr>
          </a:p>
          <a:p>
            <a:pPr lvl="1" eaLnBrk="1" hangingPunct="1"/>
            <a:r>
              <a:rPr lang="zh-CN" altLang="en-US" b="1" dirty="0">
                <a:solidFill>
                  <a:srgbClr val="660033"/>
                </a:solidFill>
                <a:latin typeface="Comic Sans MS" panose="030F0702030302020204" pitchFamily="66" charset="0"/>
              </a:rPr>
              <a:t>标识符 ：语句</a:t>
            </a:r>
            <a:endParaRPr lang="zh-CN" altLang="en-US" b="1" dirty="0">
              <a:solidFill>
                <a:srgbClr val="660033"/>
              </a:solidFill>
              <a:latin typeface="Comic Sans MS" panose="030F0702030302020204" pitchFamily="66" charset="0"/>
            </a:endParaRPr>
          </a:p>
          <a:p>
            <a:pPr lvl="1" eaLnBrk="1" hangingPunct="1"/>
            <a:r>
              <a:rPr lang="zh-CN" altLang="en-US" b="1" dirty="0">
                <a:latin typeface="Comic Sans MS" panose="030F0702030302020204" pitchFamily="66" charset="0"/>
              </a:rPr>
              <a:t>如 </a:t>
            </a:r>
            <a:r>
              <a:rPr lang="en-US" altLang="zh-CN" b="1" dirty="0">
                <a:latin typeface="Comic Sans MS" panose="030F0702030302020204" pitchFamily="66" charset="0"/>
              </a:rPr>
              <a:t>start : i = 0;</a:t>
            </a:r>
            <a:endParaRPr lang="en-US" altLang="zh-CN" b="1" dirty="0">
              <a:latin typeface="Comic Sans MS" panose="030F0702030302020204" pitchFamily="66" charset="0"/>
            </a:endParaRPr>
          </a:p>
          <a:p>
            <a:pPr eaLnBrk="1" hangingPunct="1"/>
            <a:r>
              <a:rPr lang="zh-CN" altLang="en-US" b="1" dirty="0">
                <a:latin typeface="Comic Sans MS" panose="030F0702030302020204" pitchFamily="66" charset="0"/>
              </a:rPr>
              <a:t>程序可以用</a:t>
            </a:r>
            <a:r>
              <a:rPr lang="en-US" altLang="zh-CN" b="1" dirty="0">
                <a:latin typeface="Comic Sans MS" panose="030F0702030302020204" pitchFamily="66" charset="0"/>
              </a:rPr>
              <a:t>goto</a:t>
            </a:r>
            <a:r>
              <a:rPr lang="zh-CN" altLang="en-US" b="1" dirty="0">
                <a:latin typeface="Comic Sans MS" panose="030F0702030302020204" pitchFamily="66" charset="0"/>
              </a:rPr>
              <a:t>语句，将程序的控制转移到指定的语句处继续执行：</a:t>
            </a:r>
            <a:endParaRPr lang="zh-CN" altLang="en-US" b="1" dirty="0">
              <a:latin typeface="Comic Sans MS" panose="030F0702030302020204" pitchFamily="66" charset="0"/>
            </a:endParaRPr>
          </a:p>
          <a:p>
            <a:pPr lvl="1" eaLnBrk="1" hangingPunct="1"/>
            <a:r>
              <a:rPr lang="en-US" altLang="zh-CN" b="1" dirty="0">
                <a:solidFill>
                  <a:srgbClr val="660033"/>
                </a:solidFill>
                <a:latin typeface="Comic Sans MS" panose="030F0702030302020204" pitchFamily="66" charset="0"/>
              </a:rPr>
              <a:t>goto </a:t>
            </a:r>
            <a:r>
              <a:rPr lang="zh-CN" altLang="en-US" b="1" dirty="0">
                <a:solidFill>
                  <a:srgbClr val="660033"/>
                </a:solidFill>
                <a:latin typeface="Comic Sans MS" panose="030F0702030302020204" pitchFamily="66" charset="0"/>
              </a:rPr>
              <a:t>语句标号；</a:t>
            </a:r>
            <a:endParaRPr lang="zh-CN" altLang="en-US" b="1" dirty="0">
              <a:solidFill>
                <a:srgbClr val="660033"/>
              </a:solidFill>
              <a:latin typeface="Comic Sans MS" panose="030F0702030302020204" pitchFamily="66" charset="0"/>
            </a:endParaRPr>
          </a:p>
          <a:p>
            <a:pPr lvl="1" eaLnBrk="1" hangingPunct="1"/>
            <a:r>
              <a:rPr lang="zh-CN" altLang="en-US" b="1" dirty="0">
                <a:latin typeface="Comic Sans MS" panose="030F0702030302020204" pitchFamily="66" charset="0"/>
              </a:rPr>
              <a:t>如</a:t>
            </a:r>
            <a:r>
              <a:rPr lang="en-US" altLang="zh-CN" b="1" dirty="0">
                <a:latin typeface="Comic Sans MS" panose="030F0702030302020204" pitchFamily="66" charset="0"/>
              </a:rPr>
              <a:t>goto start;</a:t>
            </a:r>
            <a:endParaRPr lang="en-US" altLang="zh-CN" b="1" dirty="0">
              <a:latin typeface="Comic Sans MS" panose="030F0702030302020204" pitchFamily="66" charset="0"/>
            </a:endParaRPr>
          </a:p>
        </p:txBody>
      </p:sp>
      <p:sp>
        <p:nvSpPr>
          <p:cNvPr id="149508" name="日期占位符 1"/>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49509" name="页脚占位符 2"/>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49510"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tags/tag1.xml><?xml version="1.0" encoding="utf-8"?>
<p:tagLst xmlns:p="http://schemas.openxmlformats.org/presentationml/2006/main">
  <p:tag name="COMMONDATA" val="eyJoZGlkIjoiNzM3ZjIwZTU3ZjQ0NThiZWQ4MmEzNjEyYzZiMTc0MTIifQ=="/>
</p:tagLst>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宋体"/>
        <a:cs typeface=""/>
      </a:majorFont>
      <a:minorFont>
        <a:latin typeface="Tahom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spPr>
      <a:bodyPr vert="horz" wrap="non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1" lang="zh-CN" altLang="en-US" sz="2400" b="0" i="0" u="none" strike="noStrike" cap="none" normalizeH="0" baseline="0" smtClean="0">
            <a:ln>
              <a:noFill/>
            </a:ln>
            <a:solidFill>
              <a:schemeClr val="tx1"/>
            </a:solidFill>
            <a:effectLst/>
            <a:latin typeface="Tahoma" panose="020B060403050404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spPr>
      <a:bodyPr vert="horz" wrap="non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1" lang="zh-CN" altLang="en-US" sz="2400" b="0" i="0" u="none" strike="noStrike" cap="none" normalizeH="0" baseline="0" smtClean="0">
            <a:ln>
              <a:noFill/>
            </a:ln>
            <a:solidFill>
              <a:schemeClr val="tx1"/>
            </a:solidFill>
            <a:effectLst/>
            <a:latin typeface="Tahoma" panose="020B0604030504040204" pitchFamily="34" charset="0"/>
            <a:ea typeface="宋体" panose="02010600030101010101" pitchFamily="2" charset="-122"/>
          </a:defRPr>
        </a:defPPr>
      </a:lstStyle>
    </a:lnDef>
    <a:txDef>
      <a:spPr>
        <a:noFill/>
      </a:spPr>
      <a:bodyPr wrap="none" rtlCol="0">
        <a:spAutoFit/>
      </a:bodyPr>
      <a:lstStyle>
        <a:defPPr>
          <a:defRPr sz="1800" smtClean="0"/>
        </a:defPPr>
      </a:lstStyle>
    </a:tx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Designs\Blends.pot</Template>
  <TotalTime>0</TotalTime>
  <Words>27068</Words>
  <Application>WPS 演示</Application>
  <PresentationFormat>全屏显示(4:3)</PresentationFormat>
  <Paragraphs>2329</Paragraphs>
  <Slides>141</Slides>
  <Notes>1</Notes>
  <HiddenSlides>0</HiddenSlides>
  <MMClips>0</MMClips>
  <ScaleCrop>false</ScaleCrop>
  <HeadingPairs>
    <vt:vector size="8" baseType="variant">
      <vt:variant>
        <vt:lpstr>已用的字体</vt:lpstr>
      </vt:variant>
      <vt:variant>
        <vt:i4>17</vt:i4>
      </vt:variant>
      <vt:variant>
        <vt:lpstr>主题</vt:lpstr>
      </vt:variant>
      <vt:variant>
        <vt:i4>1</vt:i4>
      </vt:variant>
      <vt:variant>
        <vt:lpstr>嵌入 OLE 服务器</vt:lpstr>
      </vt:variant>
      <vt:variant>
        <vt:i4>4</vt:i4>
      </vt:variant>
      <vt:variant>
        <vt:lpstr>幻灯片标题</vt:lpstr>
      </vt:variant>
      <vt:variant>
        <vt:i4>141</vt:i4>
      </vt:variant>
    </vt:vector>
  </HeadingPairs>
  <TitlesOfParts>
    <vt:vector size="163" baseType="lpstr">
      <vt:lpstr>Arial</vt:lpstr>
      <vt:lpstr>宋体</vt:lpstr>
      <vt:lpstr>Wingdings</vt:lpstr>
      <vt:lpstr>Tahoma</vt:lpstr>
      <vt:lpstr>Times New Roman</vt:lpstr>
      <vt:lpstr>华文中宋</vt:lpstr>
      <vt:lpstr>Comic Sans MS</vt:lpstr>
      <vt:lpstr>华文行楷</vt:lpstr>
      <vt:lpstr>Georgia</vt:lpstr>
      <vt:lpstr>Merriweather</vt:lpstr>
      <vt:lpstr>Segoe Print</vt:lpstr>
      <vt:lpstr>-apple-system</vt:lpstr>
      <vt:lpstr>Math A</vt:lpstr>
      <vt:lpstr>Symbol</vt:lpstr>
      <vt:lpstr>华文新魏</vt:lpstr>
      <vt:lpstr>微软雅黑</vt:lpstr>
      <vt:lpstr>Arial Unicode MS</vt:lpstr>
      <vt:lpstr>Blends</vt:lpstr>
      <vt:lpstr>Visio.Drawing.11</vt:lpstr>
      <vt:lpstr>Visio.Drawing.11</vt:lpstr>
      <vt:lpstr>Equation.3</vt:lpstr>
      <vt:lpstr>Visio.Drawing.11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Fudan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数据结构：数组 (Array)</dc:title>
  <dc:creator>wyj</dc:creator>
  <dc:subject>第二章</dc:subject>
  <cp:lastModifiedBy>文棋</cp:lastModifiedBy>
  <cp:revision>686</cp:revision>
  <dcterms:created xsi:type="dcterms:W3CDTF">1998-12-07T01:46:44Z</dcterms:created>
  <dcterms:modified xsi:type="dcterms:W3CDTF">2025-09-18T11:02:37Z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6EA448FC502343CF8A93A6403DC4EF63_13</vt:lpwstr>
  </property>
  <property fmtid="{D5CDD505-2E9C-101B-9397-08002B2CF9AE}" pid="3" name="KSOProductBuildVer">
    <vt:lpwstr>2052-12.1.0.22529</vt:lpwstr>
  </property>
</Properties>
</file>