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handoutMasterIdLst>
    <p:handoutMasterId r:id="rId67"/>
  </p:handoutMasterIdLst>
  <p:sldIdLst>
    <p:sldId id="579" r:id="rId3"/>
    <p:sldId id="684" r:id="rId5"/>
    <p:sldId id="685" r:id="rId6"/>
    <p:sldId id="564" r:id="rId7"/>
    <p:sldId id="565" r:id="rId8"/>
    <p:sldId id="628" r:id="rId9"/>
    <p:sldId id="648" r:id="rId10"/>
    <p:sldId id="649" r:id="rId11"/>
    <p:sldId id="650" r:id="rId12"/>
    <p:sldId id="651" r:id="rId13"/>
    <p:sldId id="652" r:id="rId14"/>
    <p:sldId id="698" r:id="rId15"/>
    <p:sldId id="699" r:id="rId16"/>
    <p:sldId id="705" r:id="rId17"/>
    <p:sldId id="653" r:id="rId18"/>
    <p:sldId id="654" r:id="rId19"/>
    <p:sldId id="700" r:id="rId20"/>
    <p:sldId id="655" r:id="rId21"/>
    <p:sldId id="656" r:id="rId22"/>
    <p:sldId id="657" r:id="rId23"/>
    <p:sldId id="658" r:id="rId24"/>
    <p:sldId id="659" r:id="rId25"/>
    <p:sldId id="660" r:id="rId26"/>
    <p:sldId id="661" r:id="rId27"/>
    <p:sldId id="662" r:id="rId28"/>
    <p:sldId id="663" r:id="rId29"/>
    <p:sldId id="664" r:id="rId30"/>
    <p:sldId id="665" r:id="rId31"/>
    <p:sldId id="666" r:id="rId32"/>
    <p:sldId id="667" r:id="rId33"/>
    <p:sldId id="706" r:id="rId34"/>
    <p:sldId id="668" r:id="rId35"/>
    <p:sldId id="669" r:id="rId36"/>
    <p:sldId id="670" r:id="rId37"/>
    <p:sldId id="672" r:id="rId38"/>
    <p:sldId id="671" r:id="rId39"/>
    <p:sldId id="673" r:id="rId40"/>
    <p:sldId id="674" r:id="rId41"/>
    <p:sldId id="675" r:id="rId42"/>
    <p:sldId id="676" r:id="rId43"/>
    <p:sldId id="677" r:id="rId44"/>
    <p:sldId id="689" r:id="rId45"/>
    <p:sldId id="690" r:id="rId46"/>
    <p:sldId id="691" r:id="rId47"/>
    <p:sldId id="692" r:id="rId48"/>
    <p:sldId id="693" r:id="rId49"/>
    <p:sldId id="694" r:id="rId50"/>
    <p:sldId id="695" r:id="rId51"/>
    <p:sldId id="696" r:id="rId52"/>
    <p:sldId id="697" r:id="rId53"/>
    <p:sldId id="629" r:id="rId54"/>
    <p:sldId id="678" r:id="rId55"/>
    <p:sldId id="679" r:id="rId56"/>
    <p:sldId id="681" r:id="rId57"/>
    <p:sldId id="682" r:id="rId58"/>
    <p:sldId id="683" r:id="rId59"/>
    <p:sldId id="686" r:id="rId60"/>
    <p:sldId id="687" r:id="rId61"/>
    <p:sldId id="701" r:id="rId62"/>
    <p:sldId id="702" r:id="rId63"/>
    <p:sldId id="703" r:id="rId64"/>
    <p:sldId id="704" r:id="rId65"/>
    <p:sldId id="688" r:id="rId66"/>
  </p:sldIdLst>
  <p:sldSz cx="9144000" cy="6858000" type="screen4x3"/>
  <p:notesSz cx="6858000" cy="9144000"/>
  <p:custDataLst>
    <p:tags r:id="rId71"/>
  </p:custDataLst>
  <p:defaultTextStyle>
    <a:defPPr>
      <a:defRPr lang="zh-CN"/>
    </a:defPPr>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ahom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0000"/>
    <a:srgbClr val="33CCFF"/>
    <a:srgbClr val="0099FF"/>
    <a:srgbClr val="CC0066"/>
    <a:srgbClr val="FF3300"/>
    <a:srgbClr val="000099"/>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33868"/>
    <p:restoredTop sz="94617"/>
  </p:normalViewPr>
  <p:slideViewPr>
    <p:cSldViewPr showGuides="1">
      <p:cViewPr varScale="1">
        <p:scale>
          <a:sx n="85" d="100"/>
          <a:sy n="85" d="100"/>
        </p:scale>
        <p:origin x="39" y="177"/>
      </p:cViewPr>
      <p:guideLst>
        <p:guide orient="horz" pos="2880"/>
        <p:guide pos="2160"/>
      </p:guideLst>
    </p:cSldViewPr>
  </p:slideViewPr>
  <p:outlineViewPr>
    <p:cViewPr>
      <p:scale>
        <a:sx n="100" d="100"/>
        <a:sy n="100" d="100"/>
      </p:scale>
      <p:origin x="0" y="0"/>
    </p:cViewPr>
  </p:outlineViewPr>
  <p:notesTextViewPr>
    <p:cViewPr>
      <p:scale>
        <a:sx n="100" d="100"/>
        <a:sy n="100" d="100"/>
      </p:scale>
      <p:origin x="0" y="0"/>
    </p:cViewPr>
  </p:notesTextViewPr>
  <p:sorterViewPr showFormatting="0">
    <p:cViewPr>
      <p:scale>
        <a:sx n="66" d="100"/>
        <a:sy n="66" d="100"/>
      </p:scale>
      <p:origin x="0" y="4416"/>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1" Type="http://schemas.openxmlformats.org/officeDocument/2006/relationships/tags" Target="tags/tag1.xml"/><Relationship Id="rId70" Type="http://schemas.openxmlformats.org/officeDocument/2006/relationships/tableStyles" Target="tableStyles.xml"/><Relationship Id="rId7" Type="http://schemas.openxmlformats.org/officeDocument/2006/relationships/slide" Target="slides/slide4.xml"/><Relationship Id="rId69" Type="http://schemas.openxmlformats.org/officeDocument/2006/relationships/viewProps" Target="viewProps.xml"/><Relationship Id="rId68" Type="http://schemas.openxmlformats.org/officeDocument/2006/relationships/presProps" Target="presProps.xml"/><Relationship Id="rId67" Type="http://schemas.openxmlformats.org/officeDocument/2006/relationships/handoutMaster" Target="handoutMasters/handoutMaster1.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eaLnBrk="1" hangingPunct="1">
              <a:defRPr kumimoji="1" sz="120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ln>
        </p:spPr>
        <p:txBody>
          <a:bodyPr vert="horz" wrap="square" lIns="91440" tIns="45720" rIns="91440" bIns="45720" numCol="1" anchor="t" anchorCtr="0" compatLnSpc="1"/>
          <a:lstStyle>
            <a:lvl1pPr algn="r" eaLnBrk="1" hangingPunct="1">
              <a:defRPr kumimoji="1" sz="1200">
                <a:latin typeface="Times New Roman" panose="02020603050405020304" pitchFamily="18"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ln>
        </p:spPr>
        <p:txBody>
          <a:bodyPr vert="horz" wrap="square" lIns="91440" tIns="45720" rIns="91440" bIns="45720" numCol="1" anchor="b" anchorCtr="0" compatLnSpc="1"/>
          <a:lstStyle>
            <a:lvl1pPr eaLnBrk="1" hangingPunct="1">
              <a:defRPr kumimoji="1" sz="120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ln>
        </p:spPr>
        <p:txBody>
          <a:bodyPr vert="horz" wrap="square" lIns="91440" tIns="45720" rIns="91440" bIns="45720" numCol="1" anchor="b" anchorCtr="0" compatLnSpc="1"/>
          <a:p>
            <a:pPr lvl="0" algn="r" eaLnBrk="1" hangingPunct="1">
              <a:buNone/>
            </a:pPr>
            <a:fld id="{9A0DB2DC-4C9A-4742-B13C-FB6460FD3503}" type="slidenum">
              <a:rPr lang="en-US" altLang="zh-CN" sz="1200" dirty="0">
                <a:latin typeface="Times New Roman" panose="02020603050405020304" pitchFamily="18" charset="0"/>
              </a:rPr>
            </a:fld>
            <a:endParaRPr lang="en-US" altLang="zh-CN" sz="1200"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eaLnBrk="1" hangingPunct="1">
              <a:defRPr kumimoji="1" sz="120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ln>
        </p:spPr>
        <p:txBody>
          <a:bodyPr vert="horz" wrap="square" lIns="91440" tIns="45720" rIns="91440" bIns="45720" numCol="1" anchor="t" anchorCtr="0" compatLnSpc="1"/>
          <a:lstStyle>
            <a:lvl1pPr algn="r" eaLnBrk="1" hangingPunct="1">
              <a:defRPr kumimoji="1" sz="1200">
                <a:latin typeface="Times New Roman" panose="02020603050405020304" pitchFamily="18"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6" name="Rectangle 4"/>
          <p:cNvSpPr/>
          <p:nvPr>
            <p:ph type="sldImg"/>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单击以编辑母版文本样式</a:t>
            </a: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第二级</a:t>
            </a: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第三级</a:t>
            </a: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第四级</a:t>
            </a: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第五级</a:t>
            </a: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ln>
        </p:spPr>
        <p:txBody>
          <a:bodyPr vert="horz" wrap="square" lIns="91440" tIns="45720" rIns="91440" bIns="45720" numCol="1" anchor="b" anchorCtr="0" compatLnSpc="1"/>
          <a:lstStyle>
            <a:lvl1pPr eaLnBrk="1" hangingPunct="1">
              <a:defRPr kumimoji="1" sz="120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ln>
        </p:spPr>
        <p:txBody>
          <a:bodyPr vert="horz" wrap="square" lIns="91440" tIns="45720" rIns="91440" bIns="45720" numCol="1" anchor="b" anchorCtr="0" compatLnSpc="1"/>
          <a:p>
            <a:pPr lvl="0" algn="r" eaLnBrk="1" hangingPunct="1">
              <a:buNone/>
            </a:pPr>
            <a:fld id="{9A0DB2DC-4C9A-4742-B13C-FB6460FD3503}" type="slidenum">
              <a:rPr lang="en-US" altLang="zh-CN" sz="1200" dirty="0">
                <a:latin typeface="Times New Roman" panose="02020603050405020304" pitchFamily="18" charset="0"/>
              </a:rPr>
            </a:fld>
            <a:endParaRPr lang="en-US" altLang="zh-CN" sz="1200"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幻灯片图像占位符 1"/>
          <p:cNvSpPr>
            <a:spLocks noGrp="1" noRot="1" noChangeAspect="1" noTextEdit="1"/>
          </p:cNvSpPr>
          <p:nvPr>
            <p:ph type="sldImg"/>
          </p:nvPr>
        </p:nvSpPr>
        <p:spPr>
          <a:ln/>
        </p:spPr>
      </p:sp>
      <p:sp>
        <p:nvSpPr>
          <p:cNvPr id="6147" name="备注占位符 2"/>
          <p:cNvSpPr>
            <a:spLocks noGrp="1"/>
          </p:cNvSpPr>
          <p:nvPr>
            <p:ph type="body"/>
          </p:nvPr>
        </p:nvSpPr>
        <p:spPr>
          <a:ln/>
        </p:spPr>
        <p:txBody>
          <a:bodyPr wrap="square" lIns="91440" tIns="45720" rIns="91440" bIns="45720" anchor="t" anchorCtr="0"/>
          <a:p>
            <a:pPr lvl="0"/>
            <a:endParaRPr lang="zh-CN" altLang="en-US" dirty="0"/>
          </a:p>
        </p:txBody>
      </p:sp>
      <p:sp>
        <p:nvSpPr>
          <p:cNvPr id="6148" name="灯片编号占位符 3"/>
          <p:cNvSpPr txBox="1">
            <a:spLocks noGrp="1"/>
          </p:cNvSpPr>
          <p:nvPr>
            <p:ph type="sldNum" sz="quarter"/>
          </p:nvPr>
        </p:nvSpPr>
        <p:spPr>
          <a:xfrm>
            <a:off x="3886200" y="8686800"/>
            <a:ext cx="2971800" cy="457200"/>
          </a:xfrm>
          <a:prstGeom prst="rect">
            <a:avLst/>
          </a:prstGeom>
          <a:noFill/>
          <a:ln w="9525">
            <a:noFill/>
          </a:ln>
        </p:spPr>
        <p:txBody>
          <a:bodyPr anchor="b" anchorCtr="0"/>
          <a:p>
            <a:pPr lvl="0" algn="r" eaLnBrk="1" hangingPunct="1"/>
            <a:fld id="{9A0DB2DC-4C9A-4742-B13C-FB6460FD3503}" type="slidenum">
              <a:rPr lang="en-US" altLang="zh-CN" sz="1200" dirty="0">
                <a:latin typeface="Times New Roman" panose="02020603050405020304" pitchFamily="18" charset="0"/>
              </a:rPr>
            </a:fld>
            <a:endParaRPr lang="en-US" altLang="zh-CN" sz="1200" dirty="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grpSp>
        <p:nvGrpSpPr>
          <p:cNvPr id="2050" name="Group 2"/>
          <p:cNvGrpSpPr/>
          <p:nvPr/>
        </p:nvGrpSpPr>
        <p:grpSpPr>
          <a:xfrm>
            <a:off x="0" y="2438400"/>
            <a:ext cx="9009063" cy="1052513"/>
            <a:chOff x="0" y="1536"/>
            <a:chExt cx="5675" cy="663"/>
          </a:xfrm>
        </p:grpSpPr>
        <p:grpSp>
          <p:nvGrpSpPr>
            <p:cNvPr id="2056" name="Group 3"/>
            <p:cNvGrpSpPr/>
            <p:nvPr/>
          </p:nvGrpSpPr>
          <p:grpSpPr>
            <a:xfrm>
              <a:off x="185" y="1604"/>
              <a:ext cx="449" cy="299"/>
              <a:chOff x="720" y="336"/>
              <a:chExt cx="624" cy="432"/>
            </a:xfrm>
          </p:grpSpPr>
          <p:sp>
            <p:nvSpPr>
              <p:cNvPr id="22" name="Rectangle 4"/>
              <p:cNvSpPr>
                <a:spLocks noChangeArrowheads="1"/>
              </p:cNvSpPr>
              <p:nvPr/>
            </p:nvSpPr>
            <p:spPr bwMode="auto">
              <a:xfrm>
                <a:off x="720" y="336"/>
                <a:ext cx="384" cy="432"/>
              </a:xfrm>
              <a:prstGeom prst="rect">
                <a:avLst/>
              </a:prstGeom>
              <a:solidFill>
                <a:schemeClr val="folHlink"/>
              </a:solidFill>
              <a:ln>
                <a:noFill/>
              </a:ln>
            </p:spPr>
            <p:txBody>
              <a:bodyPr wrap="none" anchor="ct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2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p:spPr>
            <p:txBody>
              <a:bodyPr wrap="none" anchor="ct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grpSp>
        <p:grpSp>
          <p:nvGrpSpPr>
            <p:cNvPr id="2057" name="Group 6"/>
            <p:cNvGrpSpPr/>
            <p:nvPr/>
          </p:nvGrpSpPr>
          <p:grpSpPr>
            <a:xfrm>
              <a:off x="263" y="1870"/>
              <a:ext cx="466" cy="299"/>
              <a:chOff x="912" y="2640"/>
              <a:chExt cx="672" cy="432"/>
            </a:xfrm>
          </p:grpSpPr>
          <p:sp>
            <p:nvSpPr>
              <p:cNvPr id="20" name="Rectangle 7"/>
              <p:cNvSpPr>
                <a:spLocks noChangeArrowheads="1"/>
              </p:cNvSpPr>
              <p:nvPr/>
            </p:nvSpPr>
            <p:spPr bwMode="auto">
              <a:xfrm>
                <a:off x="912" y="2640"/>
                <a:ext cx="384" cy="432"/>
              </a:xfrm>
              <a:prstGeom prst="rect">
                <a:avLst/>
              </a:prstGeom>
              <a:solidFill>
                <a:schemeClr val="accent2"/>
              </a:solidFill>
              <a:ln>
                <a:noFill/>
              </a:ln>
            </p:spPr>
            <p:txBody>
              <a:bodyPr wrap="none" anchor="ct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2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p:spPr>
            <p:txBody>
              <a:bodyPr wrap="none" anchor="ct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grpSp>
        <p:sp>
          <p:nvSpPr>
            <p:cNvPr id="1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p:spPr>
          <p:txBody>
            <a:bodyPr wrap="none" anchor="ct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8" name="Rectangle 10"/>
            <p:cNvSpPr>
              <a:spLocks noChangeArrowheads="1"/>
            </p:cNvSpPr>
            <p:nvPr/>
          </p:nvSpPr>
          <p:spPr bwMode="auto">
            <a:xfrm>
              <a:off x="400" y="1536"/>
              <a:ext cx="20" cy="663"/>
            </a:xfrm>
            <a:prstGeom prst="rect">
              <a:avLst/>
            </a:prstGeom>
            <a:solidFill>
              <a:schemeClr val="bg2"/>
            </a:solidFill>
            <a:ln>
              <a:noFill/>
            </a:ln>
          </p:spPr>
          <p:txBody>
            <a:bodyPr wrap="none" anchor="ct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p:spPr>
          <p:txBody>
            <a:bodyPr wrap="none" anchor="ct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grpSp>
      <p:sp>
        <p:nvSpPr>
          <p:cNvPr id="339980" name="Rectangle 12"/>
          <p:cNvSpPr>
            <a:spLocks noGrp="1" noChangeArrowheads="1"/>
          </p:cNvSpPr>
          <p:nvPr>
            <p:ph type="ctrTitle"/>
          </p:nvPr>
        </p:nvSpPr>
        <p:spPr>
          <a:xfrm>
            <a:off x="990600" y="1828800"/>
            <a:ext cx="7772400" cy="1143000"/>
          </a:xfrm>
        </p:spPr>
        <p:txBody>
          <a:bodyPr/>
          <a:lstStyle>
            <a:lvl1pPr>
              <a:defRPr/>
            </a:lvl1pPr>
          </a:lstStyle>
          <a:p>
            <a:r>
              <a:rPr lang="zh-CN" altLang="en-US" noProof="1"/>
              <a:t>单击此处编辑母版标题样式</a:t>
            </a:r>
            <a:endParaRPr lang="zh-CN" altLang="en-US" noProof="1"/>
          </a:p>
        </p:txBody>
      </p:sp>
      <p:sp>
        <p:nvSpPr>
          <p:cNvPr id="339981" name="Rectangle 13"/>
          <p:cNvSpPr>
            <a:spLocks noGrp="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r>
              <a:rPr lang="zh-CN" altLang="en-US" noProof="1"/>
              <a:t>单击此处编辑母版副标题样式</a:t>
            </a:r>
            <a:endParaRPr lang="zh-CN" altLang="en-US" noProof="1"/>
          </a:p>
        </p:txBody>
      </p:sp>
      <p:sp>
        <p:nvSpPr>
          <p:cNvPr id="24" name="Rectangle 14"/>
          <p:cNvSpPr>
            <a:spLocks noGrp="1" noChangeArrowheads="1"/>
          </p:cNvSpPr>
          <p:nvPr>
            <p:ph type="dt" sz="half" idx="2"/>
          </p:nvPr>
        </p:nvSpPr>
        <p:spPr bwMode="auto">
          <a:xfrm>
            <a:off x="990600" y="6248400"/>
            <a:ext cx="1905000" cy="457200"/>
          </a:xfrm>
          <a:prstGeom prst="rect">
            <a:avLst/>
          </a:prstGeom>
          <a:ln>
            <a:miter lim="800000"/>
          </a:ln>
        </p:spPr>
        <p:txBody>
          <a:bodyPr vert="horz" wrap="square" lIns="91440" tIns="45720" rIns="91440" bIns="45720" numCol="1" anchor="b" anchorCtr="0" compatLnSpc="1"/>
          <a:lstStyle>
            <a:lvl1pPr>
              <a:defRPr smtClean="0">
                <a:solidFill>
                  <a:schemeClr val="bg2"/>
                </a:solidFill>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B0E2CE7A-B725-4122-AA8F-FB379CA11527}" type="datetime1">
              <a:rPr kumimoji="0" lang="zh-CN" altLang="en-US" sz="1400" b="0" i="0" u="none" strike="noStrike" kern="1200" cap="none" spc="0" normalizeH="0" baseline="0" noProof="0" smtClean="0">
                <a:ln>
                  <a:noFill/>
                </a:ln>
                <a:solidFill>
                  <a:schemeClr val="bg2"/>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bg2"/>
              </a:solidFill>
              <a:effectLst/>
              <a:uLnTx/>
              <a:uFillTx/>
              <a:latin typeface="Tahoma" panose="020B0604030504040204" pitchFamily="34" charset="0"/>
              <a:ea typeface="宋体" panose="02010600030101010101" pitchFamily="2" charset="-122"/>
              <a:cs typeface="+mn-cs"/>
            </a:endParaRPr>
          </a:p>
        </p:txBody>
      </p:sp>
      <p:sp>
        <p:nvSpPr>
          <p:cNvPr id="25" name="Rectangle 15"/>
          <p:cNvSpPr>
            <a:spLocks noGrp="1" noChangeArrowheads="1"/>
          </p:cNvSpPr>
          <p:nvPr>
            <p:ph type="ftr" sz="quarter" idx="3"/>
          </p:nvPr>
        </p:nvSpPr>
        <p:spPr bwMode="auto">
          <a:xfrm>
            <a:off x="3429000" y="6248400"/>
            <a:ext cx="2895600" cy="457200"/>
          </a:xfrm>
          <a:prstGeom prst="rect">
            <a:avLst/>
          </a:prstGeom>
          <a:ln>
            <a:miter lim="800000"/>
          </a:ln>
        </p:spPr>
        <p:txBody>
          <a:bodyPr vert="horz" wrap="square" lIns="91440" tIns="45720" rIns="91440" bIns="45720" numCol="1" anchor="b" anchorCtr="0" compatLnSpc="1"/>
          <a:lstStyle>
            <a:lvl1pPr>
              <a:defRPr>
                <a:solidFill>
                  <a:schemeClr val="bg2"/>
                </a:solidFill>
              </a:defRPr>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bg2"/>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bg2"/>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bg2"/>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bg2"/>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bg2"/>
              </a:solidFill>
              <a:effectLst/>
              <a:uLnTx/>
              <a:uFillTx/>
              <a:latin typeface="Tahoma" panose="020B0604030504040204" pitchFamily="34" charset="0"/>
              <a:ea typeface="宋体" panose="02010600030101010101" pitchFamily="2" charset="-122"/>
              <a:cs typeface="+mn-cs"/>
            </a:endParaRPr>
          </a:p>
        </p:txBody>
      </p:sp>
      <p:sp>
        <p:nvSpPr>
          <p:cNvPr id="26" name="Rectangle 16"/>
          <p:cNvSpPr>
            <a:spLocks noGrp="1" noChangeArrowheads="1"/>
          </p:cNvSpPr>
          <p:nvPr>
            <p:ph type="sldNum" sz="quarter" idx="4"/>
          </p:nvPr>
        </p:nvSpPr>
        <p:spPr bwMode="auto">
          <a:xfrm>
            <a:off x="6858000" y="6248400"/>
            <a:ext cx="1905000" cy="457200"/>
          </a:xfrm>
          <a:prstGeom prst="rect">
            <a:avLst/>
          </a:prstGeom>
          <a:ln>
            <a:miter lim="800000"/>
          </a:ln>
        </p:spPr>
        <p:txBody>
          <a:bodyPr vert="horz" wrap="square" lIns="91440" tIns="45720" rIns="91440" bIns="45720" numCol="1" anchor="b" anchorCtr="0" compatLnSpc="1"/>
          <a:p>
            <a:pPr algn="r" eaLnBrk="1" hangingPunct="1">
              <a:buNone/>
            </a:pPr>
            <a:fld id="{9A0DB2DC-4C9A-4742-B13C-FB6460FD3503}" type="slidenum">
              <a:rPr lang="en-US" altLang="zh-CN" dirty="0">
                <a:solidFill>
                  <a:schemeClr val="bg2"/>
                </a:solidFill>
              </a:rPr>
            </a:fld>
            <a:endParaRPr lang="en-US" altLang="zh-CN" dirty="0">
              <a:solidFill>
                <a:schemeClr val="bg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5B456BC-F4B1-4249-8E57-A74AD2983099}" type="datetime1">
              <a:rPr kumimoji="0" lang="zh-CN" altLang="en-US" sz="1400" b="0" i="0" u="none" strike="noStrike" kern="1200" cap="none" spc="0" normalizeH="0" baseline="0" noProof="0" smtClean="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5B456BC-F4B1-4249-8E57-A74AD2983099}" type="datetime1">
              <a:rPr kumimoji="0" lang="zh-CN" altLang="en-US" sz="1400" b="0" i="0" u="none" strike="noStrike" kern="1200" cap="none" spc="0" normalizeH="0" baseline="0" noProof="0" smtClean="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5B456BC-F4B1-4249-8E57-A74AD2983099}" type="datetime1">
              <a:rPr kumimoji="0" lang="zh-CN" altLang="en-US" sz="1400" b="0" i="0" u="none" strike="noStrike" kern="1200" cap="none" spc="0" normalizeH="0" baseline="0" noProof="0" smtClean="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5B456BC-F4B1-4249-8E57-A74AD2983099}" type="datetime1">
              <a:rPr kumimoji="0" lang="zh-CN" altLang="en-US" sz="1400" b="0" i="0" u="none" strike="noStrike" kern="1200" cap="none" spc="0" normalizeH="0" baseline="0" noProof="0" smtClean="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5B456BC-F4B1-4249-8E57-A74AD2983099}" type="datetime1">
              <a:rPr kumimoji="0" lang="zh-CN" altLang="en-US" sz="1400" b="0" i="0" u="none" strike="noStrike" kern="1200" cap="none" spc="0" normalizeH="0" baseline="0" noProof="0" smtClean="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5B456BC-F4B1-4249-8E57-A74AD2983099}" type="datetime1">
              <a:rPr kumimoji="0" lang="zh-CN" altLang="en-US" sz="1400" b="0" i="0" u="none" strike="noStrike" kern="1200" cap="none" spc="0" normalizeH="0" baseline="0" noProof="0" smtClean="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endParaRPr lang="zh-CN" altLang="en-US"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5B456BC-F4B1-4249-8E57-A74AD2983099}" type="datetime1">
              <a:rPr kumimoji="0" lang="zh-CN" altLang="en-US" sz="1400" b="0" i="0" u="none" strike="noStrike" kern="1200" cap="none" spc="0" normalizeH="0" baseline="0" noProof="0" smtClean="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anose="05000000000000000000" pitchFamily="2" charset="2"/>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endParaRPr lang="zh-CN" altLang="en-US"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5B456BC-F4B1-4249-8E57-A74AD2983099}" type="datetime1">
              <a:rPr kumimoji="0" lang="zh-CN" altLang="en-US" sz="1400" b="0" i="0" u="none" strike="noStrike" kern="1200" cap="none" spc="0" normalizeH="0" baseline="0" noProof="0" smtClean="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5B456BC-F4B1-4249-8E57-A74AD2983099}" type="datetime1">
              <a:rPr kumimoji="0" lang="zh-CN" altLang="en-US" sz="1400" b="0" i="0" u="none" strike="noStrike" kern="1200" cap="none" spc="0" normalizeH="0" baseline="0" noProof="0" smtClean="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04050" y="617538"/>
            <a:ext cx="1951038" cy="5514975"/>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1150938" y="617538"/>
            <a:ext cx="5700712" cy="5514975"/>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5B456BC-F4B1-4249-8E57-A74AD2983099}" type="datetime1">
              <a:rPr kumimoji="0" lang="zh-CN" altLang="en-US" sz="1400" b="0" i="0" u="none" strike="noStrike" kern="1200" cap="none" spc="0" normalizeH="0" baseline="0" noProof="0" smtClean="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ChangeArrowheads="1"/>
          </p:cNvSpPr>
          <p:nvPr/>
        </p:nvSpPr>
        <p:spPr bwMode="ltGray">
          <a:xfrm>
            <a:off x="417513" y="1098550"/>
            <a:ext cx="438150" cy="474663"/>
          </a:xfrm>
          <a:prstGeom prst="rect">
            <a:avLst/>
          </a:prstGeom>
          <a:solidFill>
            <a:schemeClr val="accent2"/>
          </a:solidFill>
          <a:ln>
            <a:noFill/>
          </a:ln>
        </p:spPr>
        <p:txBody>
          <a:bodyPr wrap="none" anchor="ct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27"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p:spPr>
        <p:txBody>
          <a:bodyPr wrap="none" anchor="ct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28" name="Rectangle 4"/>
          <p:cNvSpPr>
            <a:spLocks noChangeArrowheads="1"/>
          </p:cNvSpPr>
          <p:nvPr/>
        </p:nvSpPr>
        <p:spPr bwMode="ltGray">
          <a:xfrm>
            <a:off x="541338" y="1520825"/>
            <a:ext cx="422275" cy="474663"/>
          </a:xfrm>
          <a:prstGeom prst="rect">
            <a:avLst/>
          </a:prstGeom>
          <a:solidFill>
            <a:schemeClr val="folHlink"/>
          </a:solidFill>
          <a:ln>
            <a:noFill/>
          </a:ln>
        </p:spPr>
        <p:txBody>
          <a:bodyPr wrap="none" anchor="ct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29"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p:spPr>
        <p:txBody>
          <a:bodyPr wrap="none" anchor="ct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0"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p:spPr>
        <p:txBody>
          <a:bodyPr wrap="none" anchor="ct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1" name="Rectangle 7"/>
          <p:cNvSpPr>
            <a:spLocks noChangeArrowheads="1"/>
          </p:cNvSpPr>
          <p:nvPr/>
        </p:nvSpPr>
        <p:spPr bwMode="gray">
          <a:xfrm>
            <a:off x="762000" y="990600"/>
            <a:ext cx="31750" cy="1052513"/>
          </a:xfrm>
          <a:prstGeom prst="rect">
            <a:avLst/>
          </a:prstGeom>
          <a:solidFill>
            <a:schemeClr val="bg2"/>
          </a:solidFill>
          <a:ln>
            <a:noFill/>
          </a:ln>
        </p:spPr>
        <p:txBody>
          <a:bodyPr wrap="none" anchor="ct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2"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p:spPr>
        <p:txBody>
          <a:bodyPr wrap="none" anchor="ct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1033" name="Rectangle 9"/>
          <p:cNvSpPr>
            <a:spLocks noGrp="1"/>
          </p:cNvSpPr>
          <p:nvPr>
            <p:ph type="title"/>
          </p:nvPr>
        </p:nvSpPr>
        <p:spPr>
          <a:xfrm>
            <a:off x="1150938" y="617538"/>
            <a:ext cx="7793037" cy="1143000"/>
          </a:xfrm>
          <a:prstGeom prst="rect">
            <a:avLst/>
          </a:prstGeom>
          <a:noFill/>
          <a:ln w="9525">
            <a:noFill/>
          </a:ln>
        </p:spPr>
        <p:txBody>
          <a:bodyPr anchor="b" anchorCtr="0"/>
          <a:p>
            <a:pPr lvl="0"/>
            <a:r>
              <a:rPr lang="zh-CN" altLang="en-US" dirty="0"/>
              <a:t>单击此处编辑母版标题样式</a:t>
            </a:r>
            <a:endParaRPr lang="zh-CN" altLang="en-US" dirty="0"/>
          </a:p>
        </p:txBody>
      </p:sp>
      <p:sp>
        <p:nvSpPr>
          <p:cNvPr id="1034" name="Rectangle 10"/>
          <p:cNvSpPr>
            <a:spLocks noGrp="1"/>
          </p:cNvSpPr>
          <p:nvPr>
            <p:ph type="body"/>
          </p:nvPr>
        </p:nvSpPr>
        <p:spPr>
          <a:xfrm>
            <a:off x="1182688" y="2017713"/>
            <a:ext cx="77724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38955" name="Rectangle 11"/>
          <p:cNvSpPr>
            <a:spLocks noGrp="1" noChangeArrowheads="1"/>
          </p:cNvSpPr>
          <p:nvPr>
            <p:ph type="dt" sz="half" idx="2"/>
          </p:nvPr>
        </p:nvSpPr>
        <p:spPr bwMode="auto">
          <a:xfrm>
            <a:off x="914400" y="6324600"/>
            <a:ext cx="1905000"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kumimoji="0" sz="1400" smtClean="0"/>
            </a:lvl1pPr>
          </a:lstStyle>
          <a:p>
            <a:pPr marL="0" marR="0" lvl="0" indent="0" algn="l" defTabSz="914400" rtl="0" eaLnBrk="1" fontAlgn="base" latinLnBrk="0" hangingPunct="1">
              <a:lnSpc>
                <a:spcPct val="100000"/>
              </a:lnSpc>
              <a:spcBef>
                <a:spcPct val="0"/>
              </a:spcBef>
              <a:spcAft>
                <a:spcPct val="0"/>
              </a:spcAft>
              <a:buClrTx/>
              <a:buSzTx/>
              <a:buFontTx/>
              <a:buNone/>
              <a:defRPr/>
            </a:pPr>
            <a:fld id="{55B456BC-F4B1-4249-8E57-A74AD2983099}" type="datetime1">
              <a:rPr kumimoji="0" lang="zh-CN" altLang="en-US" sz="1400" b="0" i="0" u="none" strike="noStrike" kern="1200" cap="none" spc="0" normalizeH="0" baseline="0" noProof="0" smtClean="0">
                <a:ln>
                  <a:noFill/>
                </a:ln>
                <a:solidFill>
                  <a:schemeClr val="tx1"/>
                </a:solidFill>
                <a:effectLst/>
                <a:uLnTx/>
                <a:uFillTx/>
                <a:latin typeface="Tahoma" panose="020B060403050404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338956" name="Rectangle 12"/>
          <p:cNvSpPr>
            <a:spLocks noGrp="1" noChangeArrowheads="1"/>
          </p:cNvSpPr>
          <p:nvPr>
            <p:ph type="ftr" sz="quarter" idx="3"/>
          </p:nvPr>
        </p:nvSpPr>
        <p:spPr bwMode="auto">
          <a:xfrm>
            <a:off x="3352800" y="6324600"/>
            <a:ext cx="2895600" cy="457200"/>
          </a:xfrm>
          <a:prstGeom prst="rect">
            <a:avLst/>
          </a:prstGeom>
          <a:noFill/>
          <a:ln w="9525">
            <a:noFill/>
            <a:miter lim="800000"/>
          </a:ln>
          <a:effectLst/>
        </p:spPr>
        <p:txBody>
          <a:bodyPr vert="horz" wrap="square" lIns="91440" tIns="45720" rIns="91440" bIns="45720" numCol="1" anchor="b" anchorCtr="0" compatLnSpc="1"/>
          <a:lstStyle>
            <a:lvl1pPr algn="ctr" eaLnBrk="1" hangingPunct="1">
              <a:defRPr kumimoji="0" sz="1400"/>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程序设计</a:t>
            </a:r>
            <a:r>
              <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》-2025</a:t>
            </a:r>
            <a:r>
              <a:rPr kumimoji="0" lang="zh-CN" altLang="en-US"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rPr>
              <a:t>秋</a:t>
            </a:r>
            <a:endParaRPr kumimoji="0" lang="en-US" altLang="zh-CN" sz="1400" b="0" i="0" u="none" strike="noStrike" kern="1200" cap="none" spc="0" normalizeH="0" baseline="0" noProof="0">
              <a:ln>
                <a:noFill/>
              </a:ln>
              <a:solidFill>
                <a:schemeClr val="tx1"/>
              </a:solidFill>
              <a:effectLst/>
              <a:uLnTx/>
              <a:uFillTx/>
              <a:latin typeface="Tahoma" panose="020B0604030504040204" pitchFamily="34" charset="0"/>
              <a:ea typeface="宋体" panose="02010600030101010101" pitchFamily="2" charset="-122"/>
              <a:cs typeface="+mn-cs"/>
            </a:endParaRPr>
          </a:p>
        </p:txBody>
      </p:sp>
      <p:sp>
        <p:nvSpPr>
          <p:cNvPr id="338957" name="Rectangle 13"/>
          <p:cNvSpPr>
            <a:spLocks noGrp="1" noChangeArrowheads="1"/>
          </p:cNvSpPr>
          <p:nvPr>
            <p:ph type="sldNum" sz="quarter" idx="4"/>
          </p:nvPr>
        </p:nvSpPr>
        <p:spPr bwMode="auto">
          <a:xfrm>
            <a:off x="6781800" y="6324600"/>
            <a:ext cx="1905000" cy="457200"/>
          </a:xfrm>
          <a:prstGeom prst="rect">
            <a:avLst/>
          </a:prstGeom>
          <a:noFill/>
          <a:ln w="9525">
            <a:noFill/>
            <a:miter lim="800000"/>
          </a:ln>
          <a:effectLst/>
        </p:spPr>
        <p:txBody>
          <a:bodyPr vert="horz" wrap="square" lIns="91440" tIns="45720" rIns="91440" bIns="45720" numCol="1" anchor="b" anchorCtr="0" compatLnSpc="1"/>
          <a:lstStyle>
            <a:lvl1pPr algn="r">
              <a:defRPr sz="1400"/>
            </a:lvl1pPr>
          </a:lstStyle>
          <a:p>
            <a:pPr lvl="0" eaLnBrk="1" hangingPunct="1">
              <a:buNone/>
            </a:pPr>
            <a:fld id="{9A0DB2DC-4C9A-4742-B13C-FB6460FD3503}" type="slidenum">
              <a:rPr lang="en-US" altLang="zh-CN" dirty="0">
                <a:latin typeface="Tahoma" panose="020B0604030504040204" pitchFamily="34" charset="0"/>
              </a:rPr>
            </a:fld>
            <a:endParaRPr lang="en-US" altLang="zh-CN" dirty="0">
              <a:latin typeface="Tahom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anose="020B0604030504040204" pitchFamily="34" charset="0"/>
          <a:ea typeface="宋体" panose="02010600030101010101" pitchFamily="2" charset="-122"/>
        </a:defRPr>
      </a:lvl2pPr>
      <a:lvl3pPr algn="l" rtl="0" eaLnBrk="0" fontAlgn="base" hangingPunct="0">
        <a:spcBef>
          <a:spcPct val="0"/>
        </a:spcBef>
        <a:spcAft>
          <a:spcPct val="0"/>
        </a:spcAft>
        <a:defRPr sz="4400">
          <a:solidFill>
            <a:schemeClr val="tx2"/>
          </a:solidFill>
          <a:latin typeface="Tahoma" panose="020B0604030504040204" pitchFamily="34" charset="0"/>
          <a:ea typeface="宋体" panose="02010600030101010101" pitchFamily="2" charset="-122"/>
        </a:defRPr>
      </a:lvl3pPr>
      <a:lvl4pPr algn="l" rtl="0" eaLnBrk="0" fontAlgn="base" hangingPunct="0">
        <a:spcBef>
          <a:spcPct val="0"/>
        </a:spcBef>
        <a:spcAft>
          <a:spcPct val="0"/>
        </a:spcAft>
        <a:defRPr sz="4400">
          <a:solidFill>
            <a:schemeClr val="tx2"/>
          </a:solidFill>
          <a:latin typeface="Tahoma" panose="020B0604030504040204" pitchFamily="34" charset="0"/>
          <a:ea typeface="宋体" panose="02010600030101010101" pitchFamily="2" charset="-122"/>
        </a:defRPr>
      </a:lvl4pPr>
      <a:lvl5pPr algn="l" rtl="0" eaLnBrk="0" fontAlgn="base" hangingPunct="0">
        <a:spcBef>
          <a:spcPct val="0"/>
        </a:spcBef>
        <a:spcAft>
          <a:spcPct val="0"/>
        </a:spcAft>
        <a:defRPr sz="4400">
          <a:solidFill>
            <a:schemeClr val="tx2"/>
          </a:solidFill>
          <a:latin typeface="Tahoma" panose="020B0604030504040204" pitchFamily="34" charset="0"/>
          <a:ea typeface="宋体" panose="02010600030101010101" pitchFamily="2" charset="-122"/>
        </a:defRPr>
      </a:lvl5pPr>
      <a:lvl6pPr marL="4572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6pPr>
      <a:lvl7pPr marL="9144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7pPr>
      <a:lvl8pPr marL="13716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8pPr>
      <a:lvl9pPr marL="1828800" algn="l" rtl="0" fontAlgn="base">
        <a:spcBef>
          <a:spcPct val="0"/>
        </a:spcBef>
        <a:spcAft>
          <a:spcPct val="0"/>
        </a:spcAft>
        <a:defRPr kumimoji="1" sz="4400">
          <a:solidFill>
            <a:schemeClr val="tx2"/>
          </a:solidFill>
          <a:latin typeface="Tahoma" panose="020B060403050404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123"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359432" name="Text Box 8"/>
          <p:cNvSpPr txBox="1"/>
          <p:nvPr/>
        </p:nvSpPr>
        <p:spPr>
          <a:xfrm>
            <a:off x="2590800" y="5500688"/>
            <a:ext cx="4259263" cy="51911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800" b="1" dirty="0">
                <a:solidFill>
                  <a:schemeClr val="hlink"/>
                </a:solidFill>
                <a:latin typeface="Comic Sans MS" panose="030F0702030302020204" pitchFamily="66" charset="0"/>
              </a:rPr>
              <a:t>Allan Turing (</a:t>
            </a:r>
            <a:r>
              <a:rPr lang="zh-CN" altLang="en-US" sz="2800" b="1" dirty="0">
                <a:solidFill>
                  <a:schemeClr val="hlink"/>
                </a:solidFill>
                <a:latin typeface="Comic Sans MS" panose="030F0702030302020204" pitchFamily="66" charset="0"/>
              </a:rPr>
              <a:t>阿伦</a:t>
            </a:r>
            <a:r>
              <a:rPr lang="zh-CN" altLang="en-US" sz="2800" b="1" dirty="0">
                <a:solidFill>
                  <a:schemeClr val="hlink"/>
                </a:solidFill>
                <a:latin typeface="Comic Sans MS" panose="030F0702030302020204" pitchFamily="66" charset="0"/>
                <a:sym typeface="Symbol" panose="05050102010706020507" pitchFamily="18" charset="2"/>
              </a:rPr>
              <a:t></a:t>
            </a:r>
            <a:r>
              <a:rPr lang="zh-CN" altLang="en-US" sz="2800" b="1" dirty="0">
                <a:solidFill>
                  <a:schemeClr val="hlink"/>
                </a:solidFill>
                <a:latin typeface="Comic Sans MS" panose="030F0702030302020204" pitchFamily="66" charset="0"/>
              </a:rPr>
              <a:t>图灵</a:t>
            </a:r>
            <a:r>
              <a:rPr lang="en-US" altLang="zh-CN" sz="2800" b="1" dirty="0">
                <a:solidFill>
                  <a:schemeClr val="hlink"/>
                </a:solidFill>
                <a:latin typeface="Comic Sans MS" panose="030F0702030302020204" pitchFamily="66" charset="0"/>
              </a:rPr>
              <a:t>)</a:t>
            </a:r>
            <a:endParaRPr lang="en-US" altLang="zh-CN" sz="2800" b="1" dirty="0">
              <a:solidFill>
                <a:schemeClr val="hlink"/>
              </a:solidFill>
              <a:latin typeface="Comic Sans MS" panose="030F0702030302020204" pitchFamily="66" charset="0"/>
            </a:endParaRPr>
          </a:p>
        </p:txBody>
      </p:sp>
      <p:pic>
        <p:nvPicPr>
          <p:cNvPr id="5125" name="Picture 1028" descr="225px-Alan_Turing_photo"/>
          <p:cNvPicPr>
            <a:picLocks noChangeAspect="1"/>
          </p:cNvPicPr>
          <p:nvPr/>
        </p:nvPicPr>
        <p:blipFill>
          <a:blip r:embed="rId1"/>
          <a:stretch>
            <a:fillRect/>
          </a:stretch>
        </p:blipFill>
        <p:spPr>
          <a:xfrm>
            <a:off x="3419475" y="1917700"/>
            <a:ext cx="2592388" cy="3455988"/>
          </a:xfrm>
          <a:prstGeom prst="rect">
            <a:avLst/>
          </a:prstGeom>
          <a:noFill/>
          <a:ln w="9525">
            <a:noFill/>
          </a:ln>
        </p:spPr>
      </p:pic>
      <p:sp>
        <p:nvSpPr>
          <p:cNvPr id="5126"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9432"/>
                                        </p:tgtEl>
                                        <p:attrNameLst>
                                          <p:attrName>style.visibility</p:attrName>
                                        </p:attrNameLst>
                                      </p:cBhvr>
                                      <p:to>
                                        <p:strVal val="visible"/>
                                      </p:to>
                                    </p:set>
                                    <p:anim calcmode="lin" valueType="num">
                                      <p:cBhvr additive="base">
                                        <p:cTn id="7" dur="500" fill="hold"/>
                                        <p:tgtEl>
                                          <p:spTgt spid="359432"/>
                                        </p:tgtEl>
                                        <p:attrNameLst>
                                          <p:attrName>ppt_x</p:attrName>
                                        </p:attrNameLst>
                                      </p:cBhvr>
                                      <p:tavLst>
                                        <p:tav tm="0">
                                          <p:val>
                                            <p:strVal val="0-#ppt_w/2"/>
                                          </p:val>
                                        </p:tav>
                                        <p:tav tm="100000">
                                          <p:val>
                                            <p:strVal val="#ppt_x"/>
                                          </p:val>
                                        </p:tav>
                                      </p:tavLst>
                                    </p:anim>
                                    <p:anim calcmode="lin" valueType="num">
                                      <p:cBhvr additive="base">
                                        <p:cTn id="8" dur="500" fill="hold"/>
                                        <p:tgtEl>
                                          <p:spTgt spid="3594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43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7171"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7172" name="Rectangle 2050"/>
          <p:cNvSpPr>
            <a:spLocks noGrp="1"/>
          </p:cNvSpPr>
          <p:nvPr>
            <p:ph type="title"/>
          </p:nvPr>
        </p:nvSpPr>
        <p:spPr>
          <a:ln/>
        </p:spPr>
        <p:txBody>
          <a:bodyPr vert="horz" wrap="square" lIns="91440" tIns="45720" rIns="91440" bIns="45720" anchor="b" anchorCtr="0"/>
          <a:p>
            <a:pPr eaLnBrk="1" hangingPunct="1"/>
            <a:r>
              <a:rPr lang="en-US" altLang="zh-CN" b="1" dirty="0">
                <a:latin typeface="Times New Roman" panose="02020603050405020304" pitchFamily="18" charset="0"/>
              </a:rPr>
              <a:t>Allan Turing</a:t>
            </a:r>
            <a:endParaRPr lang="en-US" altLang="zh-CN" b="1" dirty="0">
              <a:latin typeface="Times New Roman" panose="02020603050405020304" pitchFamily="18" charset="0"/>
              <a:ea typeface="Times New Roman" panose="02020603050405020304" pitchFamily="18" charset="0"/>
            </a:endParaRPr>
          </a:p>
        </p:txBody>
      </p:sp>
      <p:sp>
        <p:nvSpPr>
          <p:cNvPr id="7173" name="Rectangle 2051"/>
          <p:cNvSpPr>
            <a:spLocks noGrp="1"/>
          </p:cNvSpPr>
          <p:nvPr>
            <p:ph idx="1"/>
          </p:nvPr>
        </p:nvSpPr>
        <p:spPr>
          <a:xfrm>
            <a:off x="395288" y="1928813"/>
            <a:ext cx="8659812" cy="4164012"/>
          </a:xfrm>
          <a:ln/>
        </p:spPr>
        <p:txBody>
          <a:bodyPr vert="horz" wrap="square" lIns="91440" tIns="45720" rIns="91440" bIns="45720" anchor="t" anchorCtr="0"/>
          <a:p>
            <a:pPr eaLnBrk="1" hangingPunct="1"/>
            <a:r>
              <a:rPr lang="en-US" altLang="zh-CN" sz="1700" b="1" dirty="0">
                <a:latin typeface="Times New Roman" panose="02020603050405020304" pitchFamily="18" charset="0"/>
                <a:ea typeface="华文中宋" panose="02010600040101010101" pitchFamily="2" charset="-122"/>
              </a:rPr>
              <a:t>1912</a:t>
            </a:r>
            <a:r>
              <a:rPr lang="zh-CN" altLang="en-US" sz="1700" b="1" dirty="0">
                <a:latin typeface="Times New Roman" panose="02020603050405020304" pitchFamily="18" charset="0"/>
                <a:ea typeface="华文中宋" panose="02010600040101010101" pitchFamily="2" charset="-122"/>
              </a:rPr>
              <a:t>年生于英国伦敦</a:t>
            </a:r>
            <a:endParaRPr lang="zh-CN" altLang="en-US" sz="1700" b="1" dirty="0">
              <a:latin typeface="Times New Roman" panose="02020603050405020304" pitchFamily="18" charset="0"/>
              <a:ea typeface="华文中宋" panose="02010600040101010101" pitchFamily="2" charset="-122"/>
            </a:endParaRPr>
          </a:p>
          <a:p>
            <a:pPr eaLnBrk="1" hangingPunct="1"/>
            <a:r>
              <a:rPr lang="en-US" altLang="zh-CN" sz="1700" b="1" dirty="0">
                <a:latin typeface="Times New Roman" panose="02020603050405020304" pitchFamily="18" charset="0"/>
                <a:ea typeface="华文中宋" panose="02010600040101010101" pitchFamily="2" charset="-122"/>
              </a:rPr>
              <a:t>1931</a:t>
            </a:r>
            <a:r>
              <a:rPr lang="zh-CN" altLang="en-US" sz="1700" b="1" dirty="0">
                <a:latin typeface="Times New Roman" panose="02020603050405020304" pitchFamily="18" charset="0"/>
                <a:ea typeface="华文中宋" panose="02010600040101010101" pitchFamily="2" charset="-122"/>
              </a:rPr>
              <a:t>年进入剑桥大学国王学院学习</a:t>
            </a:r>
            <a:endParaRPr lang="zh-CN" altLang="en-US" sz="1700" b="1" dirty="0">
              <a:latin typeface="Times New Roman" panose="02020603050405020304" pitchFamily="18" charset="0"/>
              <a:ea typeface="华文中宋" panose="02010600040101010101" pitchFamily="2" charset="-122"/>
            </a:endParaRPr>
          </a:p>
          <a:p>
            <a:pPr eaLnBrk="1" hangingPunct="1"/>
            <a:r>
              <a:rPr lang="en-US" altLang="zh-CN" sz="1700" b="1" dirty="0">
                <a:latin typeface="Times New Roman" panose="02020603050405020304" pitchFamily="18" charset="0"/>
                <a:ea typeface="华文中宋" panose="02010600040101010101" pitchFamily="2" charset="-122"/>
              </a:rPr>
              <a:t>1936</a:t>
            </a:r>
            <a:r>
              <a:rPr lang="zh-CN" altLang="en-US" sz="1700" b="1" dirty="0">
                <a:latin typeface="Times New Roman" panose="02020603050405020304" pitchFamily="18" charset="0"/>
                <a:ea typeface="华文中宋" panose="02010600040101010101" pitchFamily="2" charset="-122"/>
              </a:rPr>
              <a:t>年发表论文“</a:t>
            </a:r>
            <a:r>
              <a:rPr lang="en-US" altLang="zh-CN" sz="1700" b="1" dirty="0">
                <a:solidFill>
                  <a:schemeClr val="hlink"/>
                </a:solidFill>
                <a:latin typeface="Times New Roman" panose="02020603050405020304" pitchFamily="18" charset="0"/>
                <a:ea typeface="华文中宋" panose="02010600040101010101" pitchFamily="2" charset="-122"/>
              </a:rPr>
              <a:t>On computable numbers with an application to the Entscheidungs problem</a:t>
            </a:r>
            <a:r>
              <a:rPr lang="en-US" altLang="zh-CN" sz="1700" b="1" dirty="0">
                <a:latin typeface="Times New Roman" panose="02020603050405020304" pitchFamily="18" charset="0"/>
                <a:ea typeface="华文中宋" panose="02010600040101010101" pitchFamily="2" charset="-122"/>
              </a:rPr>
              <a:t>”</a:t>
            </a:r>
            <a:r>
              <a:rPr lang="zh-CN" altLang="en-US" sz="1700" b="1" dirty="0">
                <a:latin typeface="Times New Roman" panose="02020603050405020304" pitchFamily="18" charset="0"/>
                <a:ea typeface="华文中宋" panose="02010600040101010101" pitchFamily="2" charset="-122"/>
              </a:rPr>
              <a:t>，提出图灵机“</a:t>
            </a:r>
            <a:r>
              <a:rPr lang="en-US" altLang="zh-CN" sz="1700" b="1" dirty="0">
                <a:latin typeface="Times New Roman" panose="02020603050405020304" pitchFamily="18" charset="0"/>
                <a:ea typeface="华文中宋" panose="02010600040101010101" pitchFamily="2" charset="-122"/>
              </a:rPr>
              <a:t>Turing Machine”</a:t>
            </a:r>
            <a:r>
              <a:rPr lang="zh-CN" altLang="en-US" sz="1700" b="1" dirty="0">
                <a:latin typeface="Times New Roman" panose="02020603050405020304" pitchFamily="18" charset="0"/>
                <a:ea typeface="华文中宋" panose="02010600040101010101" pitchFamily="2" charset="-122"/>
              </a:rPr>
              <a:t>模型</a:t>
            </a:r>
            <a:endParaRPr lang="zh-CN" altLang="en-US" sz="1700" b="1" dirty="0">
              <a:latin typeface="Times New Roman" panose="02020603050405020304" pitchFamily="18" charset="0"/>
              <a:ea typeface="华文中宋" panose="02010600040101010101" pitchFamily="2" charset="-122"/>
            </a:endParaRPr>
          </a:p>
          <a:p>
            <a:pPr eaLnBrk="1" hangingPunct="1"/>
            <a:r>
              <a:rPr lang="en-US" altLang="zh-CN" sz="1700" b="1" dirty="0">
                <a:latin typeface="Times New Roman" panose="02020603050405020304" pitchFamily="18" charset="0"/>
                <a:ea typeface="华文中宋" panose="02010600040101010101" pitchFamily="2" charset="-122"/>
              </a:rPr>
              <a:t>1938</a:t>
            </a:r>
            <a:r>
              <a:rPr lang="zh-CN" altLang="en-US" sz="1700" b="1" dirty="0">
                <a:latin typeface="Times New Roman" panose="02020603050405020304" pitchFamily="18" charset="0"/>
                <a:ea typeface="华文中宋" panose="02010600040101010101" pitchFamily="2" charset="-122"/>
              </a:rPr>
              <a:t>年在普林斯顿大学获博士学位</a:t>
            </a:r>
            <a:endParaRPr lang="zh-CN" altLang="en-US" sz="1700" b="1" dirty="0">
              <a:latin typeface="Times New Roman" panose="02020603050405020304" pitchFamily="18" charset="0"/>
              <a:ea typeface="华文中宋" panose="02010600040101010101" pitchFamily="2" charset="-122"/>
            </a:endParaRPr>
          </a:p>
          <a:p>
            <a:pPr eaLnBrk="1" hangingPunct="1"/>
            <a:r>
              <a:rPr lang="en-US" altLang="zh-CN" sz="1700" b="1" dirty="0">
                <a:latin typeface="Times New Roman" panose="02020603050405020304" pitchFamily="18" charset="0"/>
                <a:ea typeface="华文中宋" panose="02010600040101010101" pitchFamily="2" charset="-122"/>
              </a:rPr>
              <a:t>1939</a:t>
            </a:r>
            <a:r>
              <a:rPr lang="zh-CN" altLang="en-US" sz="1700" b="1" dirty="0">
                <a:latin typeface="Times New Roman" panose="02020603050405020304" pitchFamily="18" charset="0"/>
                <a:ea typeface="华文中宋" panose="02010600040101010101" pitchFamily="2" charset="-122"/>
              </a:rPr>
              <a:t>年服役，从事密码破译研究</a:t>
            </a:r>
            <a:endParaRPr lang="zh-CN" altLang="en-US" sz="1700" b="1" dirty="0">
              <a:latin typeface="Times New Roman" panose="02020603050405020304" pitchFamily="18" charset="0"/>
              <a:ea typeface="华文中宋" panose="02010600040101010101" pitchFamily="2" charset="-122"/>
            </a:endParaRPr>
          </a:p>
          <a:p>
            <a:pPr eaLnBrk="1" hangingPunct="1"/>
            <a:r>
              <a:rPr lang="en-US" altLang="zh-CN" sz="1700" b="1" dirty="0">
                <a:latin typeface="Times New Roman" panose="02020603050405020304" pitchFamily="18" charset="0"/>
                <a:ea typeface="华文中宋" panose="02010600040101010101" pitchFamily="2" charset="-122"/>
              </a:rPr>
              <a:t>1945-1948</a:t>
            </a:r>
            <a:r>
              <a:rPr lang="zh-CN" altLang="en-US" sz="1700" b="1" dirty="0">
                <a:latin typeface="Times New Roman" panose="02020603050405020304" pitchFamily="18" charset="0"/>
                <a:ea typeface="华文中宋" panose="02010600040101010101" pitchFamily="2" charset="-122"/>
              </a:rPr>
              <a:t>年在英国国家物理实验室，研制</a:t>
            </a:r>
            <a:r>
              <a:rPr lang="en-US" altLang="zh-CN" sz="1700" b="1" dirty="0">
                <a:latin typeface="Times New Roman" panose="02020603050405020304" pitchFamily="18" charset="0"/>
                <a:ea typeface="华文中宋" panose="02010600040101010101" pitchFamily="2" charset="-122"/>
              </a:rPr>
              <a:t>ACE</a:t>
            </a:r>
            <a:r>
              <a:rPr lang="zh-CN" altLang="en-US" sz="1700" b="1" dirty="0">
                <a:latin typeface="Times New Roman" panose="02020603050405020304" pitchFamily="18" charset="0"/>
                <a:ea typeface="华文中宋" panose="02010600040101010101" pitchFamily="2" charset="-122"/>
              </a:rPr>
              <a:t>计算机</a:t>
            </a:r>
            <a:endParaRPr lang="zh-CN" altLang="en-US" sz="1700" b="1" dirty="0">
              <a:latin typeface="Times New Roman" panose="02020603050405020304" pitchFamily="18" charset="0"/>
              <a:ea typeface="华文中宋" panose="02010600040101010101" pitchFamily="2" charset="-122"/>
            </a:endParaRPr>
          </a:p>
          <a:p>
            <a:pPr eaLnBrk="1" hangingPunct="1"/>
            <a:r>
              <a:rPr lang="zh-CN" altLang="en-US" sz="1700" b="1" dirty="0">
                <a:latin typeface="Times New Roman" panose="02020603050405020304" pitchFamily="18" charset="0"/>
                <a:ea typeface="华文中宋" panose="02010600040101010101" pitchFamily="2" charset="-122"/>
              </a:rPr>
              <a:t>此后，加盟曼切斯特大学皇家学会计算实验室，此期间发表著名论文“</a:t>
            </a:r>
            <a:r>
              <a:rPr lang="en-US" altLang="zh-CN" sz="1700" b="1" dirty="0">
                <a:solidFill>
                  <a:schemeClr val="hlink"/>
                </a:solidFill>
                <a:latin typeface="Times New Roman" panose="02020603050405020304" pitchFamily="18" charset="0"/>
                <a:ea typeface="华文中宋" panose="02010600040101010101" pitchFamily="2" charset="-122"/>
              </a:rPr>
              <a:t>Computing Machine and Intelligence</a:t>
            </a:r>
            <a:r>
              <a:rPr lang="en-US" altLang="zh-CN" sz="1700" b="1" dirty="0">
                <a:latin typeface="Times New Roman" panose="02020603050405020304" pitchFamily="18" charset="0"/>
                <a:ea typeface="华文中宋" panose="02010600040101010101" pitchFamily="2" charset="-122"/>
              </a:rPr>
              <a:t>”</a:t>
            </a:r>
            <a:r>
              <a:rPr lang="zh-CN" altLang="en-US" sz="1700" b="1" dirty="0">
                <a:latin typeface="Times New Roman" panose="02020603050405020304" pitchFamily="18" charset="0"/>
                <a:ea typeface="华文中宋" panose="02010600040101010101" pitchFamily="2" charset="-122"/>
              </a:rPr>
              <a:t>，提出“</a:t>
            </a:r>
            <a:r>
              <a:rPr lang="zh-CN" altLang="en-US" sz="1700" b="1" dirty="0">
                <a:solidFill>
                  <a:srgbClr val="FF0000"/>
                </a:solidFill>
                <a:latin typeface="Times New Roman" panose="02020603050405020304" pitchFamily="18" charset="0"/>
                <a:ea typeface="华文中宋" panose="02010600040101010101" pitchFamily="2" charset="-122"/>
              </a:rPr>
              <a:t>图灵测试</a:t>
            </a:r>
            <a:r>
              <a:rPr lang="zh-CN" altLang="en-US" sz="1700" b="1" dirty="0">
                <a:latin typeface="Times New Roman" panose="02020603050405020304" pitchFamily="18" charset="0"/>
                <a:ea typeface="华文中宋" panose="02010600040101010101" pitchFamily="2" charset="-122"/>
              </a:rPr>
              <a:t>”</a:t>
            </a:r>
            <a:endParaRPr lang="en-US" altLang="zh-CN" sz="1700" b="1" dirty="0">
              <a:latin typeface="Times New Roman" panose="02020603050405020304" pitchFamily="18" charset="0"/>
              <a:ea typeface="华文中宋" panose="02010600040101010101" pitchFamily="2" charset="-122"/>
            </a:endParaRPr>
          </a:p>
          <a:p>
            <a:pPr eaLnBrk="1" hangingPunct="1"/>
            <a:r>
              <a:rPr lang="en-US" altLang="zh-CN" sz="1700" b="1" dirty="0">
                <a:latin typeface="Times New Roman" panose="02020603050405020304" pitchFamily="18" charset="0"/>
                <a:ea typeface="华文中宋" panose="02010600040101010101" pitchFamily="2" charset="-122"/>
              </a:rPr>
              <a:t>1951</a:t>
            </a:r>
            <a:r>
              <a:rPr lang="zh-CN" altLang="en-US" sz="1700" b="1" dirty="0">
                <a:latin typeface="Times New Roman" panose="02020603050405020304" pitchFamily="18" charset="0"/>
                <a:ea typeface="华文中宋" panose="02010600040101010101" pitchFamily="2" charset="-122"/>
              </a:rPr>
              <a:t>年被选为英国皇家学会院士</a:t>
            </a:r>
            <a:endParaRPr lang="zh-CN" altLang="en-US" sz="1700" b="1" dirty="0">
              <a:latin typeface="Times New Roman" panose="02020603050405020304" pitchFamily="18" charset="0"/>
              <a:ea typeface="华文中宋" panose="02010600040101010101" pitchFamily="2" charset="-122"/>
            </a:endParaRPr>
          </a:p>
          <a:p>
            <a:pPr eaLnBrk="1" hangingPunct="1"/>
            <a:r>
              <a:rPr lang="en-US" altLang="zh-CN" sz="1700" b="1" dirty="0">
                <a:latin typeface="Times New Roman" panose="02020603050405020304" pitchFamily="18" charset="0"/>
                <a:ea typeface="华文中宋" panose="02010600040101010101" pitchFamily="2" charset="-122"/>
              </a:rPr>
              <a:t>1952</a:t>
            </a:r>
            <a:r>
              <a:rPr lang="zh-CN" altLang="en-US" sz="1700" b="1" dirty="0">
                <a:latin typeface="Times New Roman" panose="02020603050405020304" pitchFamily="18" charset="0"/>
                <a:ea typeface="华文中宋" panose="02010600040101010101" pitchFamily="2" charset="-122"/>
              </a:rPr>
              <a:t>年，因同性恋遭政府刑事起诉</a:t>
            </a:r>
            <a:endParaRPr lang="zh-CN" altLang="en-US" sz="1700" b="1" dirty="0">
              <a:latin typeface="Times New Roman" panose="02020603050405020304" pitchFamily="18" charset="0"/>
              <a:ea typeface="华文中宋" panose="02010600040101010101" pitchFamily="2" charset="-122"/>
            </a:endParaRPr>
          </a:p>
          <a:p>
            <a:pPr eaLnBrk="1" hangingPunct="1"/>
            <a:r>
              <a:rPr lang="en-US" altLang="zh-CN" sz="1700" b="1" dirty="0">
                <a:latin typeface="Times New Roman" panose="02020603050405020304" pitchFamily="18" charset="0"/>
                <a:ea typeface="华文中宋" panose="02010600040101010101" pitchFamily="2" charset="-122"/>
              </a:rPr>
              <a:t>1954</a:t>
            </a:r>
            <a:r>
              <a:rPr lang="zh-CN" altLang="en-US" sz="1700" b="1" dirty="0">
                <a:latin typeface="Times New Roman" panose="02020603050405020304" pitchFamily="18" charset="0"/>
                <a:ea typeface="华文中宋" panose="02010600040101010101" pitchFamily="2" charset="-122"/>
              </a:rPr>
              <a:t>年，在其</a:t>
            </a:r>
            <a:r>
              <a:rPr lang="en-US" altLang="zh-CN" sz="1700" b="1" dirty="0">
                <a:latin typeface="Times New Roman" panose="02020603050405020304" pitchFamily="18" charset="0"/>
                <a:ea typeface="华文中宋" panose="02010600040101010101" pitchFamily="2" charset="-122"/>
              </a:rPr>
              <a:t>42</a:t>
            </a:r>
            <a:r>
              <a:rPr lang="zh-CN" altLang="en-US" sz="1700" b="1" dirty="0">
                <a:latin typeface="Times New Roman" panose="02020603050405020304" pitchFamily="18" charset="0"/>
                <a:ea typeface="华文中宋" panose="02010600040101010101" pitchFamily="2" charset="-122"/>
              </a:rPr>
              <a:t>岁生日前服毒自杀身亡</a:t>
            </a:r>
            <a:endParaRPr lang="zh-CN" altLang="en-US" sz="1700" b="1" dirty="0">
              <a:latin typeface="Times New Roman" panose="02020603050405020304" pitchFamily="18" charset="0"/>
              <a:ea typeface="华文中宋" panose="02010600040101010101" pitchFamily="2" charset="-122"/>
            </a:endParaRPr>
          </a:p>
          <a:p>
            <a:pPr eaLnBrk="1" hangingPunct="1"/>
            <a:r>
              <a:rPr lang="en-US" altLang="zh-CN" sz="1700" b="1" dirty="0">
                <a:latin typeface="Times New Roman" panose="02020603050405020304" pitchFamily="18" charset="0"/>
                <a:ea typeface="华文中宋" panose="02010600040101010101" pitchFamily="2" charset="-122"/>
              </a:rPr>
              <a:t>2009</a:t>
            </a:r>
            <a:r>
              <a:rPr lang="zh-CN" altLang="en-US" sz="1700" b="1" dirty="0">
                <a:latin typeface="Times New Roman" panose="02020603050405020304" pitchFamily="18" charset="0"/>
                <a:ea typeface="华文中宋" panose="02010600040101010101" pitchFamily="2" charset="-122"/>
              </a:rPr>
              <a:t>年</a:t>
            </a:r>
            <a:r>
              <a:rPr lang="en-US" altLang="zh-CN" sz="1700" b="1" dirty="0">
                <a:latin typeface="Times New Roman" panose="02020603050405020304" pitchFamily="18" charset="0"/>
                <a:ea typeface="华文中宋" panose="02010600040101010101" pitchFamily="2" charset="-122"/>
              </a:rPr>
              <a:t>9</a:t>
            </a:r>
            <a:r>
              <a:rPr lang="zh-CN" altLang="en-US" sz="1700" b="1" dirty="0">
                <a:latin typeface="Times New Roman" panose="02020603050405020304" pitchFamily="18" charset="0"/>
                <a:ea typeface="华文中宋" panose="02010600040101010101" pitchFamily="2" charset="-122"/>
              </a:rPr>
              <a:t>月</a:t>
            </a:r>
            <a:r>
              <a:rPr lang="en-US" altLang="zh-CN" sz="1700" b="1" dirty="0">
                <a:latin typeface="Times New Roman" panose="02020603050405020304" pitchFamily="18" charset="0"/>
                <a:ea typeface="华文中宋" panose="02010600040101010101" pitchFamily="2" charset="-122"/>
              </a:rPr>
              <a:t>10</a:t>
            </a:r>
            <a:r>
              <a:rPr lang="zh-CN" altLang="en-US" sz="1700" b="1" dirty="0">
                <a:latin typeface="Times New Roman" panose="02020603050405020304" pitchFamily="18" charset="0"/>
                <a:ea typeface="华文中宋" panose="02010600040101010101" pitchFamily="2" charset="-122"/>
              </a:rPr>
              <a:t>日，当时的英国首相戈登</a:t>
            </a:r>
            <a:r>
              <a:rPr lang="zh-CN" altLang="en-US" sz="1700" b="1" dirty="0">
                <a:latin typeface="Times New Roman" panose="02020603050405020304" pitchFamily="18" charset="0"/>
                <a:ea typeface="华文中宋" panose="02010600040101010101" pitchFamily="2" charset="-122"/>
                <a:sym typeface="Wingdings 2" panose="05020102010507070707" pitchFamily="18" charset="2"/>
              </a:rPr>
              <a:t></a:t>
            </a:r>
            <a:r>
              <a:rPr lang="zh-CN" altLang="en-US" sz="1700" b="1" dirty="0">
                <a:latin typeface="Times New Roman" panose="02020603050405020304" pitchFamily="18" charset="0"/>
                <a:ea typeface="华文中宋" panose="02010600040101010101" pitchFamily="2" charset="-122"/>
              </a:rPr>
              <a:t>布朗代表英国政府对图灵当年遭受到的不公正处置公开表示正式道歉</a:t>
            </a:r>
            <a:endParaRPr lang="en-US" altLang="zh-CN" sz="1700" b="1" dirty="0">
              <a:latin typeface="Times New Roman" panose="02020603050405020304" pitchFamily="18" charset="0"/>
              <a:ea typeface="华文中宋" panose="02010600040101010101" pitchFamily="2" charset="-122"/>
            </a:endParaRPr>
          </a:p>
          <a:p>
            <a:pPr eaLnBrk="1" hangingPunct="1"/>
            <a:r>
              <a:rPr lang="en-US" altLang="zh-CN" sz="1700" b="1" dirty="0">
                <a:latin typeface="Times New Roman" panose="02020603050405020304" pitchFamily="18" charset="0"/>
                <a:ea typeface="华文中宋" panose="02010600040101010101" pitchFamily="2" charset="-122"/>
              </a:rPr>
              <a:t>2013</a:t>
            </a:r>
            <a:r>
              <a:rPr lang="zh-CN" altLang="en-US" sz="1700" b="1" dirty="0">
                <a:latin typeface="Times New Roman" panose="02020603050405020304" pitchFamily="18" charset="0"/>
                <a:ea typeface="华文中宋" panose="02010600040101010101" pitchFamily="2" charset="-122"/>
              </a:rPr>
              <a:t>年，英国女王伊丽莎白二世向图灵追加了“皇家赦免令”</a:t>
            </a:r>
            <a:endParaRPr lang="zh-CN" altLang="en-US" sz="1700" b="1" dirty="0">
              <a:latin typeface="Times New Roman" panose="02020603050405020304" pitchFamily="18" charset="0"/>
              <a:ea typeface="华文中宋" panose="02010600040101010101" pitchFamily="2" charset="-122"/>
            </a:endParaRPr>
          </a:p>
        </p:txBody>
      </p:sp>
      <p:sp>
        <p:nvSpPr>
          <p:cNvPr id="7174"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8195"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8196" name="Rectangle 2"/>
          <p:cNvSpPr>
            <a:spLocks noGrp="1"/>
          </p:cNvSpPr>
          <p:nvPr>
            <p:ph type="title"/>
          </p:nvPr>
        </p:nvSpPr>
        <p:spPr>
          <a:ln/>
        </p:spPr>
        <p:txBody>
          <a:bodyPr vert="horz" wrap="square" lIns="91440" tIns="45720" rIns="91440" bIns="45720" anchor="b" anchorCtr="0"/>
          <a:p>
            <a:pPr eaLnBrk="1" hangingPunct="1"/>
            <a:r>
              <a:rPr lang="en-US" altLang="zh-CN" sz="4200" b="1" dirty="0">
                <a:latin typeface="Times New Roman" panose="02020603050405020304" pitchFamily="18" charset="0"/>
                <a:ea typeface="华文中宋" panose="02010600040101010101" pitchFamily="2" charset="-122"/>
              </a:rPr>
              <a:t>ACM Turing Award</a:t>
            </a:r>
            <a:r>
              <a:rPr lang="zh-CN" altLang="en-US" sz="4200" b="1" dirty="0">
                <a:latin typeface="Times New Roman" panose="02020603050405020304" pitchFamily="18" charset="0"/>
                <a:ea typeface="华文中宋" panose="02010600040101010101" pitchFamily="2" charset="-122"/>
              </a:rPr>
              <a:t>（图灵奖）</a:t>
            </a:r>
            <a:endParaRPr lang="zh-CN" altLang="en-US" sz="4200" b="1" dirty="0">
              <a:latin typeface="Times New Roman" panose="02020603050405020304" pitchFamily="18" charset="0"/>
              <a:ea typeface="华文中宋" panose="02010600040101010101" pitchFamily="2" charset="-122"/>
            </a:endParaRPr>
          </a:p>
        </p:txBody>
      </p:sp>
      <p:sp>
        <p:nvSpPr>
          <p:cNvPr id="8197" name="Rectangle 3"/>
          <p:cNvSpPr>
            <a:spLocks noGrp="1"/>
          </p:cNvSpPr>
          <p:nvPr>
            <p:ph idx="1"/>
          </p:nvPr>
        </p:nvSpPr>
        <p:spPr>
          <a:xfrm>
            <a:off x="585788" y="2051050"/>
            <a:ext cx="8058150" cy="4114800"/>
          </a:xfrm>
          <a:ln/>
        </p:spPr>
        <p:txBody>
          <a:bodyPr vert="horz" wrap="square" lIns="91440" tIns="45720" rIns="91440" bIns="45720" anchor="t" anchorCtr="0"/>
          <a:p>
            <a:pPr eaLnBrk="1" hangingPunct="1">
              <a:lnSpc>
                <a:spcPct val="150000"/>
              </a:lnSpc>
            </a:pPr>
            <a:r>
              <a:rPr lang="zh-CN" altLang="en-US" sz="2000" b="1" dirty="0">
                <a:latin typeface="Times New Roman" panose="02020603050405020304" pitchFamily="18" charset="0"/>
                <a:ea typeface="华文中宋" panose="02010600040101010101" pitchFamily="2" charset="-122"/>
              </a:rPr>
              <a:t>国际（美国）计算机协会（</a:t>
            </a:r>
            <a:r>
              <a:rPr lang="en-US" altLang="zh-CN" sz="2000" b="1" dirty="0">
                <a:latin typeface="Times New Roman" panose="02020603050405020304" pitchFamily="18" charset="0"/>
                <a:ea typeface="华文中宋" panose="02010600040101010101" pitchFamily="2" charset="-122"/>
              </a:rPr>
              <a:t>Association for Computing Machinery</a:t>
            </a:r>
            <a:r>
              <a:rPr lang="zh-CN" altLang="en-US" sz="2000" b="1" dirty="0">
                <a:latin typeface="Times New Roman" panose="02020603050405020304" pitchFamily="18" charset="0"/>
                <a:ea typeface="华文中宋" panose="02010600040101010101" pitchFamily="2" charset="-122"/>
              </a:rPr>
              <a:t>）于</a:t>
            </a:r>
            <a:r>
              <a:rPr lang="en-US" altLang="zh-CN" sz="2000" b="1" dirty="0">
                <a:latin typeface="Times New Roman" panose="02020603050405020304" pitchFamily="18" charset="0"/>
                <a:ea typeface="华文中宋" panose="02010600040101010101" pitchFamily="2" charset="-122"/>
              </a:rPr>
              <a:t>1966</a:t>
            </a:r>
            <a:r>
              <a:rPr lang="zh-CN" altLang="en-US" sz="2000" b="1" dirty="0">
                <a:latin typeface="Times New Roman" panose="02020603050405020304" pitchFamily="18" charset="0"/>
                <a:ea typeface="华文中宋" panose="02010600040101010101" pitchFamily="2" charset="-122"/>
              </a:rPr>
              <a:t>年设立的第一个奖项</a:t>
            </a:r>
            <a:endParaRPr lang="zh-CN" altLang="en-US" sz="2000" b="1" dirty="0">
              <a:latin typeface="Times New Roman" panose="02020603050405020304" pitchFamily="18" charset="0"/>
              <a:ea typeface="华文中宋" panose="02010600040101010101" pitchFamily="2" charset="-122"/>
            </a:endParaRPr>
          </a:p>
          <a:p>
            <a:pPr eaLnBrk="1" hangingPunct="1">
              <a:lnSpc>
                <a:spcPct val="150000"/>
              </a:lnSpc>
            </a:pPr>
            <a:r>
              <a:rPr lang="zh-CN" altLang="en-US" sz="2000" b="1" dirty="0">
                <a:latin typeface="Times New Roman" panose="02020603050405020304" pitchFamily="18" charset="0"/>
                <a:ea typeface="华文中宋" panose="02010600040101010101" pitchFamily="2" charset="-122"/>
              </a:rPr>
              <a:t>宗旨：奖励在计算机科学研究中做出</a:t>
            </a:r>
            <a:r>
              <a:rPr lang="zh-CN" altLang="en-US" sz="2000" b="1" dirty="0">
                <a:solidFill>
                  <a:srgbClr val="FF0000"/>
                </a:solidFill>
                <a:latin typeface="Times New Roman" panose="02020603050405020304" pitchFamily="18" charset="0"/>
                <a:ea typeface="华文中宋" panose="02010600040101010101" pitchFamily="2" charset="-122"/>
              </a:rPr>
              <a:t>创造性</a:t>
            </a:r>
            <a:r>
              <a:rPr lang="zh-CN" altLang="en-US" sz="2000" b="1" dirty="0">
                <a:latin typeface="Times New Roman" panose="02020603050405020304" pitchFamily="18" charset="0"/>
                <a:ea typeface="华文中宋" panose="02010600040101010101" pitchFamily="2" charset="-122"/>
              </a:rPr>
              <a:t>贡献、推动计算机科学技术发展的杰出计算机科学家</a:t>
            </a:r>
            <a:endParaRPr lang="zh-CN" altLang="en-US" sz="2000" b="1" dirty="0">
              <a:latin typeface="Times New Roman" panose="02020603050405020304" pitchFamily="18" charset="0"/>
              <a:ea typeface="华文中宋" panose="02010600040101010101" pitchFamily="2" charset="-122"/>
            </a:endParaRPr>
          </a:p>
          <a:p>
            <a:pPr eaLnBrk="1" hangingPunct="1">
              <a:lnSpc>
                <a:spcPct val="150000"/>
              </a:lnSpc>
            </a:pPr>
            <a:r>
              <a:rPr lang="zh-CN" altLang="en-US" sz="2000" b="1" dirty="0">
                <a:latin typeface="Times New Roman" panose="02020603050405020304" pitchFamily="18" charset="0"/>
                <a:ea typeface="华文中宋" panose="02010600040101010101" pitchFamily="2" charset="-122"/>
              </a:rPr>
              <a:t>奖金额：最初</a:t>
            </a:r>
            <a:r>
              <a:rPr lang="en-US" altLang="zh-CN" sz="2000" b="1" dirty="0">
                <a:latin typeface="Times New Roman" panose="02020603050405020304" pitchFamily="18" charset="0"/>
                <a:ea typeface="华文中宋" panose="02010600040101010101" pitchFamily="2" charset="-122"/>
              </a:rPr>
              <a:t>2</a:t>
            </a:r>
            <a:r>
              <a:rPr lang="zh-CN" altLang="en-US" sz="2000" b="1" dirty="0">
                <a:latin typeface="Times New Roman" panose="02020603050405020304" pitchFamily="18" charset="0"/>
                <a:ea typeface="华文中宋" panose="02010600040101010101" pitchFamily="2" charset="-122"/>
              </a:rPr>
              <a:t>万美金；</a:t>
            </a:r>
            <a:r>
              <a:rPr lang="en-US" altLang="zh-CN" sz="2000" b="1" dirty="0">
                <a:latin typeface="Times New Roman" panose="02020603050405020304" pitchFamily="18" charset="0"/>
                <a:ea typeface="华文中宋" panose="02010600040101010101" pitchFamily="2" charset="-122"/>
              </a:rPr>
              <a:t>1989</a:t>
            </a:r>
            <a:r>
              <a:rPr lang="zh-CN" altLang="en-US" sz="2000" b="1" dirty="0">
                <a:latin typeface="Times New Roman" panose="02020603050405020304" pitchFamily="18" charset="0"/>
                <a:ea typeface="华文中宋" panose="02010600040101010101" pitchFamily="2" charset="-122"/>
              </a:rPr>
              <a:t>年增至</a:t>
            </a:r>
            <a:r>
              <a:rPr lang="en-US" altLang="zh-CN" sz="2000" b="1" dirty="0">
                <a:latin typeface="Times New Roman" panose="02020603050405020304" pitchFamily="18" charset="0"/>
                <a:ea typeface="华文中宋" panose="02010600040101010101" pitchFamily="2" charset="-122"/>
              </a:rPr>
              <a:t>2</a:t>
            </a:r>
            <a:r>
              <a:rPr lang="zh-CN" altLang="en-US" sz="2000" b="1" dirty="0">
                <a:latin typeface="Times New Roman" panose="02020603050405020304" pitchFamily="18" charset="0"/>
                <a:ea typeface="华文中宋" panose="02010600040101010101" pitchFamily="2" charset="-122"/>
              </a:rPr>
              <a:t>万</a:t>
            </a:r>
            <a:r>
              <a:rPr lang="en-US" altLang="zh-CN" sz="2000" b="1" dirty="0">
                <a:latin typeface="Times New Roman" panose="02020603050405020304" pitchFamily="18" charset="0"/>
                <a:ea typeface="华文中宋" panose="02010600040101010101" pitchFamily="2" charset="-122"/>
              </a:rPr>
              <a:t>5</a:t>
            </a:r>
            <a:r>
              <a:rPr lang="zh-CN" altLang="en-US" sz="2000" b="1" dirty="0">
                <a:latin typeface="Times New Roman" panose="02020603050405020304" pitchFamily="18" charset="0"/>
                <a:ea typeface="华文中宋" panose="02010600040101010101" pitchFamily="2" charset="-122"/>
              </a:rPr>
              <a:t>千美金；</a:t>
            </a:r>
            <a:r>
              <a:rPr lang="en-US" altLang="zh-CN" sz="2000" b="1" dirty="0">
                <a:latin typeface="Times New Roman" panose="02020603050405020304" pitchFamily="18" charset="0"/>
                <a:ea typeface="华文中宋" panose="02010600040101010101" pitchFamily="2" charset="-122"/>
              </a:rPr>
              <a:t>2007</a:t>
            </a:r>
            <a:r>
              <a:rPr lang="zh-CN" altLang="en-US" sz="2000" b="1" dirty="0">
                <a:latin typeface="Times New Roman" panose="02020603050405020304" pitchFamily="18" charset="0"/>
                <a:ea typeface="华文中宋" panose="02010600040101010101" pitchFamily="2" charset="-122"/>
              </a:rPr>
              <a:t>年在 </a:t>
            </a:r>
            <a:r>
              <a:rPr lang="en-US" altLang="zh-CN" sz="2000" b="1" dirty="0">
                <a:latin typeface="Times New Roman" panose="02020603050405020304" pitchFamily="18" charset="0"/>
                <a:ea typeface="华文中宋" panose="02010600040101010101" pitchFamily="2" charset="-122"/>
              </a:rPr>
              <a:t>Intel</a:t>
            </a:r>
            <a:r>
              <a:rPr lang="zh-CN" altLang="en-US" sz="2000" b="1" dirty="0">
                <a:latin typeface="Times New Roman" panose="02020603050405020304" pitchFamily="18" charset="0"/>
                <a:ea typeface="华文中宋" panose="02010600040101010101" pitchFamily="2" charset="-122"/>
              </a:rPr>
              <a:t>和</a:t>
            </a:r>
            <a:r>
              <a:rPr lang="en-US" altLang="zh-CN" sz="2000" b="1" dirty="0">
                <a:latin typeface="Times New Roman" panose="02020603050405020304" pitchFamily="18" charset="0"/>
                <a:ea typeface="华文中宋" panose="02010600040101010101" pitchFamily="2" charset="-122"/>
              </a:rPr>
              <a:t>Google</a:t>
            </a:r>
            <a:r>
              <a:rPr lang="zh-CN" altLang="en-US" sz="2000" b="1" dirty="0">
                <a:latin typeface="Times New Roman" panose="02020603050405020304" pitchFamily="18" charset="0"/>
                <a:ea typeface="华文中宋" panose="02010600040101010101" pitchFamily="2" charset="-122"/>
              </a:rPr>
              <a:t>资助下，奖金提升到</a:t>
            </a:r>
            <a:r>
              <a:rPr lang="en-US" altLang="zh-CN" sz="2000" b="1" dirty="0">
                <a:latin typeface="Times New Roman" panose="02020603050405020304" pitchFamily="18" charset="0"/>
                <a:ea typeface="华文中宋" panose="02010600040101010101" pitchFamily="2" charset="-122"/>
              </a:rPr>
              <a:t>25</a:t>
            </a:r>
            <a:r>
              <a:rPr lang="zh-CN" altLang="en-US" sz="2000" b="1" dirty="0">
                <a:latin typeface="Times New Roman" panose="02020603050405020304" pitchFamily="18" charset="0"/>
                <a:ea typeface="华文中宋" panose="02010600040101010101" pitchFamily="2" charset="-122"/>
              </a:rPr>
              <a:t>万美金；从</a:t>
            </a:r>
            <a:r>
              <a:rPr lang="en-US" altLang="zh-CN" sz="2000" b="1" dirty="0">
                <a:latin typeface="Times New Roman" panose="02020603050405020304" pitchFamily="18" charset="0"/>
                <a:ea typeface="华文中宋" panose="02010600040101010101" pitchFamily="2" charset="-122"/>
              </a:rPr>
              <a:t>2014</a:t>
            </a:r>
            <a:r>
              <a:rPr lang="zh-CN" altLang="en-US" sz="2000" b="1" dirty="0">
                <a:latin typeface="Times New Roman" panose="02020603050405020304" pitchFamily="18" charset="0"/>
                <a:ea typeface="华文中宋" panose="02010600040101010101" pitchFamily="2" charset="-122"/>
              </a:rPr>
              <a:t>年开始，在</a:t>
            </a:r>
            <a:r>
              <a:rPr lang="en-US" altLang="zh-CN" sz="2000" b="1" dirty="0">
                <a:latin typeface="Times New Roman" panose="02020603050405020304" pitchFamily="18" charset="0"/>
                <a:ea typeface="华文中宋" panose="02010600040101010101" pitchFamily="2" charset="-122"/>
              </a:rPr>
              <a:t>Google</a:t>
            </a:r>
            <a:r>
              <a:rPr lang="zh-CN" altLang="en-US" sz="2000" b="1" dirty="0">
                <a:latin typeface="Times New Roman" panose="02020603050405020304" pitchFamily="18" charset="0"/>
                <a:ea typeface="华文中宋" panose="02010600040101010101" pitchFamily="2" charset="-122"/>
              </a:rPr>
              <a:t>资助下，奖金提升到</a:t>
            </a:r>
            <a:r>
              <a:rPr lang="en-US" altLang="zh-CN" sz="2000" b="1" dirty="0">
                <a:latin typeface="Times New Roman" panose="02020603050405020304" pitchFamily="18" charset="0"/>
                <a:ea typeface="华文中宋" panose="02010600040101010101" pitchFamily="2" charset="-122"/>
              </a:rPr>
              <a:t>100</a:t>
            </a:r>
            <a:r>
              <a:rPr lang="zh-CN" altLang="en-US" sz="2000" b="1" dirty="0">
                <a:latin typeface="Times New Roman" panose="02020603050405020304" pitchFamily="18" charset="0"/>
                <a:ea typeface="华文中宋" panose="02010600040101010101" pitchFamily="2" charset="-122"/>
              </a:rPr>
              <a:t>万美金</a:t>
            </a:r>
            <a:endParaRPr lang="zh-CN" altLang="en-US" sz="2000" b="1" dirty="0">
              <a:latin typeface="Times New Roman" panose="02020603050405020304" pitchFamily="18" charset="0"/>
              <a:ea typeface="华文中宋" panose="02010600040101010101" pitchFamily="2" charset="-122"/>
            </a:endParaRPr>
          </a:p>
          <a:p>
            <a:pPr eaLnBrk="1" hangingPunct="1">
              <a:lnSpc>
                <a:spcPct val="150000"/>
              </a:lnSpc>
            </a:pPr>
            <a:r>
              <a:rPr lang="zh-CN" altLang="en-US" sz="2000" b="1" dirty="0">
                <a:latin typeface="Times New Roman" panose="02020603050405020304" pitchFamily="18" charset="0"/>
                <a:ea typeface="华文中宋" panose="02010600040101010101" pitchFamily="2" charset="-122"/>
              </a:rPr>
              <a:t>到</a:t>
            </a:r>
            <a:r>
              <a:rPr lang="en-US" altLang="zh-CN" sz="2000" b="1" dirty="0">
                <a:latin typeface="Times New Roman" panose="02020603050405020304" pitchFamily="18" charset="0"/>
                <a:ea typeface="华文中宋" panose="02010600040101010101" pitchFamily="2" charset="-122"/>
              </a:rPr>
              <a:t>2025</a:t>
            </a:r>
            <a:r>
              <a:rPr lang="zh-CN" altLang="en-US" sz="2000" b="1" dirty="0">
                <a:latin typeface="Times New Roman" panose="02020603050405020304" pitchFamily="18" charset="0"/>
                <a:ea typeface="华文中宋" panose="02010600040101010101" pitchFamily="2" charset="-122"/>
              </a:rPr>
              <a:t>年，总共有</a:t>
            </a:r>
            <a:r>
              <a:rPr lang="en-US" altLang="zh-CN" sz="2000" b="1" dirty="0">
                <a:latin typeface="Times New Roman" panose="02020603050405020304" pitchFamily="18" charset="0"/>
                <a:ea typeface="华文中宋" panose="02010600040101010101" pitchFamily="2" charset="-122"/>
              </a:rPr>
              <a:t>79</a:t>
            </a:r>
            <a:r>
              <a:rPr lang="zh-CN" altLang="en-US" sz="2000" b="1" dirty="0">
                <a:latin typeface="Times New Roman" panose="02020603050405020304" pitchFamily="18" charset="0"/>
                <a:ea typeface="华文中宋" panose="02010600040101010101" pitchFamily="2" charset="-122"/>
              </a:rPr>
              <a:t>位计算机科学家获得该奖项</a:t>
            </a:r>
            <a:endParaRPr lang="zh-CN" altLang="en-US" sz="2000" b="1" dirty="0">
              <a:latin typeface="Times New Roman" panose="02020603050405020304" pitchFamily="18" charset="0"/>
              <a:ea typeface="华文中宋" panose="02010600040101010101" pitchFamily="2" charset="-122"/>
            </a:endParaRPr>
          </a:p>
        </p:txBody>
      </p:sp>
      <p:sp>
        <p:nvSpPr>
          <p:cNvPr id="8198"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Rectangle 2"/>
          <p:cNvSpPr>
            <a:spLocks noGrp="1"/>
          </p:cNvSpPr>
          <p:nvPr>
            <p:ph type="ctrTitle"/>
          </p:nvPr>
        </p:nvSpPr>
        <p:spPr>
          <a:ln/>
        </p:spPr>
        <p:txBody>
          <a:bodyPr vert="horz" wrap="square" lIns="91440" tIns="45720" rIns="91440" bIns="45720" anchor="b" anchorCtr="0"/>
          <a:p>
            <a:pPr eaLnBrk="1" hangingPunct="1">
              <a:buClrTx/>
              <a:buSzTx/>
              <a:buFontTx/>
            </a:pPr>
            <a:r>
              <a:rPr lang="zh-CN" altLang="en-US" b="1" dirty="0">
                <a:latin typeface="华文中宋" panose="02010600040101010101" pitchFamily="2" charset="-122"/>
                <a:ea typeface="华文中宋" panose="02010600040101010101" pitchFamily="2" charset="-122"/>
                <a:cs typeface="+mj-cs"/>
              </a:rPr>
              <a:t>第二讲</a:t>
            </a:r>
            <a:br>
              <a:rPr lang="zh-CN" altLang="en-US" b="1" dirty="0">
                <a:latin typeface="华文中宋" panose="02010600040101010101" pitchFamily="2" charset="-122"/>
                <a:ea typeface="华文中宋" panose="02010600040101010101" pitchFamily="2" charset="-122"/>
                <a:cs typeface="+mj-cs"/>
              </a:rPr>
            </a:br>
            <a:r>
              <a:rPr lang="zh-CN" altLang="en-US" b="1" dirty="0">
                <a:latin typeface="华文中宋" panose="02010600040101010101" pitchFamily="2" charset="-122"/>
                <a:ea typeface="华文中宋" panose="02010600040101010101" pitchFamily="2" charset="-122"/>
                <a:cs typeface="+mj-cs"/>
              </a:rPr>
              <a:t>基本数据及其运算</a:t>
            </a:r>
            <a:endParaRPr lang="zh-CN" altLang="en-US" b="1" dirty="0">
              <a:latin typeface="华文中宋" panose="02010600040101010101" pitchFamily="2" charset="-122"/>
              <a:ea typeface="华文中宋" panose="02010600040101010101" pitchFamily="2" charset="-122"/>
              <a:cs typeface="+mj-cs"/>
            </a:endParaRPr>
          </a:p>
        </p:txBody>
      </p:sp>
      <p:sp>
        <p:nvSpPr>
          <p:cNvPr id="9219" name="Rectangle 3"/>
          <p:cNvSpPr>
            <a:spLocks noGrp="1"/>
          </p:cNvSpPr>
          <p:nvPr>
            <p:ph type="subTitle" idx="1"/>
          </p:nvPr>
        </p:nvSpPr>
        <p:spPr>
          <a:xfrm>
            <a:off x="1371600" y="3429000"/>
            <a:ext cx="6400800" cy="2447925"/>
          </a:xfrm>
          <a:ln/>
        </p:spPr>
        <p:txBody>
          <a:bodyPr vert="horz" wrap="square" lIns="91440" tIns="45720" rIns="91440" bIns="45720" anchor="t" anchorCtr="0"/>
          <a:p>
            <a:pPr eaLnBrk="1" hangingPunct="1">
              <a:buSzPct val="60000"/>
            </a:pPr>
            <a:r>
              <a:rPr lang="" altLang="en-US" b="1" dirty="0">
                <a:latin typeface="Times New Roman" panose="02020603050405020304" pitchFamily="18" charset="0"/>
                <a:ea typeface="华文中宋" panose="02010600040101010101" pitchFamily="2" charset="-122"/>
                <a:cs typeface="+mn-cs"/>
              </a:rPr>
              <a:t>（第二部分）</a:t>
            </a:r>
            <a:endParaRPr lang="" altLang="en-US" b="1" dirty="0">
              <a:latin typeface="Times New Roman" panose="02020603050405020304" pitchFamily="18" charset="0"/>
              <a:ea typeface="华文中宋" panose="02010600040101010101" pitchFamily="2" charset="-122"/>
              <a:cs typeface="+mn-cs"/>
            </a:endParaRPr>
          </a:p>
          <a:p>
            <a:pPr eaLnBrk="1" hangingPunct="1">
              <a:buSzPct val="60000"/>
            </a:pPr>
            <a:endParaRPr lang="" altLang="en-US" b="1" dirty="0">
              <a:latin typeface="Times New Roman" panose="02020603050405020304" pitchFamily="18" charset="0"/>
              <a:ea typeface="华文中宋" panose="02010600040101010101" pitchFamily="2" charset="-122"/>
              <a:cs typeface="+mn-cs"/>
            </a:endParaRPr>
          </a:p>
          <a:p>
            <a:pPr eaLnBrk="1" hangingPunct="1">
              <a:buSzPct val="60000"/>
            </a:pPr>
            <a:r>
              <a:rPr lang="" altLang="en-US" b="1" dirty="0">
                <a:latin typeface="Times New Roman" panose="02020603050405020304" pitchFamily="18" charset="0"/>
                <a:ea typeface="华文中宋" panose="02010600040101010101" pitchFamily="2" charset="-122"/>
                <a:cs typeface="+mn-cs"/>
              </a:rPr>
              <a:t>周水庚</a:t>
            </a:r>
            <a:endParaRPr lang="" altLang="en-US" b="1" dirty="0">
              <a:latin typeface="Times New Roman" panose="02020603050405020304" pitchFamily="18" charset="0"/>
              <a:ea typeface="华文中宋" panose="02010600040101010101" pitchFamily="2" charset="-122"/>
              <a:cs typeface="+mn-cs"/>
            </a:endParaRPr>
          </a:p>
          <a:p>
            <a:pPr eaLnBrk="1" hangingPunct="1">
              <a:buSzPct val="60000"/>
            </a:pPr>
            <a:r>
              <a:rPr lang="" altLang="zh-CN" sz="2800" b="1" dirty="0">
                <a:latin typeface="Times New Roman" panose="02020603050405020304" pitchFamily="18" charset="0"/>
                <a:ea typeface="华文中宋" panose="02010600040101010101" pitchFamily="2" charset="-122"/>
                <a:cs typeface="+mn-cs"/>
              </a:rPr>
              <a:t>2025</a:t>
            </a:r>
            <a:r>
              <a:rPr lang="" altLang="en-US" sz="2800" b="1" dirty="0">
                <a:latin typeface="Times New Roman" panose="02020603050405020304" pitchFamily="18" charset="0"/>
                <a:ea typeface="华文中宋" panose="02010600040101010101" pitchFamily="2" charset="-122"/>
                <a:cs typeface="+mn-cs"/>
              </a:rPr>
              <a:t>年</a:t>
            </a:r>
            <a:r>
              <a:rPr lang="" altLang="zh-CN" sz="2800" b="1" dirty="0">
                <a:latin typeface="Times New Roman" panose="02020603050405020304" pitchFamily="18" charset="0"/>
                <a:ea typeface="华文中宋" panose="02010600040101010101" pitchFamily="2" charset="-122"/>
                <a:cs typeface="+mn-cs"/>
              </a:rPr>
              <a:t>9</a:t>
            </a:r>
            <a:r>
              <a:rPr lang="" altLang="en-US" sz="2800" b="1" dirty="0">
                <a:latin typeface="Times New Roman" panose="02020603050405020304" pitchFamily="18" charset="0"/>
                <a:ea typeface="华文中宋" panose="02010600040101010101" pitchFamily="2" charset="-122"/>
                <a:cs typeface="+mn-cs"/>
              </a:rPr>
              <a:t>月</a:t>
            </a:r>
            <a:r>
              <a:rPr lang="" altLang="zh-CN" sz="2800" b="1" dirty="0">
                <a:latin typeface="Times New Roman" panose="02020603050405020304" pitchFamily="18" charset="0"/>
                <a:ea typeface="华文中宋" panose="02010600040101010101" pitchFamily="2" charset="-122"/>
                <a:cs typeface="+mn-cs"/>
              </a:rPr>
              <a:t>25</a:t>
            </a:r>
            <a:r>
              <a:rPr lang="" altLang="en-US" sz="2800" b="1" dirty="0">
                <a:latin typeface="Times New Roman" panose="02020603050405020304" pitchFamily="18" charset="0"/>
                <a:ea typeface="华文中宋" panose="02010600040101010101" pitchFamily="2" charset="-122"/>
                <a:cs typeface="+mn-cs"/>
              </a:rPr>
              <a:t>日</a:t>
            </a:r>
            <a:endParaRPr lang="" altLang="en-US" sz="2800" b="1" dirty="0">
              <a:latin typeface="Times New Roman" panose="02020603050405020304" pitchFamily="18" charset="0"/>
              <a:ea typeface="华文中宋" panose="02010600040101010101" pitchFamily="2" charset="-122"/>
              <a:cs typeface="+mn-cs"/>
            </a:endParaRPr>
          </a:p>
          <a:p>
            <a:pPr eaLnBrk="1" hangingPunct="1">
              <a:buSzPct val="60000"/>
            </a:pPr>
            <a:endParaRPr lang="" altLang="zh-CN" sz="2800" dirty="0">
              <a:latin typeface="+mn-lt"/>
              <a:ea typeface="华文中宋" panose="02010600040101010101" pitchFamily="2" charset="-122"/>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0243"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10244"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华文中宋" panose="02010600040101010101" pitchFamily="2" charset="-122"/>
                <a:ea typeface="华文中宋" panose="02010600040101010101" pitchFamily="2" charset="-122"/>
              </a:rPr>
              <a:t>提要</a:t>
            </a:r>
            <a:endParaRPr lang="zh-CN" altLang="en-US" b="1" dirty="0">
              <a:latin typeface="华文中宋" panose="02010600040101010101" pitchFamily="2" charset="-122"/>
              <a:ea typeface="华文中宋" panose="02010600040101010101" pitchFamily="2" charset="-122"/>
            </a:endParaRPr>
          </a:p>
        </p:txBody>
      </p:sp>
      <p:sp>
        <p:nvSpPr>
          <p:cNvPr id="345091"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sz="3600" b="1" dirty="0">
                <a:latin typeface="华文中宋" panose="02010600040101010101" pitchFamily="2" charset="-122"/>
                <a:ea typeface="华文中宋" panose="02010600040101010101" pitchFamily="2" charset="-122"/>
              </a:rPr>
              <a:t>数据输入输出基础</a:t>
            </a:r>
            <a:endParaRPr lang="zh-CN" altLang="en-US" sz="3600" b="1" dirty="0">
              <a:latin typeface="华文中宋" panose="02010600040101010101" pitchFamily="2" charset="-122"/>
              <a:ea typeface="华文中宋" panose="02010600040101010101" pitchFamily="2" charset="-122"/>
            </a:endParaRPr>
          </a:p>
          <a:p>
            <a:pPr eaLnBrk="1" hangingPunct="1">
              <a:lnSpc>
                <a:spcPct val="90000"/>
              </a:lnSpc>
            </a:pPr>
            <a:r>
              <a:rPr lang="zh-CN" altLang="en-US" sz="3600" b="1" dirty="0">
                <a:latin typeface="华文中宋" panose="02010600040101010101" pitchFamily="2" charset="-122"/>
                <a:ea typeface="华文中宋" panose="02010600040101010101" pitchFamily="2" charset="-122"/>
              </a:rPr>
              <a:t>实例讲解</a:t>
            </a:r>
            <a:endParaRPr lang="zh-CN" altLang="en-US" sz="3600" b="1" dirty="0">
              <a:latin typeface="华文中宋" panose="02010600040101010101" pitchFamily="2" charset="-122"/>
              <a:ea typeface="华文中宋" panose="02010600040101010101" pitchFamily="2" charset="-122"/>
            </a:endParaRPr>
          </a:p>
          <a:p>
            <a:pPr eaLnBrk="1" hangingPunct="1">
              <a:lnSpc>
                <a:spcPct val="90000"/>
              </a:lnSpc>
            </a:pPr>
            <a:endParaRPr lang="zh-CN" altLang="en-US" sz="3600" dirty="0">
              <a:latin typeface="Times New Roman" panose="02020603050405020304" pitchFamily="18" charset="0"/>
            </a:endParaRPr>
          </a:p>
          <a:p>
            <a:pPr eaLnBrk="1" hangingPunct="1"/>
            <a:endParaRPr lang="en-US" altLang="zh-CN" dirty="0">
              <a:latin typeface="Comic Sans MS" panose="030F0702030302020204" pitchFamily="66" charset="0"/>
            </a:endParaRPr>
          </a:p>
        </p:txBody>
      </p:sp>
      <p:sp>
        <p:nvSpPr>
          <p:cNvPr id="10246"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5091">
                                            <p:txEl>
                                              <p:charRg st="0" end="9"/>
                                            </p:txEl>
                                          </p:spTgt>
                                        </p:tgtEl>
                                        <p:attrNameLst>
                                          <p:attrName>style.visibility</p:attrName>
                                        </p:attrNameLst>
                                      </p:cBhvr>
                                      <p:to>
                                        <p:strVal val="visible"/>
                                      </p:to>
                                    </p:set>
                                    <p:animEffect transition="in" filter="wipe(left)">
                                      <p:cBhvr>
                                        <p:cTn id="7" dur="500"/>
                                        <p:tgtEl>
                                          <p:spTgt spid="345091">
                                            <p:txEl>
                                              <p:charRg st="0"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5091">
                                            <p:txEl>
                                              <p:charRg st="9" end="14"/>
                                            </p:txEl>
                                          </p:spTgt>
                                        </p:tgtEl>
                                        <p:attrNameLst>
                                          <p:attrName>style.visibility</p:attrName>
                                        </p:attrNameLst>
                                      </p:cBhvr>
                                      <p:to>
                                        <p:strVal val="visible"/>
                                      </p:to>
                                    </p:set>
                                    <p:animEffect transition="in" filter="wipe(left)">
                                      <p:cBhvr>
                                        <p:cTn id="12" dur="500"/>
                                        <p:tgtEl>
                                          <p:spTgt spid="345091">
                                            <p:txEl>
                                              <p:charRg st="9"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1267"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11268" name="Rectangle 2"/>
          <p:cNvSpPr>
            <a:spLocks noGrp="1"/>
          </p:cNvSpPr>
          <p:nvPr>
            <p:ph type="title"/>
          </p:nvPr>
        </p:nvSpPr>
        <p:spPr>
          <a:ln/>
        </p:spPr>
        <p:txBody>
          <a:bodyPr vert="horz" wrap="square" lIns="91440" tIns="45720" rIns="91440" bIns="45720" anchor="b" anchorCtr="0"/>
          <a:p>
            <a:pPr eaLnBrk="1" hangingPunct="1"/>
            <a:r>
              <a:rPr lang="zh-CN" altLang="en-US" b="1" dirty="0"/>
              <a:t>提要</a:t>
            </a:r>
            <a:endParaRPr lang="zh-CN" altLang="en-US" b="1" dirty="0"/>
          </a:p>
        </p:txBody>
      </p:sp>
      <p:sp>
        <p:nvSpPr>
          <p:cNvPr id="11269" name="Rectangle 3"/>
          <p:cNvSpPr>
            <a:spLocks noGrp="1"/>
          </p:cNvSpPr>
          <p:nvPr>
            <p:ph idx="1"/>
          </p:nvPr>
        </p:nvSpPr>
        <p:spPr>
          <a:ln/>
        </p:spPr>
        <p:txBody>
          <a:bodyPr vert="horz" wrap="square" lIns="91440" tIns="45720" rIns="91440" bIns="45720" anchor="t" anchorCtr="0"/>
          <a:p>
            <a:pPr eaLnBrk="1" hangingPunct="1">
              <a:lnSpc>
                <a:spcPct val="90000"/>
              </a:lnSpc>
              <a:buClr>
                <a:schemeClr val="hlink"/>
              </a:buClr>
            </a:pPr>
            <a:r>
              <a:rPr lang="zh-CN" altLang="en-US" sz="3600" b="1" dirty="0">
                <a:solidFill>
                  <a:schemeClr val="hlink"/>
                </a:solidFill>
                <a:latin typeface="Times New Roman" panose="02020603050405020304" pitchFamily="18" charset="0"/>
              </a:rPr>
              <a:t>数据输入输出基础</a:t>
            </a:r>
            <a:endParaRPr lang="zh-CN" altLang="en-US" sz="3600" b="1" dirty="0">
              <a:solidFill>
                <a:schemeClr val="hlink"/>
              </a:solidFill>
              <a:latin typeface="Times New Roman" panose="02020603050405020304" pitchFamily="18" charset="0"/>
            </a:endParaRPr>
          </a:p>
          <a:p>
            <a:pPr eaLnBrk="1" hangingPunct="1">
              <a:lnSpc>
                <a:spcPct val="90000"/>
              </a:lnSpc>
            </a:pPr>
            <a:r>
              <a:rPr lang="zh-CN" altLang="en-US" sz="3600" dirty="0">
                <a:latin typeface="Times New Roman" panose="02020603050405020304" pitchFamily="18" charset="0"/>
              </a:rPr>
              <a:t>实例讲解</a:t>
            </a:r>
            <a:endParaRPr lang="zh-CN" altLang="en-US" sz="3600" dirty="0">
              <a:latin typeface="Times New Roman" panose="02020603050405020304" pitchFamily="18" charset="0"/>
            </a:endParaRPr>
          </a:p>
          <a:p>
            <a:pPr eaLnBrk="1" hangingPunct="1">
              <a:lnSpc>
                <a:spcPct val="90000"/>
              </a:lnSpc>
            </a:pPr>
            <a:endParaRPr lang="en-US" altLang="zh-CN" sz="3600" dirty="0">
              <a:latin typeface="Times New Roman" panose="02020603050405020304" pitchFamily="18" charset="0"/>
            </a:endParaRPr>
          </a:p>
        </p:txBody>
      </p:sp>
      <p:sp>
        <p:nvSpPr>
          <p:cNvPr id="11270"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2291"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12292"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宋体" panose="02010600030101010101" pitchFamily="2" charset="-122"/>
              </a:rPr>
              <a:t>字符输出函数</a:t>
            </a:r>
            <a:r>
              <a:rPr lang="en-US" altLang="zh-CN" b="1" dirty="0">
                <a:latin typeface="宋体" panose="02010600030101010101" pitchFamily="2" charset="-122"/>
              </a:rPr>
              <a:t>: </a:t>
            </a:r>
            <a:r>
              <a:rPr lang="en-US" altLang="zh-CN" b="1" dirty="0">
                <a:solidFill>
                  <a:srgbClr val="000099"/>
                </a:solidFill>
                <a:latin typeface="Comic Sans MS" panose="030F0702030302020204" pitchFamily="66" charset="0"/>
              </a:rPr>
              <a:t>putchar()</a:t>
            </a:r>
            <a:endParaRPr lang="en-US" altLang="zh-CN" b="1" dirty="0">
              <a:solidFill>
                <a:srgbClr val="000099"/>
              </a:solidFill>
              <a:latin typeface="Comic Sans MS" panose="030F0702030302020204" pitchFamily="66" charset="0"/>
            </a:endParaRPr>
          </a:p>
        </p:txBody>
      </p:sp>
      <p:sp>
        <p:nvSpPr>
          <p:cNvPr id="12293"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b="1" dirty="0">
                <a:solidFill>
                  <a:srgbClr val="000099"/>
                </a:solidFill>
                <a:latin typeface="Comic Sans MS" panose="030F0702030302020204" pitchFamily="66" charset="0"/>
              </a:rPr>
              <a:t>字符输出函数的功能</a:t>
            </a:r>
            <a:endParaRPr lang="zh-CN" altLang="en-US" b="1" dirty="0">
              <a:solidFill>
                <a:srgbClr val="000099"/>
              </a:solidFill>
              <a:latin typeface="Comic Sans MS" panose="030F0702030302020204" pitchFamily="66" charset="0"/>
            </a:endParaRPr>
          </a:p>
          <a:p>
            <a:pPr lvl="1" eaLnBrk="1" hangingPunct="1">
              <a:lnSpc>
                <a:spcPct val="90000"/>
              </a:lnSpc>
            </a:pPr>
            <a:r>
              <a:rPr lang="zh-CN" altLang="en-US" b="1" dirty="0">
                <a:latin typeface="Comic Sans MS" panose="030F0702030302020204" pitchFamily="66" charset="0"/>
              </a:rPr>
              <a:t>函数调用</a:t>
            </a:r>
            <a:r>
              <a:rPr lang="en-US" altLang="zh-CN" b="1" dirty="0">
                <a:latin typeface="Comic Sans MS" panose="030F0702030302020204" pitchFamily="66" charset="0"/>
              </a:rPr>
              <a:t>putchar(ch)</a:t>
            </a:r>
            <a:r>
              <a:rPr lang="zh-CN" altLang="en-US" b="1" dirty="0">
                <a:solidFill>
                  <a:srgbClr val="0000FF"/>
                </a:solidFill>
                <a:latin typeface="Comic Sans MS" panose="030F0702030302020204" pitchFamily="66" charset="0"/>
              </a:rPr>
              <a:t>将实参</a:t>
            </a:r>
            <a:r>
              <a:rPr lang="en-US" altLang="zh-CN" b="1" dirty="0">
                <a:solidFill>
                  <a:srgbClr val="0000FF"/>
                </a:solidFill>
                <a:latin typeface="Comic Sans MS" panose="030F0702030302020204" pitchFamily="66" charset="0"/>
              </a:rPr>
              <a:t>ch</a:t>
            </a:r>
            <a:r>
              <a:rPr lang="zh-CN" altLang="en-US" b="1" dirty="0">
                <a:solidFill>
                  <a:srgbClr val="0000FF"/>
                </a:solidFill>
                <a:latin typeface="Comic Sans MS" panose="030F0702030302020204" pitchFamily="66" charset="0"/>
              </a:rPr>
              <a:t>的值作为</a:t>
            </a:r>
            <a:r>
              <a:rPr lang="en-US" altLang="zh-CN" b="1" dirty="0">
                <a:solidFill>
                  <a:srgbClr val="0000FF"/>
                </a:solidFill>
                <a:latin typeface="Comic Sans MS" panose="030F0702030302020204" pitchFamily="66" charset="0"/>
              </a:rPr>
              <a:t>ASCII</a:t>
            </a:r>
            <a:r>
              <a:rPr lang="zh-CN" altLang="en-US" b="1" dirty="0">
                <a:solidFill>
                  <a:srgbClr val="0000FF"/>
                </a:solidFill>
                <a:latin typeface="Comic Sans MS" panose="030F0702030302020204" pitchFamily="66" charset="0"/>
              </a:rPr>
              <a:t>码，输出该代码对应的字符到标准输出设备上</a:t>
            </a:r>
            <a:endParaRPr lang="zh-CN" altLang="en-US" b="1" dirty="0">
              <a:solidFill>
                <a:srgbClr val="0000FF"/>
              </a:solidFill>
              <a:latin typeface="Comic Sans MS" panose="030F0702030302020204" pitchFamily="66" charset="0"/>
            </a:endParaRPr>
          </a:p>
          <a:p>
            <a:pPr eaLnBrk="1" hangingPunct="1">
              <a:lnSpc>
                <a:spcPct val="90000"/>
              </a:lnSpc>
            </a:pPr>
            <a:r>
              <a:rPr lang="en-US" altLang="zh-CN" b="1" dirty="0">
                <a:solidFill>
                  <a:srgbClr val="000099"/>
                </a:solidFill>
                <a:latin typeface="Comic Sans MS" panose="030F0702030302020204" pitchFamily="66" charset="0"/>
              </a:rPr>
              <a:t>putchar()</a:t>
            </a:r>
            <a:r>
              <a:rPr lang="zh-CN" altLang="en-US" b="1" dirty="0">
                <a:solidFill>
                  <a:srgbClr val="000099"/>
                </a:solidFill>
                <a:latin typeface="Comic Sans MS" panose="030F0702030302020204" pitchFamily="66" charset="0"/>
              </a:rPr>
              <a:t>的使用方法</a:t>
            </a:r>
            <a:endParaRPr lang="zh-CN" altLang="en-US" b="1" dirty="0">
              <a:solidFill>
                <a:srgbClr val="000099"/>
              </a:solidFill>
              <a:latin typeface="Comic Sans MS" panose="030F0702030302020204" pitchFamily="66" charset="0"/>
            </a:endParaRPr>
          </a:p>
          <a:p>
            <a:pPr lvl="1" eaLnBrk="1" hangingPunct="1">
              <a:lnSpc>
                <a:spcPct val="90000"/>
              </a:lnSpc>
            </a:pPr>
            <a:r>
              <a:rPr lang="zh-CN" altLang="en-US" b="1" dirty="0">
                <a:latin typeface="Comic Sans MS" panose="030F0702030302020204" pitchFamily="66" charset="0"/>
              </a:rPr>
              <a:t>调用函数时，需提供一个实参，实参可以是</a:t>
            </a:r>
            <a:r>
              <a:rPr lang="zh-CN" altLang="en-US" b="1" dirty="0">
                <a:solidFill>
                  <a:srgbClr val="FF0000"/>
                </a:solidFill>
                <a:latin typeface="Comic Sans MS" panose="030F0702030302020204" pitchFamily="66" charset="0"/>
              </a:rPr>
              <a:t>字符型或整型</a:t>
            </a:r>
            <a:r>
              <a:rPr lang="zh-CN" altLang="en-US" b="1" dirty="0">
                <a:latin typeface="Comic Sans MS" panose="030F0702030302020204" pitchFamily="66" charset="0"/>
              </a:rPr>
              <a:t>数据，包括</a:t>
            </a:r>
            <a:r>
              <a:rPr lang="zh-CN" altLang="en-US" b="1" dirty="0">
                <a:solidFill>
                  <a:srgbClr val="FF3300"/>
                </a:solidFill>
                <a:latin typeface="Comic Sans MS" panose="030F0702030302020204" pitchFamily="66" charset="0"/>
              </a:rPr>
              <a:t>字符型常量</a:t>
            </a:r>
            <a:r>
              <a:rPr lang="en-US" altLang="zh-CN" b="1" dirty="0">
                <a:latin typeface="Comic Sans MS" panose="030F0702030302020204" pitchFamily="66" charset="0"/>
              </a:rPr>
              <a:t>(</a:t>
            </a:r>
            <a:r>
              <a:rPr lang="zh-CN" altLang="en-US" b="1" dirty="0">
                <a:latin typeface="Comic Sans MS" panose="030F0702030302020204" pitchFamily="66" charset="0"/>
              </a:rPr>
              <a:t>包括控制字符和转义字符</a:t>
            </a:r>
            <a:r>
              <a:rPr lang="en-US" altLang="zh-CN" b="1" dirty="0">
                <a:latin typeface="Comic Sans MS" panose="030F0702030302020204" pitchFamily="66" charset="0"/>
              </a:rPr>
              <a:t>)</a:t>
            </a:r>
            <a:r>
              <a:rPr lang="zh-CN" altLang="en-US" b="1" dirty="0">
                <a:latin typeface="Comic Sans MS" panose="030F0702030302020204" pitchFamily="66" charset="0"/>
              </a:rPr>
              <a:t>，</a:t>
            </a:r>
            <a:r>
              <a:rPr lang="zh-CN" altLang="en-US" b="1" dirty="0">
                <a:solidFill>
                  <a:srgbClr val="FF3300"/>
                </a:solidFill>
                <a:latin typeface="Comic Sans MS" panose="030F0702030302020204" pitchFamily="66" charset="0"/>
              </a:rPr>
              <a:t>字符型变量</a:t>
            </a:r>
            <a:r>
              <a:rPr lang="zh-CN" altLang="en-US" b="1" dirty="0">
                <a:latin typeface="Comic Sans MS" panose="030F0702030302020204" pitchFamily="66" charset="0"/>
              </a:rPr>
              <a:t>，</a:t>
            </a:r>
            <a:r>
              <a:rPr lang="zh-CN" altLang="en-US" b="1" dirty="0">
                <a:solidFill>
                  <a:srgbClr val="FF3300"/>
                </a:solidFill>
                <a:latin typeface="Comic Sans MS" panose="030F0702030302020204" pitchFamily="66" charset="0"/>
              </a:rPr>
              <a:t>整型变量</a:t>
            </a:r>
            <a:r>
              <a:rPr lang="zh-CN" altLang="en-US" b="1" dirty="0">
                <a:latin typeface="Comic Sans MS" panose="030F0702030302020204" pitchFamily="66" charset="0"/>
              </a:rPr>
              <a:t>等</a:t>
            </a:r>
            <a:endParaRPr lang="zh-CN" altLang="en-US" dirty="0">
              <a:latin typeface="Comic Sans MS" panose="030F0702030302020204" pitchFamily="66" charset="0"/>
            </a:endParaRPr>
          </a:p>
        </p:txBody>
      </p:sp>
      <p:sp>
        <p:nvSpPr>
          <p:cNvPr id="12294"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3314" name="Rectangle 4"/>
          <p:cNvSpPr>
            <a:spLocks noGrp="1"/>
          </p:cNvSpPr>
          <p:nvPr>
            <p:ph idx="1"/>
          </p:nvPr>
        </p:nvSpPr>
        <p:spPr>
          <a:xfrm>
            <a:off x="611188" y="260350"/>
            <a:ext cx="7948612" cy="5614988"/>
          </a:xfrm>
          <a:ln>
            <a:solidFill>
              <a:schemeClr val="hlink">
                <a:alpha val="100000"/>
              </a:schemeClr>
            </a:solidFill>
            <a:miter lim="800000"/>
          </a:ln>
        </p:spPr>
        <p:txBody>
          <a:bodyPr vert="horz" wrap="square" lIns="91440" tIns="45720" rIns="91440" bIns="45720" anchor="t" anchorCtr="0"/>
          <a:p>
            <a:pPr eaLnBrk="1" hangingPunct="1">
              <a:buNone/>
            </a:pPr>
            <a:r>
              <a:rPr lang="en-US" altLang="zh-CN" sz="2800" b="1" dirty="0">
                <a:latin typeface="Comic Sans MS" panose="030F0702030302020204" pitchFamily="66" charset="0"/>
              </a:rPr>
              <a:t>#include &lt;stdio.h&gt;</a:t>
            </a:r>
            <a:endParaRPr lang="en-US" altLang="zh-CN" sz="2800" b="1" dirty="0">
              <a:latin typeface="Comic Sans MS" panose="030F0702030302020204" pitchFamily="66" charset="0"/>
            </a:endParaRPr>
          </a:p>
          <a:p>
            <a:pPr eaLnBrk="1" hangingPunct="1">
              <a:buNone/>
            </a:pPr>
            <a:r>
              <a:rPr lang="en-US" altLang="zh-CN" sz="2800" b="1" dirty="0">
                <a:latin typeface="Comic Sans MS" panose="030F0702030302020204" pitchFamily="66" charset="0"/>
              </a:rPr>
              <a:t>int main()</a:t>
            </a:r>
            <a:endParaRPr lang="en-US" altLang="zh-CN" sz="2800" b="1" dirty="0">
              <a:latin typeface="Comic Sans MS" panose="030F0702030302020204" pitchFamily="66" charset="0"/>
            </a:endParaRPr>
          </a:p>
          <a:p>
            <a:pPr eaLnBrk="1" hangingPunct="1">
              <a:buNone/>
            </a:pPr>
            <a:r>
              <a:rPr lang="en-US" altLang="zh-CN" sz="2800" b="1" dirty="0">
                <a:latin typeface="Comic Sans MS" panose="030F0702030302020204" pitchFamily="66" charset="0"/>
              </a:rPr>
              <a:t>{ char ch;  int  i;</a:t>
            </a:r>
            <a:endParaRPr lang="en-US" altLang="zh-CN" sz="2800" b="1" dirty="0">
              <a:latin typeface="Comic Sans MS" panose="030F0702030302020204" pitchFamily="66" charset="0"/>
            </a:endParaRPr>
          </a:p>
          <a:p>
            <a:pPr eaLnBrk="1" hangingPunct="1">
              <a:buNone/>
            </a:pPr>
            <a:r>
              <a:rPr lang="en-US" altLang="zh-CN" sz="2800" b="1" dirty="0">
                <a:latin typeface="Comic Sans MS" panose="030F0702030302020204" pitchFamily="66" charset="0"/>
              </a:rPr>
              <a:t>  ch = ’h’;  i = ’i’;</a:t>
            </a:r>
            <a:endParaRPr lang="en-US" altLang="zh-CN" sz="2800" b="1" dirty="0">
              <a:latin typeface="Comic Sans MS" panose="030F0702030302020204" pitchFamily="66" charset="0"/>
            </a:endParaRPr>
          </a:p>
          <a:p>
            <a:pPr eaLnBrk="1" hangingPunct="1">
              <a:buNone/>
            </a:pPr>
            <a:r>
              <a:rPr lang="en-US" altLang="zh-CN" sz="2800" b="1" dirty="0">
                <a:latin typeface="Comic Sans MS" panose="030F0702030302020204" pitchFamily="66" charset="0"/>
              </a:rPr>
              <a:t>  putchar(’C’);  </a:t>
            </a:r>
            <a:r>
              <a:rPr lang="en-US" altLang="zh-CN" sz="2400" b="1" dirty="0">
                <a:latin typeface="Comic Sans MS" panose="030F0702030302020204" pitchFamily="66" charset="0"/>
              </a:rPr>
              <a:t>/* </a:t>
            </a:r>
            <a:r>
              <a:rPr lang="zh-CN" altLang="en-US" sz="2400" b="1" dirty="0">
                <a:latin typeface="Comic Sans MS" panose="030F0702030302020204" pitchFamily="66" charset="0"/>
              </a:rPr>
              <a:t>输出字符 </a:t>
            </a:r>
            <a:r>
              <a:rPr lang="en-US" altLang="zh-CN" sz="2400" b="1" dirty="0">
                <a:latin typeface="Comic Sans MS" panose="030F0702030302020204" pitchFamily="66" charset="0"/>
              </a:rPr>
              <a:t>C */</a:t>
            </a:r>
            <a:endParaRPr lang="en-US" altLang="zh-CN" sz="2400" b="1" dirty="0">
              <a:latin typeface="Comic Sans MS" panose="030F0702030302020204" pitchFamily="66" charset="0"/>
            </a:endParaRPr>
          </a:p>
          <a:p>
            <a:pPr eaLnBrk="1" hangingPunct="1">
              <a:buNone/>
            </a:pPr>
            <a:r>
              <a:rPr lang="en-US" altLang="zh-CN" sz="2800" b="1" dirty="0">
                <a:latin typeface="Comic Sans MS" panose="030F0702030302020204" pitchFamily="66" charset="0"/>
              </a:rPr>
              <a:t>  putchar(ch);  </a:t>
            </a:r>
            <a:r>
              <a:rPr lang="en-US" altLang="zh-CN" sz="2400" b="1" dirty="0">
                <a:latin typeface="Comic Sans MS" panose="030F0702030302020204" pitchFamily="66" charset="0"/>
              </a:rPr>
              <a:t>/* </a:t>
            </a:r>
            <a:r>
              <a:rPr lang="zh-CN" altLang="en-US" sz="2400" b="1" dirty="0">
                <a:latin typeface="Comic Sans MS" panose="030F0702030302020204" pitchFamily="66" charset="0"/>
              </a:rPr>
              <a:t>输出字符 </a:t>
            </a:r>
            <a:r>
              <a:rPr lang="en-US" altLang="zh-CN" sz="2400" b="1" dirty="0">
                <a:latin typeface="Comic Sans MS" panose="030F0702030302020204" pitchFamily="66" charset="0"/>
              </a:rPr>
              <a:t>h */</a:t>
            </a:r>
            <a:endParaRPr lang="en-US" altLang="zh-CN" sz="2800" b="1" dirty="0">
              <a:latin typeface="Comic Sans MS" panose="030F0702030302020204" pitchFamily="66" charset="0"/>
            </a:endParaRPr>
          </a:p>
          <a:p>
            <a:pPr eaLnBrk="1" hangingPunct="1">
              <a:buNone/>
            </a:pPr>
            <a:r>
              <a:rPr lang="en-US" altLang="zh-CN" sz="2800" b="1" dirty="0">
                <a:latin typeface="Comic Sans MS" panose="030F0702030302020204" pitchFamily="66" charset="0"/>
              </a:rPr>
              <a:t>  putchar(i);    </a:t>
            </a:r>
            <a:r>
              <a:rPr lang="en-US" altLang="zh-CN" sz="2400" b="1" dirty="0">
                <a:latin typeface="Comic Sans MS" panose="030F0702030302020204" pitchFamily="66" charset="0"/>
              </a:rPr>
              <a:t>/* </a:t>
            </a:r>
            <a:r>
              <a:rPr lang="zh-CN" altLang="en-US" sz="2400" b="1" dirty="0">
                <a:latin typeface="Comic Sans MS" panose="030F0702030302020204" pitchFamily="66" charset="0"/>
              </a:rPr>
              <a:t>以字符形式输出整型变量值 *</a:t>
            </a: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a:p>
            <a:pPr eaLnBrk="1" hangingPunct="1">
              <a:buNone/>
            </a:pPr>
            <a:r>
              <a:rPr lang="en-US" altLang="zh-CN" sz="2800" b="1" dirty="0">
                <a:latin typeface="Comic Sans MS" panose="030F0702030302020204" pitchFamily="66" charset="0"/>
              </a:rPr>
              <a:t>  putchar(’n’); putchar(’\141’</a:t>
            </a:r>
            <a:r>
              <a:rPr lang="en-US" altLang="zh-CN" sz="2400" b="1" dirty="0">
                <a:latin typeface="Comic Sans MS" panose="030F0702030302020204" pitchFamily="66" charset="0"/>
              </a:rPr>
              <a:t>);/* </a:t>
            </a:r>
            <a:r>
              <a:rPr lang="zh-CN" altLang="en-US" sz="2400" b="1" dirty="0">
                <a:latin typeface="Comic Sans MS" panose="030F0702030302020204" pitchFamily="66" charset="0"/>
              </a:rPr>
              <a:t>输出字符 </a:t>
            </a:r>
            <a:r>
              <a:rPr lang="en-US" altLang="zh-CN" sz="2400" b="1" dirty="0">
                <a:latin typeface="Comic Sans MS" panose="030F0702030302020204" pitchFamily="66" charset="0"/>
              </a:rPr>
              <a:t>a */</a:t>
            </a:r>
            <a:endParaRPr lang="en-US" altLang="zh-CN" sz="2400" b="1" dirty="0">
              <a:latin typeface="Comic Sans MS" panose="030F0702030302020204" pitchFamily="66" charset="0"/>
            </a:endParaRPr>
          </a:p>
          <a:p>
            <a:pPr eaLnBrk="1" hangingPunct="1">
              <a:buNone/>
            </a:pPr>
            <a:r>
              <a:rPr lang="en-US" altLang="zh-CN" sz="2800" b="1" dirty="0">
                <a:latin typeface="Comic Sans MS" panose="030F0702030302020204" pitchFamily="66" charset="0"/>
              </a:rPr>
              <a:t>  putchar(’\n’);</a:t>
            </a:r>
            <a:endParaRPr lang="en-US" altLang="zh-CN" sz="2800" b="1" dirty="0">
              <a:latin typeface="Comic Sans MS" panose="030F0702030302020204" pitchFamily="66" charset="0"/>
            </a:endParaRPr>
          </a:p>
          <a:p>
            <a:pPr eaLnBrk="1" hangingPunct="1">
              <a:buNone/>
            </a:pPr>
            <a:r>
              <a:rPr lang="en-US" altLang="zh-CN" sz="2800" b="1" dirty="0">
                <a:latin typeface="Comic Sans MS" panose="030F0702030302020204" pitchFamily="66" charset="0"/>
              </a:rPr>
              <a:t>	return 0;</a:t>
            </a:r>
            <a:endParaRPr lang="en-US" altLang="zh-CN" sz="2800" b="1" dirty="0">
              <a:latin typeface="Comic Sans MS" panose="030F0702030302020204" pitchFamily="66" charset="0"/>
            </a:endParaRPr>
          </a:p>
          <a:p>
            <a:pPr eaLnBrk="1" hangingPunct="1">
              <a:buNone/>
            </a:pPr>
            <a:r>
              <a:rPr lang="en-US" altLang="zh-CN" sz="2800" b="1" dirty="0">
                <a:latin typeface="Comic Sans MS" panose="030F0702030302020204" pitchFamily="66" charset="0"/>
              </a:rPr>
              <a:t>}</a:t>
            </a:r>
            <a:endParaRPr lang="en-US" altLang="zh-CN" sz="2800" b="1" dirty="0">
              <a:latin typeface="Comic Sans MS" panose="030F0702030302020204" pitchFamily="66" charset="0"/>
            </a:endParaRPr>
          </a:p>
          <a:p>
            <a:pPr eaLnBrk="1" hangingPunct="1">
              <a:buNone/>
            </a:pPr>
            <a:r>
              <a:rPr lang="zh-CN" altLang="en-US" sz="2800" b="1" dirty="0">
                <a:latin typeface="Comic Sans MS" panose="030F0702030302020204" pitchFamily="66" charset="0"/>
              </a:rPr>
              <a:t>运行该程序将输出</a:t>
            </a:r>
            <a:r>
              <a:rPr lang="en-US" altLang="zh-CN" sz="2800" b="1" dirty="0">
                <a:latin typeface="Comic Sans MS" panose="030F0702030302020204" pitchFamily="66" charset="0"/>
              </a:rPr>
              <a:t>: China</a:t>
            </a:r>
            <a:r>
              <a:rPr lang="en-US" altLang="zh-CN" sz="2800" b="1" dirty="0">
                <a:latin typeface="宋体" panose="02010600030101010101" pitchFamily="2" charset="-122"/>
              </a:rPr>
              <a:t>    </a:t>
            </a:r>
            <a:endParaRPr lang="en-US" altLang="zh-CN" sz="2800" b="1" dirty="0">
              <a:latin typeface="宋体" panose="02010600030101010101" pitchFamily="2" charset="-122"/>
            </a:endParaRPr>
          </a:p>
        </p:txBody>
      </p:sp>
      <p:sp>
        <p:nvSpPr>
          <p:cNvPr id="13315"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13316" name="页脚占位符 3"/>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3317" name="日期占位符 4"/>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4339"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14340"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字符输入函数：</a:t>
            </a:r>
            <a:r>
              <a:rPr lang="en-US" altLang="zh-CN" b="1" dirty="0">
                <a:solidFill>
                  <a:srgbClr val="000099"/>
                </a:solidFill>
                <a:latin typeface="Comic Sans MS" panose="030F0702030302020204" pitchFamily="66" charset="0"/>
              </a:rPr>
              <a:t>getchar()</a:t>
            </a:r>
            <a:endParaRPr lang="en-US" altLang="zh-CN" b="1" dirty="0">
              <a:solidFill>
                <a:srgbClr val="000099"/>
              </a:solidFill>
              <a:latin typeface="Comic Sans MS" panose="030F0702030302020204" pitchFamily="66" charset="0"/>
            </a:endParaRPr>
          </a:p>
        </p:txBody>
      </p:sp>
      <p:sp>
        <p:nvSpPr>
          <p:cNvPr id="14341"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sz="2000" b="1" dirty="0">
                <a:latin typeface="Comic Sans MS" panose="030F0702030302020204" pitchFamily="66" charset="0"/>
              </a:rPr>
              <a:t>从标准输入设备上读取一个字符。该函数没有参数，对它的每次调用，就返回下一个输入字符的</a:t>
            </a:r>
            <a:r>
              <a:rPr lang="en-US" altLang="zh-CN" sz="2000" b="1" dirty="0">
                <a:latin typeface="Comic Sans MS" panose="030F0702030302020204" pitchFamily="66" charset="0"/>
              </a:rPr>
              <a:t>ASCII</a:t>
            </a:r>
            <a:r>
              <a:rPr lang="zh-CN" altLang="en-US" sz="2000" b="1" dirty="0">
                <a:latin typeface="Comic Sans MS" panose="030F0702030302020204" pitchFamily="66" charset="0"/>
              </a:rPr>
              <a:t>码值</a:t>
            </a:r>
            <a:endParaRPr lang="zh-CN" altLang="en-US" sz="2000" b="1" dirty="0">
              <a:latin typeface="Comic Sans MS" panose="030F0702030302020204" pitchFamily="66" charset="0"/>
            </a:endParaRPr>
          </a:p>
          <a:p>
            <a:pPr eaLnBrk="1" hangingPunct="1">
              <a:lnSpc>
                <a:spcPct val="90000"/>
              </a:lnSpc>
            </a:pPr>
            <a:r>
              <a:rPr lang="en-US" altLang="zh-CN" sz="2000" b="1" dirty="0">
                <a:latin typeface="Comic Sans MS" panose="030F0702030302020204" pitchFamily="66" charset="0"/>
              </a:rPr>
              <a:t>getchar()</a:t>
            </a:r>
            <a:r>
              <a:rPr lang="zh-CN" altLang="en-US" sz="2000" b="1" dirty="0">
                <a:latin typeface="Comic Sans MS" panose="030F0702030302020204" pitchFamily="66" charset="0"/>
              </a:rPr>
              <a:t>读取字符的时候，是从</a:t>
            </a:r>
            <a:r>
              <a:rPr lang="en-US" altLang="zh-CN" sz="2000" b="1" dirty="0">
                <a:latin typeface="Comic Sans MS" panose="030F0702030302020204" pitchFamily="66" charset="0"/>
              </a:rPr>
              <a:t>stdin</a:t>
            </a:r>
            <a:r>
              <a:rPr lang="zh-CN" altLang="en-US" sz="2000" b="1" dirty="0">
                <a:latin typeface="Comic Sans MS" panose="030F0702030302020204" pitchFamily="66" charset="0"/>
              </a:rPr>
              <a:t>的“缓存”中读的。用户输入的字符被存放在键盘缓冲区中，当用户键入回车</a:t>
            </a:r>
            <a:r>
              <a:rPr lang="en-US" altLang="zh-CN" sz="2000" b="1" dirty="0">
                <a:latin typeface="Comic Sans MS" panose="030F0702030302020204" pitchFamily="66" charset="0"/>
              </a:rPr>
              <a:t>(</a:t>
            </a:r>
            <a:r>
              <a:rPr lang="zh-CN" altLang="en-US" sz="2000" b="1" dirty="0">
                <a:latin typeface="Comic Sans MS" panose="030F0702030302020204" pitchFamily="66" charset="0"/>
              </a:rPr>
              <a:t>回车字符也放在缓冲区中</a:t>
            </a:r>
            <a:r>
              <a:rPr lang="en-US" altLang="zh-CN" sz="2000" b="1" dirty="0">
                <a:latin typeface="Comic Sans MS" panose="030F0702030302020204" pitchFamily="66" charset="0"/>
              </a:rPr>
              <a:t>)</a:t>
            </a:r>
            <a:r>
              <a:rPr lang="zh-CN" altLang="en-US" sz="2000" b="1" dirty="0">
                <a:latin typeface="Comic Sans MS" panose="030F0702030302020204" pitchFamily="66" charset="0"/>
              </a:rPr>
              <a:t>之后，</a:t>
            </a:r>
            <a:r>
              <a:rPr lang="en-US" altLang="zh-CN" sz="2000" b="1" dirty="0">
                <a:latin typeface="Comic Sans MS" panose="030F0702030302020204" pitchFamily="66" charset="0"/>
              </a:rPr>
              <a:t>getchar ()</a:t>
            </a:r>
            <a:r>
              <a:rPr lang="zh-CN" altLang="en-US" sz="2000" b="1" dirty="0">
                <a:latin typeface="Comic Sans MS" panose="030F0702030302020204" pitchFamily="66" charset="0"/>
              </a:rPr>
              <a:t>才开始从</a:t>
            </a:r>
            <a:r>
              <a:rPr lang="en-US" altLang="zh-CN" sz="2000" b="1" dirty="0">
                <a:latin typeface="Comic Sans MS" panose="030F0702030302020204" pitchFamily="66" charset="0"/>
              </a:rPr>
              <a:t>stdin</a:t>
            </a:r>
            <a:r>
              <a:rPr lang="zh-CN" altLang="en-US" sz="2000" b="1" dirty="0">
                <a:latin typeface="Comic Sans MS" panose="030F0702030302020204" pitchFamily="66" charset="0"/>
              </a:rPr>
              <a:t>流中每次读入一个字符。</a:t>
            </a:r>
            <a:r>
              <a:rPr lang="en-US" altLang="zh-CN" sz="2000" b="1" dirty="0">
                <a:latin typeface="Comic Sans MS" panose="030F0702030302020204" pitchFamily="66" charset="0"/>
              </a:rPr>
              <a:t>getchar ()</a:t>
            </a:r>
            <a:r>
              <a:rPr lang="zh-CN" altLang="en-US" sz="2000" b="1" dirty="0">
                <a:latin typeface="Comic Sans MS" panose="030F0702030302020204" pitchFamily="66" charset="0"/>
              </a:rPr>
              <a:t>函数的返回值是用户输入的第一个字符的</a:t>
            </a:r>
            <a:r>
              <a:rPr lang="en-US" altLang="zh-CN" sz="2000" b="1" dirty="0">
                <a:latin typeface="Comic Sans MS" panose="030F0702030302020204" pitchFamily="66" charset="0"/>
              </a:rPr>
              <a:t>ASCII</a:t>
            </a:r>
            <a:r>
              <a:rPr lang="zh-CN" altLang="en-US" sz="2000" b="1" dirty="0">
                <a:latin typeface="Comic Sans MS" panose="030F0702030302020204" pitchFamily="66" charset="0"/>
              </a:rPr>
              <a:t>码，如</a:t>
            </a:r>
            <a:r>
              <a:rPr lang="zh-CN" altLang="en-US" sz="2000" b="1" dirty="0">
                <a:solidFill>
                  <a:srgbClr val="FF0000"/>
                </a:solidFill>
                <a:latin typeface="Comic Sans MS" panose="030F0702030302020204" pitchFamily="66" charset="0"/>
              </a:rPr>
              <a:t>出错返回</a:t>
            </a:r>
            <a:r>
              <a:rPr lang="en-US" altLang="zh-CN" sz="2000" b="1" dirty="0">
                <a:solidFill>
                  <a:srgbClr val="FF0000"/>
                </a:solidFill>
                <a:latin typeface="Comic Sans MS" panose="030F0702030302020204" pitchFamily="66" charset="0"/>
              </a:rPr>
              <a:t>-1</a:t>
            </a:r>
            <a:endParaRPr lang="en-US" altLang="zh-CN" sz="2000" b="1" dirty="0">
              <a:solidFill>
                <a:srgbClr val="FF0000"/>
              </a:solidFill>
              <a:latin typeface="Comic Sans MS" panose="030F0702030302020204" pitchFamily="66" charset="0"/>
            </a:endParaRPr>
          </a:p>
          <a:p>
            <a:pPr eaLnBrk="1" hangingPunct="1">
              <a:lnSpc>
                <a:spcPct val="90000"/>
              </a:lnSpc>
            </a:pPr>
            <a:r>
              <a:rPr lang="zh-CN" altLang="en-US" sz="2000" b="1" dirty="0">
                <a:latin typeface="Comic Sans MS" panose="030F0702030302020204" pitchFamily="66" charset="0"/>
              </a:rPr>
              <a:t>如用户在按回车之前输入了不止一个字符，其它字符会保留在键盘缓存区中，等待后续</a:t>
            </a:r>
            <a:r>
              <a:rPr lang="en-US" altLang="zh-CN" sz="2000" b="1" dirty="0">
                <a:latin typeface="Comic Sans MS" panose="030F0702030302020204" pitchFamily="66" charset="0"/>
              </a:rPr>
              <a:t>getchar ()</a:t>
            </a:r>
            <a:r>
              <a:rPr lang="zh-CN" altLang="en-US" sz="2000" b="1" dirty="0">
                <a:latin typeface="Comic Sans MS" panose="030F0702030302020204" pitchFamily="66" charset="0"/>
              </a:rPr>
              <a:t>调用读取。也就是说，后续的</a:t>
            </a:r>
            <a:r>
              <a:rPr lang="en-US" altLang="zh-CN" sz="2000" b="1" dirty="0">
                <a:latin typeface="Comic Sans MS" panose="030F0702030302020204" pitchFamily="66" charset="0"/>
              </a:rPr>
              <a:t>getchar ()</a:t>
            </a:r>
            <a:r>
              <a:rPr lang="zh-CN" altLang="en-US" sz="2000" b="1" dirty="0">
                <a:latin typeface="Comic Sans MS" panose="030F0702030302020204" pitchFamily="66" charset="0"/>
              </a:rPr>
              <a:t>调用不会等待用户按键，而直接读取缓冲区中的字符，直到缓冲区中的字符读完为后，才等待用户按键</a:t>
            </a:r>
            <a:r>
              <a:rPr lang="zh-CN" altLang="en-US" sz="2000" dirty="0">
                <a:latin typeface="Comic Sans MS" panose="030F0702030302020204" pitchFamily="66" charset="0"/>
              </a:rPr>
              <a:t> </a:t>
            </a:r>
            <a:endParaRPr lang="zh-CN" altLang="en-US" sz="2000" b="1" dirty="0">
              <a:latin typeface="Comic Sans MS" panose="030F0702030302020204" pitchFamily="66" charset="0"/>
            </a:endParaRPr>
          </a:p>
          <a:p>
            <a:pPr eaLnBrk="1" hangingPunct="1">
              <a:lnSpc>
                <a:spcPct val="90000"/>
              </a:lnSpc>
            </a:pPr>
            <a:r>
              <a:rPr lang="zh-CN" altLang="en-US" sz="2000" b="1" dirty="0">
                <a:latin typeface="Comic Sans MS" panose="030F0702030302020204" pitchFamily="66" charset="0"/>
              </a:rPr>
              <a:t>执行语句：“</a:t>
            </a:r>
            <a:r>
              <a:rPr lang="en-US" altLang="zh-CN" sz="2000" b="1" dirty="0">
                <a:latin typeface="Comic Sans MS" panose="030F0702030302020204" pitchFamily="66" charset="0"/>
              </a:rPr>
              <a:t>ch = getchar(); ”</a:t>
            </a:r>
            <a:r>
              <a:rPr lang="zh-CN" altLang="en-US" sz="2000" b="1" dirty="0">
                <a:latin typeface="Comic Sans MS" panose="030F0702030302020204" pitchFamily="66" charset="0"/>
              </a:rPr>
              <a:t>使变量</a:t>
            </a:r>
            <a:r>
              <a:rPr lang="en-US" altLang="zh-CN" sz="2000" b="1" dirty="0">
                <a:latin typeface="Comic Sans MS" panose="030F0702030302020204" pitchFamily="66" charset="0"/>
              </a:rPr>
              <a:t>ch</a:t>
            </a:r>
            <a:r>
              <a:rPr lang="zh-CN" altLang="en-US" sz="2000" b="1" dirty="0">
                <a:latin typeface="Comic Sans MS" panose="030F0702030302020204" pitchFamily="66" charset="0"/>
              </a:rPr>
              <a:t>得到输入字符的</a:t>
            </a:r>
            <a:r>
              <a:rPr lang="en-US" altLang="zh-CN" sz="2000" b="1" dirty="0">
                <a:latin typeface="Comic Sans MS" panose="030F0702030302020204" pitchFamily="66" charset="0"/>
              </a:rPr>
              <a:t>ASCII</a:t>
            </a:r>
            <a:r>
              <a:rPr lang="zh-CN" altLang="en-US" sz="2000" b="1" dirty="0">
                <a:latin typeface="Comic Sans MS" panose="030F0702030302020204" pitchFamily="66" charset="0"/>
              </a:rPr>
              <a:t>码值。变量</a:t>
            </a:r>
            <a:r>
              <a:rPr lang="en-US" altLang="zh-CN" sz="2000" b="1" dirty="0">
                <a:latin typeface="Comic Sans MS" panose="030F0702030302020204" pitchFamily="66" charset="0"/>
              </a:rPr>
              <a:t>ch</a:t>
            </a:r>
            <a:r>
              <a:rPr lang="zh-CN" altLang="en-US" sz="2000" b="1" dirty="0">
                <a:latin typeface="Comic Sans MS" panose="030F0702030302020204" pitchFamily="66" charset="0"/>
              </a:rPr>
              <a:t>为</a:t>
            </a:r>
            <a:r>
              <a:rPr lang="en-US" altLang="zh-CN" sz="2000" b="1" dirty="0">
                <a:latin typeface="Comic Sans MS" panose="030F0702030302020204" pitchFamily="66" charset="0"/>
              </a:rPr>
              <a:t>char</a:t>
            </a:r>
            <a:r>
              <a:rPr lang="zh-CN" altLang="en-US" sz="2000" b="1" dirty="0">
                <a:latin typeface="Comic Sans MS" panose="030F0702030302020204" pitchFamily="66" charset="0"/>
              </a:rPr>
              <a:t>型或</a:t>
            </a:r>
            <a:r>
              <a:rPr lang="en-US" altLang="zh-CN" sz="2000" b="1" dirty="0">
                <a:latin typeface="Comic Sans MS" panose="030F0702030302020204" pitchFamily="66" charset="0"/>
              </a:rPr>
              <a:t>int</a:t>
            </a:r>
            <a:r>
              <a:rPr lang="zh-CN" altLang="en-US" sz="2000" b="1" dirty="0">
                <a:latin typeface="Comic Sans MS" panose="030F0702030302020204" pitchFamily="66" charset="0"/>
              </a:rPr>
              <a:t>型</a:t>
            </a:r>
            <a:endParaRPr lang="zh-CN" altLang="en-US" sz="2000" b="1" dirty="0">
              <a:latin typeface="Comic Sans MS" panose="030F0702030302020204" pitchFamily="66" charset="0"/>
            </a:endParaRPr>
          </a:p>
        </p:txBody>
      </p:sp>
      <p:sp>
        <p:nvSpPr>
          <p:cNvPr id="14342"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5362" name="Rectangle 4"/>
          <p:cNvSpPr/>
          <p:nvPr/>
        </p:nvSpPr>
        <p:spPr>
          <a:xfrm>
            <a:off x="971550" y="404813"/>
            <a:ext cx="7239000" cy="6048375"/>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lnSpc>
                <a:spcPct val="90000"/>
              </a:lnSpc>
              <a:spcBef>
                <a:spcPct val="50000"/>
              </a:spcBef>
              <a:buNone/>
            </a:pPr>
            <a:r>
              <a:rPr lang="en-US" altLang="zh-CN" sz="2600" b="1" dirty="0">
                <a:latin typeface="Comic Sans MS" panose="030F0702030302020204" pitchFamily="66" charset="0"/>
              </a:rPr>
              <a:t>#include &lt;stdio.h&gt;</a:t>
            </a:r>
            <a:endParaRPr lang="en-US" altLang="zh-CN" sz="2600" b="1" dirty="0">
              <a:latin typeface="Comic Sans MS" panose="030F0702030302020204" pitchFamily="66" charset="0"/>
            </a:endParaRPr>
          </a:p>
          <a:p>
            <a:pPr marL="0" lvl="0" indent="0" eaLnBrk="1" hangingPunct="1">
              <a:lnSpc>
                <a:spcPct val="90000"/>
              </a:lnSpc>
              <a:spcBef>
                <a:spcPct val="50000"/>
              </a:spcBef>
              <a:buNone/>
            </a:pPr>
            <a:r>
              <a:rPr lang="en-US" altLang="zh-CN" sz="2600" b="1" dirty="0">
                <a:latin typeface="Comic Sans MS" panose="030F0702030302020204" pitchFamily="66" charset="0"/>
              </a:rPr>
              <a:t>int main()</a:t>
            </a:r>
            <a:endParaRPr lang="en-US" altLang="zh-CN" sz="2600" b="1" dirty="0">
              <a:latin typeface="Comic Sans MS" panose="030F0702030302020204" pitchFamily="66" charset="0"/>
            </a:endParaRPr>
          </a:p>
          <a:p>
            <a:pPr marL="0" lvl="0" indent="0" eaLnBrk="1" hangingPunct="1">
              <a:lnSpc>
                <a:spcPct val="90000"/>
              </a:lnSpc>
              <a:spcBef>
                <a:spcPct val="50000"/>
              </a:spcBef>
              <a:buNone/>
            </a:pPr>
            <a:r>
              <a:rPr lang="en-US" altLang="zh-CN" sz="2600" b="1" dirty="0">
                <a:latin typeface="Comic Sans MS" panose="030F0702030302020204" pitchFamily="66" charset="0"/>
              </a:rPr>
              <a:t>{ char c ;</a:t>
            </a:r>
            <a:endParaRPr lang="en-US" altLang="zh-CN" sz="2600" b="1" dirty="0">
              <a:latin typeface="Comic Sans MS" panose="030F0702030302020204" pitchFamily="66" charset="0"/>
            </a:endParaRPr>
          </a:p>
          <a:p>
            <a:pPr marL="0" lvl="0" indent="0" eaLnBrk="1" hangingPunct="1">
              <a:lnSpc>
                <a:spcPct val="90000"/>
              </a:lnSpc>
              <a:spcBef>
                <a:spcPct val="50000"/>
              </a:spcBef>
              <a:buNone/>
            </a:pPr>
            <a:r>
              <a:rPr lang="en-US" altLang="zh-CN" sz="2600" b="1" dirty="0">
                <a:latin typeface="Comic Sans MS" panose="030F0702030302020204" pitchFamily="66" charset="0"/>
              </a:rPr>
              <a:t>  c = getchar(); /* </a:t>
            </a:r>
            <a:r>
              <a:rPr lang="zh-CN" altLang="en-US" sz="2600" b="1" dirty="0">
                <a:latin typeface="Comic Sans MS" panose="030F0702030302020204" pitchFamily="66" charset="0"/>
              </a:rPr>
              <a:t>调用</a:t>
            </a:r>
            <a:r>
              <a:rPr lang="en-US" altLang="zh-CN" sz="2600" b="1" dirty="0">
                <a:latin typeface="Comic Sans MS" panose="030F0702030302020204" pitchFamily="66" charset="0"/>
              </a:rPr>
              <a:t>getchar()</a:t>
            </a:r>
            <a:r>
              <a:rPr lang="zh-CN" altLang="en-US" sz="2600" b="1" dirty="0">
                <a:latin typeface="Comic Sans MS" panose="030F0702030302020204" pitchFamily="66" charset="0"/>
              </a:rPr>
              <a:t>不要参数*</a:t>
            </a:r>
            <a:r>
              <a:rPr lang="en-US" altLang="zh-CN" sz="2600" b="1" dirty="0">
                <a:latin typeface="Comic Sans MS" panose="030F0702030302020204" pitchFamily="66" charset="0"/>
              </a:rPr>
              <a:t>/</a:t>
            </a:r>
            <a:endParaRPr lang="en-US" altLang="zh-CN" sz="2600" b="1" dirty="0">
              <a:latin typeface="Comic Sans MS" panose="030F0702030302020204" pitchFamily="66" charset="0"/>
            </a:endParaRPr>
          </a:p>
          <a:p>
            <a:pPr marL="0" lvl="0" indent="0" eaLnBrk="1" hangingPunct="1">
              <a:lnSpc>
                <a:spcPct val="90000"/>
              </a:lnSpc>
              <a:spcBef>
                <a:spcPct val="50000"/>
              </a:spcBef>
              <a:buNone/>
            </a:pPr>
            <a:r>
              <a:rPr lang="en-US" altLang="zh-CN" sz="2600" b="1" dirty="0">
                <a:latin typeface="Comic Sans MS" panose="030F0702030302020204" pitchFamily="66" charset="0"/>
              </a:rPr>
              <a:t>  putchar(c);      /* </a:t>
            </a:r>
            <a:r>
              <a:rPr lang="zh-CN" altLang="en-US" sz="2600" b="1" dirty="0">
                <a:latin typeface="Comic Sans MS" panose="030F0702030302020204" pitchFamily="66" charset="0"/>
              </a:rPr>
              <a:t>输出读入的字符 *</a:t>
            </a:r>
            <a:r>
              <a:rPr lang="en-US" altLang="zh-CN" sz="2600" b="1" dirty="0">
                <a:latin typeface="Comic Sans MS" panose="030F0702030302020204" pitchFamily="66" charset="0"/>
              </a:rPr>
              <a:t>/</a:t>
            </a:r>
            <a:endParaRPr lang="en-US" altLang="zh-CN" sz="2600" b="1" dirty="0">
              <a:latin typeface="Comic Sans MS" panose="030F0702030302020204" pitchFamily="66" charset="0"/>
            </a:endParaRPr>
          </a:p>
          <a:p>
            <a:pPr marL="0" lvl="0" indent="0" eaLnBrk="1" hangingPunct="1">
              <a:lnSpc>
                <a:spcPct val="90000"/>
              </a:lnSpc>
              <a:spcBef>
                <a:spcPct val="50000"/>
              </a:spcBef>
              <a:buNone/>
            </a:pPr>
            <a:r>
              <a:rPr lang="en-US" altLang="zh-CN" sz="2600" b="1" dirty="0">
                <a:latin typeface="Comic Sans MS" panose="030F0702030302020204" pitchFamily="66" charset="0"/>
              </a:rPr>
              <a:t>  putchar(’\n’);</a:t>
            </a:r>
            <a:endParaRPr lang="en-US" altLang="zh-CN" sz="2600" b="1" dirty="0">
              <a:latin typeface="Comic Sans MS" panose="030F0702030302020204" pitchFamily="66" charset="0"/>
            </a:endParaRPr>
          </a:p>
          <a:p>
            <a:pPr marL="0" lvl="0" indent="0" eaLnBrk="1" hangingPunct="1">
              <a:lnSpc>
                <a:spcPct val="90000"/>
              </a:lnSpc>
              <a:spcBef>
                <a:spcPct val="50000"/>
              </a:spcBef>
              <a:buNone/>
            </a:pPr>
            <a:r>
              <a:rPr lang="en-US" altLang="zh-CN" sz="2600" b="1" dirty="0">
                <a:latin typeface="Comic Sans MS" panose="030F0702030302020204" pitchFamily="66" charset="0"/>
              </a:rPr>
              <a:t>}</a:t>
            </a:r>
            <a:endParaRPr lang="en-US" altLang="zh-CN" sz="2600" b="1" dirty="0">
              <a:latin typeface="Comic Sans MS" panose="030F0702030302020204" pitchFamily="66" charset="0"/>
            </a:endParaRPr>
          </a:p>
          <a:p>
            <a:pPr marL="0" lvl="0" indent="0" eaLnBrk="1" hangingPunct="1">
              <a:lnSpc>
                <a:spcPct val="90000"/>
              </a:lnSpc>
              <a:spcBef>
                <a:spcPct val="50000"/>
              </a:spcBef>
              <a:buNone/>
            </a:pPr>
            <a:r>
              <a:rPr lang="zh-CN" altLang="en-US" sz="2600" b="1" dirty="0">
                <a:latin typeface="Comic Sans MS" panose="030F0702030302020204" pitchFamily="66" charset="0"/>
              </a:rPr>
              <a:t>程序运行时，如果从键盘键入字符 </a:t>
            </a:r>
            <a:r>
              <a:rPr lang="en-US" altLang="zh-CN" sz="2600" b="1" dirty="0">
                <a:latin typeface="Comic Sans MS" panose="030F0702030302020204" pitchFamily="66" charset="0"/>
              </a:rPr>
              <a:t>Z </a:t>
            </a:r>
            <a:r>
              <a:rPr lang="zh-CN" altLang="en-US" sz="2600" b="1" dirty="0">
                <a:latin typeface="Comic Sans MS" panose="030F0702030302020204" pitchFamily="66" charset="0"/>
              </a:rPr>
              <a:t>和回车：</a:t>
            </a:r>
            <a:endParaRPr lang="zh-CN" altLang="en-US" sz="2600" b="1" dirty="0">
              <a:latin typeface="Comic Sans MS" panose="030F0702030302020204" pitchFamily="66" charset="0"/>
            </a:endParaRPr>
          </a:p>
          <a:p>
            <a:pPr marL="0" lvl="0" indent="0" eaLnBrk="1" hangingPunct="1">
              <a:lnSpc>
                <a:spcPct val="90000"/>
              </a:lnSpc>
              <a:spcBef>
                <a:spcPct val="50000"/>
              </a:spcBef>
              <a:buNone/>
            </a:pPr>
            <a:r>
              <a:rPr lang="zh-CN" altLang="en-US" sz="2600" b="1" dirty="0">
                <a:latin typeface="Comic Sans MS" panose="030F0702030302020204" pitchFamily="66" charset="0"/>
              </a:rPr>
              <a:t>      </a:t>
            </a:r>
            <a:r>
              <a:rPr lang="en-US" altLang="zh-CN" sz="2600" b="1" dirty="0">
                <a:latin typeface="Comic Sans MS" panose="030F0702030302020204" pitchFamily="66" charset="0"/>
              </a:rPr>
              <a:t>Z</a:t>
            </a:r>
            <a:endParaRPr lang="en-US" altLang="zh-CN" sz="2600" b="1" dirty="0">
              <a:latin typeface="Comic Sans MS" panose="030F0702030302020204" pitchFamily="66" charset="0"/>
            </a:endParaRPr>
          </a:p>
          <a:p>
            <a:pPr marL="0" lvl="0" indent="0" eaLnBrk="1" hangingPunct="1">
              <a:lnSpc>
                <a:spcPct val="90000"/>
              </a:lnSpc>
              <a:spcBef>
                <a:spcPct val="50000"/>
              </a:spcBef>
              <a:buNone/>
            </a:pPr>
            <a:r>
              <a:rPr lang="zh-CN" altLang="en-US" sz="2600" b="1" dirty="0">
                <a:latin typeface="Comic Sans MS" panose="030F0702030302020204" pitchFamily="66" charset="0"/>
              </a:rPr>
              <a:t>程序输出 </a:t>
            </a:r>
            <a:r>
              <a:rPr lang="en-US" altLang="zh-CN" sz="2600" b="1" dirty="0">
                <a:latin typeface="Comic Sans MS" panose="030F0702030302020204" pitchFamily="66" charset="0"/>
              </a:rPr>
              <a:t>c </a:t>
            </a:r>
            <a:r>
              <a:rPr lang="zh-CN" altLang="en-US" sz="2600" b="1" dirty="0">
                <a:latin typeface="Comic Sans MS" panose="030F0702030302020204" pitchFamily="66" charset="0"/>
              </a:rPr>
              <a:t>的值‘</a:t>
            </a:r>
            <a:r>
              <a:rPr lang="en-US" altLang="zh-CN" sz="2600" b="1" dirty="0">
                <a:latin typeface="Comic Sans MS" panose="030F0702030302020204" pitchFamily="66" charset="0"/>
              </a:rPr>
              <a:t>Z</a:t>
            </a:r>
            <a:r>
              <a:rPr lang="zh-CN" altLang="en-US" sz="2600" b="1" dirty="0">
                <a:latin typeface="Comic Sans MS" panose="030F0702030302020204" pitchFamily="66" charset="0"/>
              </a:rPr>
              <a:t>’</a:t>
            </a:r>
            <a:r>
              <a:rPr lang="en-US" altLang="zh-CN" sz="2600" b="1" dirty="0">
                <a:latin typeface="Comic Sans MS" panose="030F0702030302020204" pitchFamily="66" charset="0"/>
              </a:rPr>
              <a:t>:</a:t>
            </a:r>
            <a:endParaRPr lang="en-US" altLang="zh-CN" sz="2600" b="1" dirty="0">
              <a:latin typeface="Comic Sans MS" panose="030F0702030302020204" pitchFamily="66" charset="0"/>
            </a:endParaRPr>
          </a:p>
          <a:p>
            <a:pPr marL="0" lvl="0" indent="0" eaLnBrk="1" hangingPunct="1">
              <a:lnSpc>
                <a:spcPct val="90000"/>
              </a:lnSpc>
              <a:spcBef>
                <a:spcPct val="50000"/>
              </a:spcBef>
              <a:buNone/>
            </a:pPr>
            <a:r>
              <a:rPr lang="en-US" altLang="zh-CN" sz="2600" b="1" dirty="0">
                <a:latin typeface="Comic Sans MS" panose="030F0702030302020204" pitchFamily="66" charset="0"/>
              </a:rPr>
              <a:t>      Z</a:t>
            </a:r>
            <a:endParaRPr lang="en-US" altLang="zh-CN" sz="2600" b="1" dirty="0">
              <a:latin typeface="Comic Sans MS" panose="030F0702030302020204" pitchFamily="66" charset="0"/>
            </a:endParaRPr>
          </a:p>
        </p:txBody>
      </p:sp>
      <p:sp>
        <p:nvSpPr>
          <p:cNvPr id="15363"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15364" name="页脚占位符 3"/>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5365" name="日期占位符 4"/>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6386" name="Rectangle 4"/>
          <p:cNvSpPr/>
          <p:nvPr/>
        </p:nvSpPr>
        <p:spPr>
          <a:xfrm>
            <a:off x="755650" y="476250"/>
            <a:ext cx="7772400" cy="5446713"/>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50000"/>
              </a:spcBef>
              <a:buNone/>
            </a:pPr>
            <a:r>
              <a:rPr lang="en-US" altLang="zh-CN" sz="2400" b="1" dirty="0">
                <a:latin typeface="Comic Sans MS" panose="030F0702030302020204" pitchFamily="66" charset="0"/>
              </a:rPr>
              <a:t>/*</a:t>
            </a:r>
            <a:r>
              <a:rPr lang="zh-CN" altLang="en-US" sz="2400" b="1" dirty="0">
                <a:latin typeface="Comic Sans MS" panose="030F0702030302020204" pitchFamily="66" charset="0"/>
              </a:rPr>
              <a:t>输入字符，输出字符及其代码*</a:t>
            </a: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a:p>
            <a:pPr marL="0" lvl="0" indent="0" eaLnBrk="1" hangingPunct="1">
              <a:spcBef>
                <a:spcPct val="50000"/>
              </a:spcBef>
              <a:buNone/>
            </a:pPr>
            <a:r>
              <a:rPr lang="en-US" altLang="zh-CN" sz="2400" b="1" dirty="0">
                <a:latin typeface="Comic Sans MS" panose="030F0702030302020204" pitchFamily="66" charset="0"/>
              </a:rPr>
              <a:t>#include &lt;stdio.h&gt;</a:t>
            </a:r>
            <a:endParaRPr lang="en-US" altLang="zh-CN" sz="2400" b="1" dirty="0">
              <a:latin typeface="Comic Sans MS" panose="030F0702030302020204" pitchFamily="66" charset="0"/>
            </a:endParaRPr>
          </a:p>
          <a:p>
            <a:pPr marL="0" lvl="0" indent="0" eaLnBrk="1" hangingPunct="1">
              <a:spcBef>
                <a:spcPct val="50000"/>
              </a:spcBef>
              <a:buNone/>
            </a:pPr>
            <a:r>
              <a:rPr lang="en-US" altLang="zh-CN" sz="2400" b="1" dirty="0">
                <a:latin typeface="Comic Sans MS" panose="030F0702030302020204" pitchFamily="66" charset="0"/>
              </a:rPr>
              <a:t>int main()</a:t>
            </a:r>
            <a:endParaRPr lang="en-US" altLang="zh-CN" sz="2400" b="1" dirty="0">
              <a:latin typeface="Comic Sans MS" panose="030F0702030302020204" pitchFamily="66" charset="0"/>
            </a:endParaRPr>
          </a:p>
          <a:p>
            <a:pPr marL="0" lvl="0" indent="0" eaLnBrk="1" hangingPunct="1">
              <a:spcBef>
                <a:spcPct val="50000"/>
              </a:spcBef>
              <a:buNone/>
            </a:pPr>
            <a:r>
              <a:rPr lang="en-US" altLang="zh-CN" sz="2400" b="1" dirty="0">
                <a:latin typeface="Comic Sans MS" panose="030F0702030302020204" pitchFamily="66" charset="0"/>
              </a:rPr>
              <a:t>{ char c1, c2;</a:t>
            </a:r>
            <a:endParaRPr lang="en-US" altLang="zh-CN" sz="2400" b="1" dirty="0">
              <a:latin typeface="Comic Sans MS" panose="030F0702030302020204" pitchFamily="66" charset="0"/>
            </a:endParaRPr>
          </a:p>
          <a:p>
            <a:pPr marL="0" lvl="0" indent="0" eaLnBrk="1" hangingPunct="1">
              <a:spcBef>
                <a:spcPct val="50000"/>
              </a:spcBef>
              <a:buNone/>
            </a:pPr>
            <a:r>
              <a:rPr lang="en-US" altLang="zh-CN" sz="2400" b="1" dirty="0">
                <a:latin typeface="Comic Sans MS" panose="030F0702030302020204" pitchFamily="66" charset="0"/>
              </a:rPr>
              <a:t>  c1 = getchar();  /* </a:t>
            </a:r>
            <a:r>
              <a:rPr lang="zh-CN" altLang="en-US" sz="2400" b="1" dirty="0">
                <a:latin typeface="Comic Sans MS" panose="030F0702030302020204" pitchFamily="66" charset="0"/>
              </a:rPr>
              <a:t>输入一个字符   *</a:t>
            </a: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a:p>
            <a:pPr marL="0" lvl="0" indent="0" eaLnBrk="1" hangingPunct="1">
              <a:spcBef>
                <a:spcPct val="50000"/>
              </a:spcBef>
              <a:buNone/>
            </a:pPr>
            <a:r>
              <a:rPr lang="en-US" altLang="zh-CN" sz="2400" b="1" dirty="0">
                <a:latin typeface="Comic Sans MS" panose="030F0702030302020204" pitchFamily="66" charset="0"/>
              </a:rPr>
              <a:t>  c2 = getchar();  /* </a:t>
            </a:r>
            <a:r>
              <a:rPr lang="zh-CN" altLang="en-US" sz="2400" b="1" dirty="0">
                <a:latin typeface="Comic Sans MS" panose="030F0702030302020204" pitchFamily="66" charset="0"/>
              </a:rPr>
              <a:t>再输入一个字符 *</a:t>
            </a: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a:p>
            <a:pPr marL="0" lvl="0" indent="0" eaLnBrk="1" hangingPunct="1">
              <a:spcBef>
                <a:spcPct val="50000"/>
              </a:spcBef>
              <a:buNone/>
            </a:pPr>
            <a:r>
              <a:rPr lang="en-US" altLang="zh-CN" sz="2400" b="1" dirty="0">
                <a:latin typeface="Comic Sans MS" panose="030F0702030302020204" pitchFamily="66" charset="0"/>
              </a:rPr>
              <a:t>  putchar(c1);  putchar(c2);</a:t>
            </a:r>
            <a:endParaRPr lang="en-US" altLang="zh-CN" sz="2400" b="1" dirty="0">
              <a:latin typeface="Comic Sans MS" panose="030F0702030302020204" pitchFamily="66" charset="0"/>
            </a:endParaRPr>
          </a:p>
          <a:p>
            <a:pPr marL="0" lvl="0" indent="0" eaLnBrk="1" hangingPunct="1">
              <a:spcBef>
                <a:spcPct val="50000"/>
              </a:spcBef>
              <a:buNone/>
            </a:pPr>
            <a:r>
              <a:rPr lang="en-US" altLang="zh-CN" sz="2400" b="1" dirty="0">
                <a:latin typeface="Comic Sans MS" panose="030F0702030302020204" pitchFamily="66" charset="0"/>
              </a:rPr>
              <a:t>  printf("code1 = %d  code2 = %d\n", c1, c2);</a:t>
            </a:r>
            <a:endParaRPr lang="en-US" altLang="zh-CN" sz="2400" b="1" dirty="0">
              <a:latin typeface="Comic Sans MS" panose="030F0702030302020204" pitchFamily="66" charset="0"/>
            </a:endParaRPr>
          </a:p>
          <a:p>
            <a:pPr marL="0" lvl="0" indent="0" eaLnBrk="1" hangingPunct="1">
              <a:spcBef>
                <a:spcPct val="50000"/>
              </a:spcBef>
              <a:buNone/>
            </a:pPr>
            <a:r>
              <a:rPr lang="en-US" altLang="zh-CN" sz="2400" b="1" dirty="0">
                <a:latin typeface="Comic Sans MS" panose="030F0702030302020204" pitchFamily="66" charset="0"/>
              </a:rPr>
              <a:t>  return 0;</a:t>
            </a:r>
            <a:endParaRPr lang="en-US" altLang="zh-CN" sz="2400" b="1" dirty="0">
              <a:latin typeface="Comic Sans MS" panose="030F0702030302020204" pitchFamily="66" charset="0"/>
            </a:endParaRPr>
          </a:p>
          <a:p>
            <a:pPr marL="0" lvl="0" indent="0" eaLnBrk="1" hangingPunct="1">
              <a:spcBef>
                <a:spcPct val="50000"/>
              </a:spcBef>
              <a:buNone/>
            </a:pP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p:txBody>
      </p:sp>
      <p:sp>
        <p:nvSpPr>
          <p:cNvPr id="16387"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16388" name="页脚占位符 3"/>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6389" name="日期占位符 4"/>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7410" name="Rectangle 2"/>
          <p:cNvSpPr>
            <a:spLocks noGrp="1"/>
          </p:cNvSpPr>
          <p:nvPr>
            <p:ph type="title"/>
          </p:nvPr>
        </p:nvSpPr>
        <p:spPr>
          <a:xfrm>
            <a:off x="6227763" y="908050"/>
            <a:ext cx="2087562" cy="5257800"/>
          </a:xfrm>
          <a:ln>
            <a:solidFill>
              <a:srgbClr val="000099">
                <a:alpha val="100000"/>
              </a:srgbClr>
            </a:solidFill>
            <a:miter lim="800000"/>
          </a:ln>
        </p:spPr>
        <p:txBody>
          <a:bodyPr vert="horz" wrap="square" lIns="91440" tIns="45720" rIns="91440" bIns="45720" anchor="b" anchorCtr="0"/>
          <a:p>
            <a:pPr eaLnBrk="1" hangingPunct="1"/>
            <a:r>
              <a:rPr lang="zh-CN" altLang="en-US" sz="2000" b="1" dirty="0">
                <a:latin typeface="Comic Sans MS" panose="030F0702030302020204" pitchFamily="66" charset="0"/>
              </a:rPr>
              <a:t>输入</a:t>
            </a:r>
            <a:r>
              <a:rPr lang="zh-CN" altLang="en-US" sz="2000" dirty="0">
                <a:latin typeface="Comic Sans MS" panose="030F0702030302020204" pitchFamily="66" charset="0"/>
              </a:rPr>
              <a:t>：</a:t>
            </a:r>
            <a:br>
              <a:rPr lang="zh-CN" altLang="en-US" sz="2000" dirty="0">
                <a:latin typeface="Comic Sans MS" panose="030F0702030302020204" pitchFamily="66" charset="0"/>
              </a:rPr>
            </a:br>
            <a:r>
              <a:rPr lang="zh-CN" altLang="en-US" sz="2000" dirty="0">
                <a:latin typeface="Comic Sans MS" panose="030F0702030302020204" pitchFamily="66" charset="0"/>
              </a:rPr>
              <a:t>  </a:t>
            </a:r>
            <a:r>
              <a:rPr lang="en-US" altLang="zh-CN" sz="2000" dirty="0">
                <a:latin typeface="Comic Sans MS" panose="030F0702030302020204" pitchFamily="66" charset="0"/>
              </a:rPr>
              <a:t>Y+</a:t>
            </a:r>
            <a:r>
              <a:rPr lang="zh-CN" altLang="en-US" sz="2000" dirty="0">
                <a:latin typeface="Comic Sans MS" panose="030F0702030302020204" pitchFamily="66" charset="0"/>
              </a:rPr>
              <a:t>回车</a:t>
            </a:r>
            <a:br>
              <a:rPr lang="zh-CN" altLang="en-US" sz="2000" dirty="0">
                <a:latin typeface="Comic Sans MS" panose="030F0702030302020204" pitchFamily="66" charset="0"/>
              </a:rPr>
            </a:br>
            <a:r>
              <a:rPr lang="zh-CN" altLang="en-US" sz="2000" dirty="0">
                <a:latin typeface="Comic Sans MS" panose="030F0702030302020204" pitchFamily="66" charset="0"/>
              </a:rPr>
              <a:t>  </a:t>
            </a:r>
            <a:r>
              <a:rPr lang="en-US" altLang="zh-CN" sz="2000" dirty="0">
                <a:latin typeface="Comic Sans MS" panose="030F0702030302020204" pitchFamily="66" charset="0"/>
              </a:rPr>
              <a:t>Y+</a:t>
            </a:r>
            <a:r>
              <a:rPr lang="zh-CN" altLang="en-US" sz="2000" dirty="0">
                <a:latin typeface="Comic Sans MS" panose="030F0702030302020204" pitchFamily="66" charset="0"/>
              </a:rPr>
              <a:t>回车</a:t>
            </a:r>
            <a:br>
              <a:rPr lang="zh-CN" altLang="en-US" sz="2000" dirty="0">
                <a:latin typeface="Comic Sans MS" panose="030F0702030302020204" pitchFamily="66" charset="0"/>
              </a:rPr>
            </a:br>
            <a:br>
              <a:rPr lang="zh-CN" altLang="en-US" sz="2000" dirty="0">
                <a:latin typeface="Comic Sans MS" panose="030F0702030302020204" pitchFamily="66" charset="0"/>
              </a:rPr>
            </a:br>
            <a:r>
              <a:rPr lang="zh-CN" altLang="en-US" sz="2000" b="1" dirty="0">
                <a:latin typeface="Comic Sans MS" panose="030F0702030302020204" pitchFamily="66" charset="0"/>
              </a:rPr>
              <a:t>输出</a:t>
            </a:r>
            <a:r>
              <a:rPr lang="zh-CN" altLang="en-US" sz="2000" dirty="0">
                <a:latin typeface="Comic Sans MS" panose="030F0702030302020204" pitchFamily="66" charset="0"/>
              </a:rPr>
              <a:t>： </a:t>
            </a:r>
            <a:br>
              <a:rPr lang="zh-CN" altLang="en-US" sz="2000" dirty="0">
                <a:latin typeface="Comic Sans MS" panose="030F0702030302020204" pitchFamily="66" charset="0"/>
              </a:rPr>
            </a:br>
            <a:r>
              <a:rPr lang="zh-CN" altLang="en-US" sz="2000" dirty="0">
                <a:latin typeface="Comic Sans MS" panose="030F0702030302020204" pitchFamily="66" charset="0"/>
              </a:rPr>
              <a:t>  </a:t>
            </a:r>
            <a:r>
              <a:rPr lang="en-US" altLang="zh-CN" sz="2000" dirty="0">
                <a:latin typeface="Comic Sans MS" panose="030F0702030302020204" pitchFamily="66" charset="0"/>
              </a:rPr>
              <a:t>1: Y</a:t>
            </a:r>
            <a:br>
              <a:rPr lang="en-US" altLang="zh-CN" sz="2000" dirty="0">
                <a:latin typeface="Comic Sans MS" panose="030F0702030302020204" pitchFamily="66" charset="0"/>
              </a:rPr>
            </a:br>
            <a:r>
              <a:rPr lang="en-US" altLang="zh-CN" sz="2000" dirty="0">
                <a:latin typeface="Comic Sans MS" panose="030F0702030302020204" pitchFamily="66" charset="0"/>
              </a:rPr>
              <a:t> </a:t>
            </a:r>
            <a:br>
              <a:rPr lang="en-US" altLang="zh-CN" sz="2000" dirty="0">
                <a:latin typeface="Comic Sans MS" panose="030F0702030302020204" pitchFamily="66" charset="0"/>
              </a:rPr>
            </a:br>
            <a:r>
              <a:rPr lang="en-US" altLang="zh-CN" sz="2000" dirty="0">
                <a:latin typeface="Comic Sans MS" panose="030F0702030302020204" pitchFamily="66" charset="0"/>
              </a:rPr>
              <a:t>  2:</a:t>
            </a:r>
            <a:br>
              <a:rPr lang="en-US" altLang="zh-CN" sz="2000" dirty="0">
                <a:latin typeface="Comic Sans MS" panose="030F0702030302020204" pitchFamily="66" charset="0"/>
              </a:rPr>
            </a:br>
            <a:r>
              <a:rPr lang="en-US" altLang="zh-CN" sz="2000" dirty="0">
                <a:latin typeface="Comic Sans MS" panose="030F0702030302020204" pitchFamily="66" charset="0"/>
              </a:rPr>
              <a:t> </a:t>
            </a:r>
            <a:br>
              <a:rPr lang="en-US" altLang="zh-CN" sz="2000" dirty="0">
                <a:latin typeface="Comic Sans MS" panose="030F0702030302020204" pitchFamily="66" charset="0"/>
              </a:rPr>
            </a:br>
            <a:r>
              <a:rPr lang="en-US" altLang="zh-CN" sz="2000" dirty="0">
                <a:latin typeface="Comic Sans MS" panose="030F0702030302020204" pitchFamily="66" charset="0"/>
              </a:rPr>
              <a:t> </a:t>
            </a:r>
            <a:br>
              <a:rPr lang="en-US" altLang="zh-CN" sz="2000" dirty="0">
                <a:latin typeface="Comic Sans MS" panose="030F0702030302020204" pitchFamily="66" charset="0"/>
              </a:rPr>
            </a:br>
            <a:r>
              <a:rPr lang="en-US" altLang="zh-CN" sz="2000" dirty="0">
                <a:latin typeface="Comic Sans MS" panose="030F0702030302020204" pitchFamily="66" charset="0"/>
              </a:rPr>
              <a:t>  3: Y</a:t>
            </a:r>
            <a:br>
              <a:rPr lang="en-US" altLang="zh-CN" sz="2000" dirty="0">
                <a:latin typeface="Comic Sans MS" panose="030F0702030302020204" pitchFamily="66" charset="0"/>
              </a:rPr>
            </a:br>
            <a:r>
              <a:rPr lang="en-US" altLang="zh-CN" sz="2000" dirty="0">
                <a:latin typeface="Comic Sans MS" panose="030F0702030302020204" pitchFamily="66" charset="0"/>
              </a:rPr>
              <a:t> </a:t>
            </a:r>
            <a:br>
              <a:rPr lang="en-US" altLang="zh-CN" sz="2000" dirty="0">
                <a:latin typeface="Comic Sans MS" panose="030F0702030302020204" pitchFamily="66" charset="0"/>
              </a:rPr>
            </a:br>
            <a:r>
              <a:rPr lang="en-US" altLang="zh-CN" sz="2000" dirty="0">
                <a:latin typeface="Comic Sans MS" panose="030F0702030302020204" pitchFamily="66" charset="0"/>
              </a:rPr>
              <a:t>  end</a:t>
            </a:r>
            <a:br>
              <a:rPr lang="en-US" altLang="zh-CN" sz="2000" dirty="0">
                <a:latin typeface="Comic Sans MS" panose="030F0702030302020204" pitchFamily="66" charset="0"/>
              </a:rPr>
            </a:br>
            <a:br>
              <a:rPr lang="en-US" altLang="zh-CN" sz="2000" dirty="0">
                <a:latin typeface="Comic Sans MS" panose="030F0702030302020204" pitchFamily="66" charset="0"/>
              </a:rPr>
            </a:br>
            <a:r>
              <a:rPr lang="en-US" altLang="zh-CN" sz="4000" dirty="0"/>
              <a:t> </a:t>
            </a:r>
            <a:endParaRPr lang="en-US" altLang="zh-CN" sz="4000" dirty="0"/>
          </a:p>
        </p:txBody>
      </p:sp>
      <p:sp>
        <p:nvSpPr>
          <p:cNvPr id="17411" name="Rectangle 3"/>
          <p:cNvSpPr>
            <a:spLocks noGrp="1"/>
          </p:cNvSpPr>
          <p:nvPr>
            <p:ph idx="1"/>
          </p:nvPr>
        </p:nvSpPr>
        <p:spPr>
          <a:xfrm>
            <a:off x="971550" y="908050"/>
            <a:ext cx="4895850" cy="5257800"/>
          </a:xfrm>
          <a:ln>
            <a:solidFill>
              <a:schemeClr val="hlink">
                <a:alpha val="100000"/>
              </a:schemeClr>
            </a:solidFill>
            <a:miter lim="800000"/>
          </a:ln>
        </p:spPr>
        <p:txBody>
          <a:bodyPr vert="horz" wrap="square" lIns="91440" tIns="45720" rIns="91440" bIns="45720" anchor="t" anchorCtr="0"/>
          <a:p>
            <a:pPr eaLnBrk="1" hangingPunct="1"/>
            <a:r>
              <a:rPr lang="en-US" altLang="zh-CN" sz="2400" dirty="0">
                <a:latin typeface="Comic Sans MS" panose="030F0702030302020204" pitchFamily="66" charset="0"/>
              </a:rPr>
              <a:t>#include&lt;stdio.h&gt;</a:t>
            </a:r>
            <a:endParaRPr lang="en-US" altLang="zh-CN" sz="2400" dirty="0">
              <a:latin typeface="Comic Sans MS" panose="030F0702030302020204" pitchFamily="66" charset="0"/>
            </a:endParaRPr>
          </a:p>
          <a:p>
            <a:pPr eaLnBrk="1" hangingPunct="1"/>
            <a:r>
              <a:rPr lang="en-US" altLang="zh-CN" sz="2400" dirty="0">
                <a:latin typeface="Comic Sans MS" panose="030F0702030302020204" pitchFamily="66" charset="0"/>
              </a:rPr>
              <a:t>void test_GetChar()</a:t>
            </a:r>
            <a:br>
              <a:rPr lang="en-US" altLang="zh-CN" sz="2400" dirty="0">
                <a:latin typeface="Comic Sans MS" panose="030F0702030302020204" pitchFamily="66" charset="0"/>
              </a:rPr>
            </a:br>
            <a:r>
              <a:rPr lang="en-US" altLang="zh-CN" sz="2400" dirty="0">
                <a:latin typeface="Comic Sans MS" panose="030F0702030302020204" pitchFamily="66" charset="0"/>
              </a:rPr>
              <a:t> {</a:t>
            </a:r>
            <a:br>
              <a:rPr lang="en-US" altLang="zh-CN" sz="2400" dirty="0">
                <a:latin typeface="Comic Sans MS" panose="030F0702030302020204" pitchFamily="66" charset="0"/>
              </a:rPr>
            </a:br>
            <a:r>
              <a:rPr lang="en-US" altLang="zh-CN" sz="2400" dirty="0">
                <a:latin typeface="Comic Sans MS" panose="030F0702030302020204" pitchFamily="66" charset="0"/>
              </a:rPr>
              <a:t>     char c;</a:t>
            </a:r>
            <a:br>
              <a:rPr lang="en-US" altLang="zh-CN" sz="2400" dirty="0">
                <a:latin typeface="Comic Sans MS" panose="030F0702030302020204" pitchFamily="66" charset="0"/>
              </a:rPr>
            </a:br>
            <a:r>
              <a:rPr lang="en-US" altLang="zh-CN" sz="2400" dirty="0">
                <a:latin typeface="Comic Sans MS" panose="030F0702030302020204" pitchFamily="66" charset="0"/>
              </a:rPr>
              <a:t>     c = getchar();</a:t>
            </a:r>
            <a:br>
              <a:rPr lang="en-US" altLang="zh-CN" sz="2400" dirty="0">
                <a:latin typeface="Comic Sans MS" panose="030F0702030302020204" pitchFamily="66" charset="0"/>
              </a:rPr>
            </a:br>
            <a:r>
              <a:rPr lang="en-US" altLang="zh-CN" sz="2400" dirty="0">
                <a:latin typeface="Comic Sans MS" panose="030F0702030302020204" pitchFamily="66" charset="0"/>
              </a:rPr>
              <a:t>     printf("1: %c\n\n", c);</a:t>
            </a:r>
            <a:br>
              <a:rPr lang="en-US" altLang="zh-CN" sz="2400" dirty="0">
                <a:latin typeface="Comic Sans MS" panose="030F0702030302020204" pitchFamily="66" charset="0"/>
              </a:rPr>
            </a:br>
            <a:r>
              <a:rPr lang="en-US" altLang="zh-CN" sz="2400" dirty="0">
                <a:latin typeface="Comic Sans MS" panose="030F0702030302020204" pitchFamily="66" charset="0"/>
              </a:rPr>
              <a:t>     c = getchar();</a:t>
            </a:r>
            <a:br>
              <a:rPr lang="en-US" altLang="zh-CN" sz="2400" dirty="0">
                <a:latin typeface="Comic Sans MS" panose="030F0702030302020204" pitchFamily="66" charset="0"/>
              </a:rPr>
            </a:br>
            <a:r>
              <a:rPr lang="en-US" altLang="zh-CN" sz="2400" dirty="0">
                <a:latin typeface="Comic Sans MS" panose="030F0702030302020204" pitchFamily="66" charset="0"/>
              </a:rPr>
              <a:t>     printf("2: %c\n\n", c);</a:t>
            </a:r>
            <a:br>
              <a:rPr lang="en-US" altLang="zh-CN" sz="2400" dirty="0">
                <a:latin typeface="Comic Sans MS" panose="030F0702030302020204" pitchFamily="66" charset="0"/>
              </a:rPr>
            </a:br>
            <a:r>
              <a:rPr lang="en-US" altLang="zh-CN" sz="2400" dirty="0">
                <a:latin typeface="Comic Sans MS" panose="030F0702030302020204" pitchFamily="66" charset="0"/>
              </a:rPr>
              <a:t>     c = getchar();</a:t>
            </a:r>
            <a:br>
              <a:rPr lang="en-US" altLang="zh-CN" sz="2400" dirty="0">
                <a:latin typeface="Comic Sans MS" panose="030F0702030302020204" pitchFamily="66" charset="0"/>
              </a:rPr>
            </a:br>
            <a:r>
              <a:rPr lang="en-US" altLang="zh-CN" sz="2400" dirty="0">
                <a:latin typeface="Comic Sans MS" panose="030F0702030302020204" pitchFamily="66" charset="0"/>
              </a:rPr>
              <a:t>     printf("3: %c\n\n", c);</a:t>
            </a:r>
            <a:br>
              <a:rPr lang="en-US" altLang="zh-CN" sz="2400" dirty="0">
                <a:latin typeface="Comic Sans MS" panose="030F0702030302020204" pitchFamily="66" charset="0"/>
              </a:rPr>
            </a:br>
            <a:r>
              <a:rPr lang="en-US" altLang="zh-CN" sz="2400" dirty="0">
                <a:latin typeface="Comic Sans MS" panose="030F0702030302020204" pitchFamily="66" charset="0"/>
              </a:rPr>
              <a:t> </a:t>
            </a:r>
            <a:br>
              <a:rPr lang="en-US" altLang="zh-CN" sz="2400" dirty="0">
                <a:latin typeface="Comic Sans MS" panose="030F0702030302020204" pitchFamily="66" charset="0"/>
              </a:rPr>
            </a:br>
            <a:r>
              <a:rPr lang="en-US" altLang="zh-CN" sz="2400" dirty="0">
                <a:latin typeface="Comic Sans MS" panose="030F0702030302020204" pitchFamily="66" charset="0"/>
              </a:rPr>
              <a:t>     printf("end\n\n");</a:t>
            </a:r>
            <a:br>
              <a:rPr lang="en-US" altLang="zh-CN" sz="2400" dirty="0">
                <a:latin typeface="Comic Sans MS" panose="030F0702030302020204" pitchFamily="66" charset="0"/>
              </a:rPr>
            </a:br>
            <a:r>
              <a:rPr lang="en-US" altLang="zh-CN" sz="2400" dirty="0">
                <a:latin typeface="Comic Sans MS" panose="030F0702030302020204" pitchFamily="66" charset="0"/>
              </a:rPr>
              <a:t> }</a:t>
            </a:r>
            <a:br>
              <a:rPr lang="en-US" altLang="zh-CN" sz="2400" dirty="0">
                <a:latin typeface="Comic Sans MS" panose="030F0702030302020204" pitchFamily="66" charset="0"/>
              </a:rPr>
            </a:br>
            <a:endParaRPr lang="en-US" altLang="zh-CN" sz="2400" dirty="0">
              <a:latin typeface="Comic Sans MS" panose="030F0702030302020204" pitchFamily="66" charset="0"/>
            </a:endParaRPr>
          </a:p>
        </p:txBody>
      </p:sp>
      <p:sp>
        <p:nvSpPr>
          <p:cNvPr id="1741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17413"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7414"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8434" name="Rectangle 3"/>
          <p:cNvSpPr>
            <a:spLocks noGrp="1"/>
          </p:cNvSpPr>
          <p:nvPr>
            <p:ph idx="1"/>
          </p:nvPr>
        </p:nvSpPr>
        <p:spPr>
          <a:xfrm>
            <a:off x="755650" y="404813"/>
            <a:ext cx="7772400" cy="4752975"/>
          </a:xfrm>
          <a:ln>
            <a:solidFill>
              <a:schemeClr val="hlink">
                <a:alpha val="100000"/>
              </a:schemeClr>
            </a:solidFill>
            <a:miter lim="800000"/>
          </a:ln>
        </p:spPr>
        <p:txBody>
          <a:bodyPr vert="horz" wrap="square" lIns="91440" tIns="45720" rIns="91440" bIns="45720" anchor="t" anchorCtr="0"/>
          <a:p>
            <a:pPr eaLnBrk="1" hangingPunct="1">
              <a:lnSpc>
                <a:spcPct val="120000"/>
              </a:lnSpc>
            </a:pPr>
            <a:r>
              <a:rPr lang="en-US" altLang="zh-CN" sz="2400" dirty="0">
                <a:latin typeface="Comic Sans MS" panose="030F0702030302020204" pitchFamily="66" charset="0"/>
              </a:rPr>
              <a:t>#include &lt;stdio.h&gt;</a:t>
            </a:r>
            <a:br>
              <a:rPr lang="en-US" altLang="zh-CN" sz="2400" dirty="0">
                <a:latin typeface="Comic Sans MS" panose="030F0702030302020204" pitchFamily="66" charset="0"/>
              </a:rPr>
            </a:br>
            <a:r>
              <a:rPr lang="en-US" altLang="zh-CN" sz="2400" dirty="0">
                <a:latin typeface="Comic Sans MS" panose="030F0702030302020204" pitchFamily="66" charset="0"/>
              </a:rPr>
              <a:t>int main(void)</a:t>
            </a:r>
            <a:br>
              <a:rPr lang="en-US" altLang="zh-CN" sz="2400" dirty="0">
                <a:latin typeface="Comic Sans MS" panose="030F0702030302020204" pitchFamily="66" charset="0"/>
              </a:rPr>
            </a:br>
            <a:r>
              <a:rPr lang="en-US" altLang="zh-CN" sz="2400" dirty="0">
                <a:latin typeface="Comic Sans MS" panose="030F0702030302020204" pitchFamily="66" charset="0"/>
              </a:rPr>
              <a:t>{</a:t>
            </a:r>
            <a:br>
              <a:rPr lang="en-US" altLang="zh-CN" sz="2400" dirty="0">
                <a:latin typeface="Comic Sans MS" panose="030F0702030302020204" pitchFamily="66" charset="0"/>
              </a:rPr>
            </a:br>
            <a:r>
              <a:rPr lang="zh-CN" altLang="en-US" sz="2400" dirty="0">
                <a:latin typeface="Comic Sans MS" panose="030F0702030302020204" pitchFamily="66" charset="0"/>
              </a:rPr>
              <a:t>　　</a:t>
            </a:r>
            <a:r>
              <a:rPr lang="en-US" altLang="zh-CN" sz="2400" dirty="0">
                <a:latin typeface="Comic Sans MS" panose="030F0702030302020204" pitchFamily="66" charset="0"/>
              </a:rPr>
              <a:t>int c;</a:t>
            </a:r>
            <a:br>
              <a:rPr lang="en-US" altLang="zh-CN" sz="2400" dirty="0">
                <a:latin typeface="Comic Sans MS" panose="030F0702030302020204" pitchFamily="66" charset="0"/>
              </a:rPr>
            </a:br>
            <a:r>
              <a:rPr lang="zh-CN" altLang="en-US" sz="2400" dirty="0">
                <a:latin typeface="Comic Sans MS" panose="030F0702030302020204" pitchFamily="66" charset="0"/>
              </a:rPr>
              <a:t>　　</a:t>
            </a:r>
            <a:r>
              <a:rPr lang="en-US" altLang="zh-CN" sz="2400" dirty="0">
                <a:latin typeface="Comic Sans MS" panose="030F0702030302020204" pitchFamily="66" charset="0"/>
              </a:rPr>
              <a:t>while ((c = getchar()) != ‘\n’)</a:t>
            </a:r>
            <a:br>
              <a:rPr lang="en-US" altLang="zh-CN" sz="2400" dirty="0">
                <a:latin typeface="Comic Sans MS" panose="030F0702030302020204" pitchFamily="66" charset="0"/>
              </a:rPr>
            </a:br>
            <a:r>
              <a:rPr lang="zh-CN" altLang="en-US" sz="2400" dirty="0">
                <a:latin typeface="Comic Sans MS" panose="030F0702030302020204" pitchFamily="66" charset="0"/>
              </a:rPr>
              <a:t>　　</a:t>
            </a:r>
            <a:r>
              <a:rPr lang="en-US" altLang="zh-CN" sz="2400" dirty="0">
                <a:latin typeface="Comic Sans MS" panose="030F0702030302020204" pitchFamily="66" charset="0"/>
              </a:rPr>
              <a:t>{</a:t>
            </a:r>
            <a:br>
              <a:rPr lang="en-US" altLang="zh-CN" sz="2400" dirty="0">
                <a:latin typeface="Comic Sans MS" panose="030F0702030302020204" pitchFamily="66" charset="0"/>
              </a:rPr>
            </a:br>
            <a:r>
              <a:rPr lang="zh-CN" altLang="en-US" sz="2400" dirty="0">
                <a:latin typeface="Comic Sans MS" panose="030F0702030302020204" pitchFamily="66" charset="0"/>
              </a:rPr>
              <a:t>　  　</a:t>
            </a:r>
            <a:r>
              <a:rPr lang="en-US" altLang="zh-CN" sz="2400" dirty="0">
                <a:latin typeface="Comic Sans MS" panose="030F0702030302020204" pitchFamily="66" charset="0"/>
              </a:rPr>
              <a:t>printf("%c", c);</a:t>
            </a:r>
            <a:br>
              <a:rPr lang="en-US" altLang="zh-CN" sz="2400" dirty="0">
                <a:latin typeface="Comic Sans MS" panose="030F0702030302020204" pitchFamily="66" charset="0"/>
              </a:rPr>
            </a:br>
            <a:r>
              <a:rPr lang="zh-CN" altLang="en-US" sz="2400" dirty="0">
                <a:latin typeface="Comic Sans MS" panose="030F0702030302020204" pitchFamily="66" charset="0"/>
              </a:rPr>
              <a:t>　　</a:t>
            </a:r>
            <a:r>
              <a:rPr lang="en-US" altLang="zh-CN" sz="2400" dirty="0">
                <a:latin typeface="Comic Sans MS" panose="030F0702030302020204" pitchFamily="66" charset="0"/>
              </a:rPr>
              <a:t>}</a:t>
            </a:r>
            <a:br>
              <a:rPr lang="en-US" altLang="zh-CN" sz="2400" dirty="0">
                <a:latin typeface="Comic Sans MS" panose="030F0702030302020204" pitchFamily="66" charset="0"/>
              </a:rPr>
            </a:br>
            <a:r>
              <a:rPr lang="zh-CN" altLang="en-US" sz="2400" dirty="0">
                <a:latin typeface="Comic Sans MS" panose="030F0702030302020204" pitchFamily="66" charset="0"/>
              </a:rPr>
              <a:t>　　</a:t>
            </a:r>
            <a:r>
              <a:rPr lang="en-US" altLang="zh-CN" sz="2400" dirty="0">
                <a:latin typeface="Comic Sans MS" panose="030F0702030302020204" pitchFamily="66" charset="0"/>
              </a:rPr>
              <a:t>return 0;</a:t>
            </a:r>
            <a:br>
              <a:rPr lang="en-US" altLang="zh-CN" sz="2400" dirty="0">
                <a:latin typeface="Comic Sans MS" panose="030F0702030302020204" pitchFamily="66" charset="0"/>
              </a:rPr>
            </a:br>
            <a:r>
              <a:rPr lang="en-US" altLang="zh-CN" sz="2400" dirty="0">
                <a:latin typeface="Comic Sans MS" panose="030F0702030302020204" pitchFamily="66" charset="0"/>
              </a:rPr>
              <a:t>}</a:t>
            </a:r>
            <a:br>
              <a:rPr lang="en-US" altLang="zh-CN" sz="2400" dirty="0">
                <a:latin typeface="Comic Sans MS" panose="030F0702030302020204" pitchFamily="66" charset="0"/>
              </a:rPr>
            </a:br>
            <a:endParaRPr lang="en-US" altLang="zh-CN" sz="2400" dirty="0">
              <a:latin typeface="Comic Sans MS" panose="030F0702030302020204" pitchFamily="66" charset="0"/>
            </a:endParaRPr>
          </a:p>
        </p:txBody>
      </p:sp>
      <p:sp>
        <p:nvSpPr>
          <p:cNvPr id="18435" name="Rectangle 4"/>
          <p:cNvSpPr/>
          <p:nvPr/>
        </p:nvSpPr>
        <p:spPr>
          <a:xfrm>
            <a:off x="755650" y="5300663"/>
            <a:ext cx="7786688" cy="1196975"/>
          </a:xfrm>
          <a:prstGeom prst="rect">
            <a:avLst/>
          </a:prstGeom>
          <a:noFill/>
          <a:ln w="9525" cap="flat" cmpd="sng">
            <a:solidFill>
              <a:srgbClr val="000099"/>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spcBef>
                <a:spcPct val="0"/>
              </a:spcBef>
              <a:buClrTx/>
              <a:buSzTx/>
              <a:buFontTx/>
              <a:buNone/>
            </a:pPr>
            <a:r>
              <a:rPr lang="zh-CN" altLang="en-US" sz="2400" dirty="0">
                <a:latin typeface="Comic Sans MS" panose="030F0702030302020204" pitchFamily="66" charset="0"/>
              </a:rPr>
              <a:t>利用</a:t>
            </a:r>
            <a:r>
              <a:rPr lang="en-US" altLang="zh-CN" sz="2400" dirty="0">
                <a:latin typeface="Comic Sans MS" panose="030F0702030302020204" pitchFamily="66" charset="0"/>
              </a:rPr>
              <a:t>getchar()</a:t>
            </a:r>
            <a:r>
              <a:rPr lang="zh-CN" altLang="en-US" sz="2400" dirty="0">
                <a:latin typeface="Comic Sans MS" panose="030F0702030302020204" pitchFamily="66" charset="0"/>
              </a:rPr>
              <a:t>函数让程序等待用户按下“回车键”（</a:t>
            </a:r>
            <a:r>
              <a:rPr lang="en-US" altLang="zh-CN" sz="2400" dirty="0">
                <a:latin typeface="Comic Sans MS" panose="030F0702030302020204" pitchFamily="66" charset="0"/>
              </a:rPr>
              <a:t>Enter</a:t>
            </a:r>
            <a:r>
              <a:rPr lang="zh-CN" altLang="en-US" sz="2400" dirty="0">
                <a:latin typeface="Comic Sans MS" panose="030F0702030302020204" pitchFamily="66" charset="0"/>
              </a:rPr>
              <a:t>键）后才退出，在调试程序的时候很有用。用法：在主函数结尾</a:t>
            </a:r>
            <a:r>
              <a:rPr lang="en-US" altLang="zh-CN" sz="2400" dirty="0">
                <a:latin typeface="Comic Sans MS" panose="030F0702030302020204" pitchFamily="66" charset="0"/>
              </a:rPr>
              <a:t>return 0</a:t>
            </a:r>
            <a:r>
              <a:rPr lang="zh-CN" altLang="en-US" sz="2400" dirty="0">
                <a:latin typeface="Comic Sans MS" panose="030F0702030302020204" pitchFamily="66" charset="0"/>
              </a:rPr>
              <a:t>之前，加上</a:t>
            </a:r>
            <a:r>
              <a:rPr lang="en-US" altLang="zh-CN" sz="2400" dirty="0">
                <a:latin typeface="Comic Sans MS" panose="030F0702030302020204" pitchFamily="66" charset="0"/>
              </a:rPr>
              <a:t>getchar()</a:t>
            </a:r>
            <a:r>
              <a:rPr lang="zh-CN" altLang="en-US" sz="2400" dirty="0">
                <a:latin typeface="Comic Sans MS" panose="030F0702030302020204" pitchFamily="66" charset="0"/>
              </a:rPr>
              <a:t>即可。</a:t>
            </a:r>
            <a:r>
              <a:rPr lang="zh-CN" altLang="en-US" sz="2400" dirty="0"/>
              <a:t> </a:t>
            </a:r>
            <a:endParaRPr lang="zh-CN" altLang="en-US" sz="2400" dirty="0"/>
          </a:p>
        </p:txBody>
      </p:sp>
      <p:sp>
        <p:nvSpPr>
          <p:cNvPr id="18436"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18437"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8438"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标题 1"/>
          <p:cNvSpPr>
            <a:spLocks noGrp="1"/>
          </p:cNvSpPr>
          <p:nvPr>
            <p:ph type="title"/>
          </p:nvPr>
        </p:nvSpPr>
        <p:spPr>
          <a:ln/>
        </p:spPr>
        <p:txBody>
          <a:bodyPr vert="horz" wrap="square" lIns="91440" tIns="45720" rIns="91440" bIns="45720" anchor="b" anchorCtr="0"/>
          <a:p>
            <a:r>
              <a:rPr lang="zh-CN" altLang="en-US" b="1" dirty="0"/>
              <a:t>关于字符输出</a:t>
            </a:r>
            <a:endParaRPr lang="zh-CN" altLang="en-US" b="1" dirty="0"/>
          </a:p>
        </p:txBody>
      </p:sp>
      <p:sp>
        <p:nvSpPr>
          <p:cNvPr id="19459" name="内容占位符 2"/>
          <p:cNvSpPr>
            <a:spLocks noGrp="1"/>
          </p:cNvSpPr>
          <p:nvPr>
            <p:ph idx="1"/>
          </p:nvPr>
        </p:nvSpPr>
        <p:spPr>
          <a:xfrm>
            <a:off x="785813" y="2017713"/>
            <a:ext cx="8169275" cy="4114800"/>
          </a:xfrm>
          <a:ln/>
        </p:spPr>
        <p:txBody>
          <a:bodyPr vert="horz" wrap="square" lIns="91440" tIns="45720" rIns="91440" bIns="45720" anchor="t" anchorCtr="0"/>
          <a:p>
            <a:r>
              <a:rPr lang="zh-CN" altLang="en-US" sz="2400" b="1" dirty="0">
                <a:latin typeface="Times New Roman" panose="02020603050405020304" pitchFamily="18" charset="0"/>
              </a:rPr>
              <a:t>在输出字符串中，出现以</a:t>
            </a:r>
            <a:r>
              <a:rPr lang="zh-CN" altLang="en-US" sz="2400" b="1" dirty="0">
                <a:solidFill>
                  <a:srgbClr val="FF0000"/>
                </a:solidFill>
                <a:latin typeface="Times New Roman" panose="02020603050405020304" pitchFamily="18" charset="0"/>
              </a:rPr>
              <a:t>转义符</a:t>
            </a:r>
            <a:r>
              <a:rPr lang="en-US" altLang="zh-CN" sz="2400" b="1" dirty="0">
                <a:solidFill>
                  <a:srgbClr val="FF0000"/>
                </a:solidFill>
                <a:latin typeface="Times New Roman" panose="02020603050405020304" pitchFamily="18" charset="0"/>
              </a:rPr>
              <a:t>\+</a:t>
            </a:r>
            <a:r>
              <a:rPr lang="zh-CN" altLang="en-US" sz="2400" b="1" dirty="0">
                <a:solidFill>
                  <a:srgbClr val="FF0000"/>
                </a:solidFill>
                <a:latin typeface="Times New Roman" panose="02020603050405020304" pitchFamily="18" charset="0"/>
              </a:rPr>
              <a:t>数字</a:t>
            </a:r>
            <a:r>
              <a:rPr lang="zh-CN" altLang="en-US" sz="2400" b="1" dirty="0">
                <a:latin typeface="Times New Roman" panose="02020603050405020304" pitchFamily="18" charset="0"/>
              </a:rPr>
              <a:t>表示的字符时，转义符</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将</a:t>
            </a:r>
            <a:r>
              <a:rPr lang="zh-CN" altLang="en-US" sz="2400" b="1" dirty="0">
                <a:solidFill>
                  <a:srgbClr val="FF0000"/>
                </a:solidFill>
                <a:latin typeface="Times New Roman" panose="02020603050405020304" pitchFamily="18" charset="0"/>
              </a:rPr>
              <a:t>结合尽可能多的有效数字作为一个字符输出</a:t>
            </a:r>
            <a:endParaRPr lang="en-US" altLang="zh-CN" sz="2400" b="1" dirty="0">
              <a:solidFill>
                <a:srgbClr val="FF0000"/>
              </a:solidFill>
              <a:latin typeface="Times New Roman" panose="02020603050405020304" pitchFamily="18" charset="0"/>
            </a:endParaRPr>
          </a:p>
          <a:p>
            <a:r>
              <a:rPr lang="zh-CN" altLang="en-US" sz="2400" b="1" dirty="0">
                <a:latin typeface="Times New Roman" panose="02020603050405020304" pitchFamily="18" charset="0"/>
              </a:rPr>
              <a:t>譬如：</a:t>
            </a:r>
            <a:endParaRPr lang="en-US" altLang="zh-CN" sz="2400" b="1" dirty="0">
              <a:latin typeface="Times New Roman" panose="02020603050405020304" pitchFamily="18" charset="0"/>
            </a:endParaRPr>
          </a:p>
          <a:p>
            <a:pPr lvl="1"/>
            <a:r>
              <a:rPr lang="en-US" altLang="zh-CN" sz="2000" b="1" dirty="0">
                <a:latin typeface="Times New Roman" panose="02020603050405020304" pitchFamily="18" charset="0"/>
              </a:rPr>
              <a:t>printf(“\</a:t>
            </a:r>
            <a:r>
              <a:rPr lang="en-US" altLang="zh-CN" sz="2000" b="1" dirty="0">
                <a:solidFill>
                  <a:srgbClr val="FF0000"/>
                </a:solidFill>
                <a:latin typeface="Times New Roman" panose="02020603050405020304" pitchFamily="18" charset="0"/>
              </a:rPr>
              <a:t>067</a:t>
            </a:r>
            <a:r>
              <a:rPr lang="en-US" altLang="zh-CN" sz="2000" b="1" dirty="0">
                <a:latin typeface="Times New Roman" panose="02020603050405020304" pitchFamily="18" charset="0"/>
              </a:rPr>
              <a:t>11”);</a:t>
            </a:r>
            <a:r>
              <a:rPr lang="zh-CN" altLang="en-US" sz="2000" b="1" dirty="0">
                <a:latin typeface="Times New Roman" panose="02020603050405020304" pitchFamily="18" charset="0"/>
              </a:rPr>
              <a:t>输出：</a:t>
            </a:r>
            <a:r>
              <a:rPr lang="en-US" altLang="zh-CN" sz="2000" b="1" dirty="0">
                <a:latin typeface="Times New Roman" panose="02020603050405020304" pitchFamily="18" charset="0"/>
              </a:rPr>
              <a:t>711     /*</a:t>
            </a:r>
            <a:r>
              <a:rPr lang="zh-CN" altLang="en-US" sz="2000" b="1" dirty="0">
                <a:latin typeface="Times New Roman" panose="02020603050405020304" pitchFamily="18" charset="0"/>
              </a:rPr>
              <a:t>‘</a:t>
            </a:r>
            <a:r>
              <a:rPr lang="en-US" altLang="zh-CN" sz="2000" b="1" dirty="0">
                <a:latin typeface="Times New Roman" panose="02020603050405020304" pitchFamily="18" charset="0"/>
              </a:rPr>
              <a:t>7’</a:t>
            </a:r>
            <a:r>
              <a:rPr lang="zh-CN" altLang="en-US" sz="2000" b="1" dirty="0">
                <a:latin typeface="Times New Roman" panose="02020603050405020304" pitchFamily="18" charset="0"/>
              </a:rPr>
              <a:t>的</a:t>
            </a:r>
            <a:r>
              <a:rPr lang="en-US" altLang="zh-CN" sz="2000" b="1" dirty="0">
                <a:latin typeface="Times New Roman" panose="02020603050405020304" pitchFamily="18" charset="0"/>
              </a:rPr>
              <a:t>ASCII</a:t>
            </a:r>
            <a:r>
              <a:rPr lang="zh-CN" altLang="en-US" sz="2000" b="1" dirty="0">
                <a:latin typeface="Times New Roman" panose="02020603050405020304" pitchFamily="18" charset="0"/>
              </a:rPr>
              <a:t>码为</a:t>
            </a:r>
            <a:r>
              <a:rPr lang="en-US" altLang="zh-CN" sz="2000" b="1" dirty="0">
                <a:latin typeface="Times New Roman" panose="02020603050405020304" pitchFamily="18" charset="0"/>
              </a:rPr>
              <a:t>55</a:t>
            </a:r>
            <a:r>
              <a:rPr lang="zh-CN" altLang="en-US" sz="2000" b="1" dirty="0">
                <a:latin typeface="Times New Roman" panose="02020603050405020304" pitchFamily="18" charset="0"/>
              </a:rPr>
              <a:t>，即</a:t>
            </a:r>
            <a:r>
              <a:rPr lang="en-US" altLang="zh-CN" sz="2000" b="1" dirty="0">
                <a:latin typeface="Times New Roman" panose="02020603050405020304" pitchFamily="18" charset="0"/>
              </a:rPr>
              <a:t>067</a:t>
            </a:r>
            <a:endParaRPr lang="en-US" altLang="zh-CN" sz="2000" b="1" dirty="0">
              <a:latin typeface="Times New Roman" panose="02020603050405020304" pitchFamily="18" charset="0"/>
            </a:endParaRPr>
          </a:p>
          <a:p>
            <a:pPr lvl="1"/>
            <a:r>
              <a:rPr lang="en-US" altLang="zh-CN" sz="2000" b="1" dirty="0">
                <a:latin typeface="Times New Roman" panose="02020603050405020304" pitchFamily="18" charset="0"/>
              </a:rPr>
              <a:t>printf(“\</a:t>
            </a:r>
            <a:r>
              <a:rPr lang="en-US" altLang="zh-CN" sz="2000" b="1" dirty="0">
                <a:solidFill>
                  <a:srgbClr val="FF0000"/>
                </a:solidFill>
                <a:latin typeface="Times New Roman" panose="02020603050405020304" pitchFamily="18" charset="0"/>
              </a:rPr>
              <a:t>0</a:t>
            </a:r>
            <a:r>
              <a:rPr lang="en-US" altLang="zh-CN" sz="2000" b="1" dirty="0">
                <a:latin typeface="Times New Roman" panose="02020603050405020304" pitchFamily="18" charset="0"/>
              </a:rPr>
              <a:t>81111”);</a:t>
            </a:r>
            <a:r>
              <a:rPr lang="zh-CN" altLang="en-US" sz="2000" b="1" dirty="0">
                <a:latin typeface="Times New Roman" panose="02020603050405020304" pitchFamily="18" charset="0"/>
              </a:rPr>
              <a:t>输出：         </a:t>
            </a:r>
            <a:r>
              <a:rPr lang="en-US" altLang="zh-CN" sz="2000" b="1" dirty="0">
                <a:latin typeface="Times New Roman" panose="02020603050405020304" pitchFamily="18" charset="0"/>
              </a:rPr>
              <a:t>/* \0</a:t>
            </a:r>
            <a:r>
              <a:rPr lang="zh-CN" altLang="en-US" sz="2000" b="1" dirty="0">
                <a:latin typeface="Times New Roman" panose="02020603050405020304" pitchFamily="18" charset="0"/>
              </a:rPr>
              <a:t>是字符串结束符</a:t>
            </a:r>
            <a:endParaRPr lang="en-US" altLang="zh-CN" sz="2000" b="1" dirty="0">
              <a:latin typeface="Times New Roman" panose="02020603050405020304" pitchFamily="18" charset="0"/>
            </a:endParaRPr>
          </a:p>
          <a:p>
            <a:pPr lvl="1"/>
            <a:r>
              <a:rPr lang="en-US" altLang="zh-CN" sz="2000" b="1" dirty="0">
                <a:latin typeface="Times New Roman" panose="02020603050405020304" pitchFamily="18" charset="0"/>
              </a:rPr>
              <a:t>printf(“\</a:t>
            </a:r>
            <a:r>
              <a:rPr lang="en-US" altLang="zh-CN" sz="2000" b="1" dirty="0">
                <a:solidFill>
                  <a:srgbClr val="FF0000"/>
                </a:solidFill>
                <a:latin typeface="Times New Roman" panose="02020603050405020304" pitchFamily="18" charset="0"/>
              </a:rPr>
              <a:t>10</a:t>
            </a:r>
            <a:r>
              <a:rPr lang="en-US" altLang="zh-CN" sz="2000" b="1" dirty="0">
                <a:latin typeface="Times New Roman" panose="02020603050405020304" pitchFamily="18" charset="0"/>
              </a:rPr>
              <a:t>81111”);</a:t>
            </a:r>
            <a:r>
              <a:rPr lang="zh-CN" altLang="en-US" sz="2000" b="1" dirty="0">
                <a:latin typeface="Times New Roman" panose="02020603050405020304" pitchFamily="18" charset="0"/>
              </a:rPr>
              <a:t>输出：</a:t>
            </a:r>
            <a:r>
              <a:rPr lang="en-US" altLang="zh-CN" sz="2000" b="1" dirty="0">
                <a:latin typeface="Times New Roman" panose="02020603050405020304" pitchFamily="18" charset="0"/>
              </a:rPr>
              <a:t>81111   /* \</a:t>
            </a:r>
            <a:r>
              <a:rPr lang="en-US" altLang="zh-CN" sz="2000" b="1" dirty="0">
                <a:solidFill>
                  <a:srgbClr val="FF0000"/>
                </a:solidFill>
                <a:latin typeface="Times New Roman" panose="02020603050405020304" pitchFamily="18" charset="0"/>
              </a:rPr>
              <a:t>10</a:t>
            </a:r>
            <a:r>
              <a:rPr lang="en-US" altLang="zh-CN" sz="2000" b="1" dirty="0">
                <a:latin typeface="Times New Roman" panose="02020603050405020304" pitchFamily="18" charset="0"/>
              </a:rPr>
              <a:t> </a:t>
            </a:r>
            <a:r>
              <a:rPr lang="zh-CN" altLang="en-US" sz="2000" b="1" dirty="0">
                <a:latin typeface="Times New Roman" panose="02020603050405020304" pitchFamily="18" charset="0"/>
              </a:rPr>
              <a:t>表示退格符</a:t>
            </a:r>
            <a:r>
              <a:rPr lang="en-US" altLang="zh-CN" sz="2000" b="1" dirty="0">
                <a:latin typeface="Times New Roman" panose="02020603050405020304" pitchFamily="18" charset="0"/>
              </a:rPr>
              <a:t>\b</a:t>
            </a:r>
            <a:endParaRPr lang="en-US" altLang="zh-CN" sz="2000" b="1" dirty="0">
              <a:latin typeface="Times New Roman" panose="02020603050405020304" pitchFamily="18" charset="0"/>
            </a:endParaRPr>
          </a:p>
          <a:p>
            <a:pPr lvl="1"/>
            <a:r>
              <a:rPr lang="en-US" altLang="zh-CN" sz="2000" b="1" dirty="0">
                <a:latin typeface="Times New Roman" panose="02020603050405020304" pitchFamily="18" charset="0"/>
              </a:rPr>
              <a:t>printf(“</a:t>
            </a:r>
            <a:r>
              <a:rPr lang="en-US" altLang="zh-CN" sz="2000" b="1" dirty="0">
                <a:solidFill>
                  <a:srgbClr val="FF0000"/>
                </a:solidFill>
                <a:latin typeface="Times New Roman" panose="02020603050405020304" pitchFamily="18" charset="0"/>
              </a:rPr>
              <a:t>\x7a</a:t>
            </a:r>
            <a:r>
              <a:rPr lang="en-US" altLang="zh-CN" sz="2000" b="1" dirty="0">
                <a:latin typeface="Times New Roman" panose="02020603050405020304" pitchFamily="18" charset="0"/>
              </a:rPr>
              <a:t>g”);</a:t>
            </a:r>
            <a:r>
              <a:rPr lang="zh-CN" altLang="en-US" sz="2000" b="1" dirty="0">
                <a:latin typeface="Times New Roman" panose="02020603050405020304" pitchFamily="18" charset="0"/>
              </a:rPr>
              <a:t>输出：</a:t>
            </a:r>
            <a:r>
              <a:rPr lang="en-US" altLang="zh-CN" sz="2000" b="1" dirty="0">
                <a:latin typeface="Times New Roman" panose="02020603050405020304" pitchFamily="18" charset="0"/>
              </a:rPr>
              <a:t>zg         /* </a:t>
            </a:r>
            <a:r>
              <a:rPr lang="en-US" altLang="zh-CN" sz="2000" b="1" dirty="0">
                <a:solidFill>
                  <a:srgbClr val="FF0000"/>
                </a:solidFill>
                <a:latin typeface="Times New Roman" panose="02020603050405020304" pitchFamily="18" charset="0"/>
              </a:rPr>
              <a:t>\x7a</a:t>
            </a:r>
            <a:r>
              <a:rPr lang="zh-CN" altLang="en-US" sz="2000" b="1" dirty="0">
                <a:latin typeface="Times New Roman" panose="02020603050405020304" pitchFamily="18" charset="0"/>
              </a:rPr>
              <a:t>表示</a:t>
            </a:r>
            <a:r>
              <a:rPr lang="en-US" altLang="zh-CN" sz="2000" b="1" dirty="0">
                <a:latin typeface="Times New Roman" panose="02020603050405020304" pitchFamily="18" charset="0"/>
              </a:rPr>
              <a:t>122</a:t>
            </a:r>
            <a:r>
              <a:rPr lang="zh-CN" altLang="en-US" sz="2000" b="1" dirty="0">
                <a:latin typeface="Times New Roman" panose="02020603050405020304" pitchFamily="18" charset="0"/>
              </a:rPr>
              <a:t>，‘</a:t>
            </a:r>
            <a:r>
              <a:rPr lang="en-US" altLang="zh-CN" sz="2000" b="1" dirty="0">
                <a:latin typeface="Times New Roman" panose="02020603050405020304" pitchFamily="18" charset="0"/>
              </a:rPr>
              <a:t>z’</a:t>
            </a:r>
            <a:r>
              <a:rPr lang="zh-CN" altLang="en-US" sz="2000" b="1" dirty="0">
                <a:latin typeface="Times New Roman" panose="02020603050405020304" pitchFamily="18" charset="0"/>
              </a:rPr>
              <a:t>的</a:t>
            </a:r>
            <a:r>
              <a:rPr lang="en-US" altLang="zh-CN" sz="2000" b="1" dirty="0">
                <a:latin typeface="Times New Roman" panose="02020603050405020304" pitchFamily="18" charset="0"/>
              </a:rPr>
              <a:t>ASCII</a:t>
            </a:r>
            <a:r>
              <a:rPr lang="zh-CN" altLang="en-US" sz="2000" b="1" dirty="0">
                <a:latin typeface="Times New Roman" panose="02020603050405020304" pitchFamily="18" charset="0"/>
              </a:rPr>
              <a:t>码</a:t>
            </a:r>
            <a:endParaRPr lang="en-US" altLang="zh-CN" sz="2000" b="1" dirty="0">
              <a:latin typeface="Times New Roman" panose="02020603050405020304" pitchFamily="18" charset="0"/>
            </a:endParaRPr>
          </a:p>
          <a:p>
            <a:pPr lvl="1"/>
            <a:r>
              <a:rPr lang="en-US" altLang="zh-CN" sz="2000" b="1" dirty="0">
                <a:latin typeface="Times New Roman" panose="02020603050405020304" pitchFamily="18" charset="0"/>
              </a:rPr>
              <a:t>printf(“</a:t>
            </a:r>
            <a:r>
              <a:rPr lang="en-US" altLang="zh-CN" sz="2000" b="1" dirty="0">
                <a:solidFill>
                  <a:srgbClr val="FF0000"/>
                </a:solidFill>
                <a:latin typeface="Times New Roman" panose="02020603050405020304" pitchFamily="18" charset="0"/>
              </a:rPr>
              <a:t>\7</a:t>
            </a:r>
            <a:r>
              <a:rPr lang="en-US" altLang="zh-CN" sz="2000" b="1" dirty="0">
                <a:latin typeface="Times New Roman" panose="02020603050405020304" pitchFamily="18" charset="0"/>
              </a:rPr>
              <a:t>gc”);</a:t>
            </a:r>
            <a:r>
              <a:rPr lang="zh-CN" altLang="en-US" sz="2000" b="1" dirty="0">
                <a:latin typeface="Times New Roman" panose="02020603050405020304" pitchFamily="18" charset="0"/>
              </a:rPr>
              <a:t>输出：先嘟一下，然后输出</a:t>
            </a:r>
            <a:r>
              <a:rPr lang="en-US" altLang="zh-CN" sz="2000" b="1" dirty="0">
                <a:latin typeface="Times New Roman" panose="02020603050405020304" pitchFamily="18" charset="0"/>
              </a:rPr>
              <a:t>gc</a:t>
            </a:r>
            <a:endParaRPr lang="en-US" altLang="zh-CN" sz="2000" b="1" dirty="0">
              <a:latin typeface="Times New Roman" panose="02020603050405020304" pitchFamily="18" charset="0"/>
            </a:endParaRPr>
          </a:p>
          <a:p>
            <a:r>
              <a:rPr lang="en-US" altLang="zh-CN" b="1" dirty="0">
                <a:latin typeface="Times New Roman" panose="02020603050405020304" pitchFamily="18" charset="0"/>
              </a:rPr>
              <a:t> </a:t>
            </a:r>
            <a:r>
              <a:rPr lang="zh-CN" altLang="en-US" sz="2400" b="1" dirty="0">
                <a:solidFill>
                  <a:srgbClr val="FF0000"/>
                </a:solidFill>
                <a:latin typeface="Times New Roman" panose="02020603050405020304" pitchFamily="18" charset="0"/>
              </a:rPr>
              <a:t>计算机键盘上的</a:t>
            </a:r>
            <a:r>
              <a:rPr lang="en-US" altLang="zh-CN" sz="2400" b="1" dirty="0">
                <a:solidFill>
                  <a:srgbClr val="FF0000"/>
                </a:solidFill>
                <a:latin typeface="Times New Roman" panose="02020603050405020304" pitchFamily="18" charset="0"/>
              </a:rPr>
              <a:t>enter</a:t>
            </a:r>
            <a:r>
              <a:rPr lang="zh-CN" altLang="en-US" sz="2400" b="1" dirty="0">
                <a:solidFill>
                  <a:srgbClr val="FF0000"/>
                </a:solidFill>
                <a:latin typeface="Times New Roman" panose="02020603050405020304" pitchFamily="18" charset="0"/>
              </a:rPr>
              <a:t>键，表示</a:t>
            </a:r>
            <a:r>
              <a:rPr lang="en-US" altLang="zh-CN" sz="2400" b="1" dirty="0">
                <a:solidFill>
                  <a:srgbClr val="FF0000"/>
                </a:solidFill>
                <a:latin typeface="Times New Roman" panose="02020603050405020304" pitchFamily="18" charset="0"/>
              </a:rPr>
              <a:t>\n</a:t>
            </a:r>
            <a:endParaRPr lang="zh-CN" altLang="en-US" b="1" dirty="0">
              <a:solidFill>
                <a:srgbClr val="FF0000"/>
              </a:solidFill>
              <a:latin typeface="Times New Roman" panose="02020603050405020304" pitchFamily="18" charset="0"/>
              <a:ea typeface="Times New Roman" panose="02020603050405020304" pitchFamily="18" charset="0"/>
            </a:endParaRPr>
          </a:p>
        </p:txBody>
      </p:sp>
      <p:sp>
        <p:nvSpPr>
          <p:cNvPr id="19460" name="日期占位符 3"/>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
        <p:nvSpPr>
          <p:cNvPr id="19461"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19462"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0483"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20484"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printf()</a:t>
            </a:r>
            <a:endParaRPr lang="en-US" altLang="zh-CN" b="1" dirty="0">
              <a:latin typeface="Comic Sans MS" panose="030F0702030302020204" pitchFamily="66" charset="0"/>
            </a:endParaRPr>
          </a:p>
        </p:txBody>
      </p:sp>
      <p:sp>
        <p:nvSpPr>
          <p:cNvPr id="20485" name="Rectangle 3"/>
          <p:cNvSpPr>
            <a:spLocks noGrp="1"/>
          </p:cNvSpPr>
          <p:nvPr>
            <p:ph idx="1"/>
          </p:nvPr>
        </p:nvSpPr>
        <p:spPr>
          <a:xfrm>
            <a:off x="304800" y="2017713"/>
            <a:ext cx="8650288" cy="4114800"/>
          </a:xfrm>
          <a:ln/>
        </p:spPr>
        <p:txBody>
          <a:bodyPr vert="horz" wrap="square" lIns="91440" tIns="45720" rIns="91440" bIns="45720" anchor="t" anchorCtr="0"/>
          <a:p>
            <a:pPr eaLnBrk="1" hangingPunct="1">
              <a:lnSpc>
                <a:spcPct val="90000"/>
              </a:lnSpc>
            </a:pPr>
            <a:r>
              <a:rPr lang="en-US" altLang="zh-CN" sz="2800" b="1" dirty="0">
                <a:solidFill>
                  <a:srgbClr val="CC0066"/>
                </a:solidFill>
                <a:latin typeface="Comic Sans MS" panose="030F0702030302020204" pitchFamily="66" charset="0"/>
              </a:rPr>
              <a:t>printf()</a:t>
            </a:r>
            <a:r>
              <a:rPr lang="zh-CN" altLang="en-US" sz="2800" b="1" dirty="0">
                <a:solidFill>
                  <a:srgbClr val="0000FF"/>
                </a:solidFill>
                <a:latin typeface="Comic Sans MS" panose="030F0702030302020204" pitchFamily="66" charset="0"/>
              </a:rPr>
              <a:t>函数的功能是将输出项按指定的格式排版输出到标准输出设备上</a:t>
            </a:r>
            <a:endParaRPr lang="zh-CN" altLang="en-US" sz="2800" b="1" dirty="0">
              <a:solidFill>
                <a:srgbClr val="0000FF"/>
              </a:solidFill>
              <a:latin typeface="Comic Sans MS" panose="030F0702030302020204" pitchFamily="66" charset="0"/>
            </a:endParaRPr>
          </a:p>
          <a:p>
            <a:pPr eaLnBrk="1" hangingPunct="1">
              <a:lnSpc>
                <a:spcPct val="90000"/>
              </a:lnSpc>
            </a:pPr>
            <a:r>
              <a:rPr lang="zh-CN" altLang="en-US" sz="2800" b="1" dirty="0">
                <a:solidFill>
                  <a:srgbClr val="660033"/>
                </a:solidFill>
                <a:latin typeface="Comic Sans MS" panose="030F0702030302020204" pitchFamily="66" charset="0"/>
              </a:rPr>
              <a:t>调用</a:t>
            </a:r>
            <a:r>
              <a:rPr lang="en-US" altLang="zh-CN" sz="2800" b="1" dirty="0">
                <a:solidFill>
                  <a:srgbClr val="660033"/>
                </a:solidFill>
                <a:latin typeface="Comic Sans MS" panose="030F0702030302020204" pitchFamily="66" charset="0"/>
              </a:rPr>
              <a:t>printf()</a:t>
            </a:r>
            <a:r>
              <a:rPr lang="zh-CN" altLang="en-US" sz="2800" b="1" dirty="0">
                <a:solidFill>
                  <a:srgbClr val="660033"/>
                </a:solidFill>
                <a:latin typeface="Comic Sans MS" panose="030F0702030302020204" pitchFamily="66" charset="0"/>
              </a:rPr>
              <a:t>函数的一般形式为：</a:t>
            </a:r>
            <a:endParaRPr lang="zh-CN" altLang="en-US" sz="2800" b="1" dirty="0">
              <a:solidFill>
                <a:srgbClr val="660033"/>
              </a:solidFill>
              <a:latin typeface="Comic Sans MS" panose="030F0702030302020204" pitchFamily="66" charset="0"/>
            </a:endParaRPr>
          </a:p>
          <a:p>
            <a:pPr algn="just" eaLnBrk="1" hangingPunct="1">
              <a:lnSpc>
                <a:spcPct val="90000"/>
              </a:lnSpc>
              <a:buNone/>
            </a:pPr>
            <a:r>
              <a:rPr lang="zh-CN" altLang="en-US" sz="2800" b="1" dirty="0">
                <a:solidFill>
                  <a:srgbClr val="660033"/>
                </a:solidFill>
                <a:latin typeface="Comic Sans MS" panose="030F0702030302020204" pitchFamily="66" charset="0"/>
              </a:rPr>
              <a:t>   </a:t>
            </a:r>
            <a:r>
              <a:rPr lang="en-US" altLang="zh-CN" sz="2800" b="1" dirty="0">
                <a:solidFill>
                  <a:srgbClr val="660033"/>
                </a:solidFill>
                <a:latin typeface="Comic Sans MS" panose="030F0702030302020204" pitchFamily="66" charset="0"/>
              </a:rPr>
              <a:t>printf(</a:t>
            </a:r>
            <a:r>
              <a:rPr lang="zh-CN" altLang="en-US" sz="2800" b="1" dirty="0">
                <a:solidFill>
                  <a:srgbClr val="660033"/>
                </a:solidFill>
                <a:latin typeface="Comic Sans MS" panose="030F0702030302020204" pitchFamily="66" charset="0"/>
              </a:rPr>
              <a:t>格式控制字符串，输出项，输出项， </a:t>
            </a:r>
            <a:r>
              <a:rPr lang="en-US" altLang="zh-CN" sz="2800" b="1" dirty="0">
                <a:solidFill>
                  <a:srgbClr val="660033"/>
                </a:solidFill>
                <a:latin typeface="Comic Sans MS" panose="030F0702030302020204" pitchFamily="66" charset="0"/>
              </a:rPr>
              <a:t>… )</a:t>
            </a:r>
            <a:endParaRPr lang="en-US" altLang="zh-CN" sz="2800" b="1" dirty="0">
              <a:solidFill>
                <a:srgbClr val="660033"/>
              </a:solidFill>
              <a:latin typeface="Comic Sans MS" panose="030F0702030302020204" pitchFamily="66" charset="0"/>
            </a:endParaRPr>
          </a:p>
          <a:p>
            <a:pPr algn="just" eaLnBrk="1" hangingPunct="1">
              <a:lnSpc>
                <a:spcPct val="90000"/>
              </a:lnSpc>
            </a:pPr>
            <a:r>
              <a:rPr lang="zh-CN" altLang="en-US" sz="2800" b="1" dirty="0">
                <a:solidFill>
                  <a:srgbClr val="FF3300"/>
                </a:solidFill>
                <a:latin typeface="Comic Sans MS" panose="030F0702030302020204" pitchFamily="66" charset="0"/>
              </a:rPr>
              <a:t>格式控制字符串</a:t>
            </a:r>
            <a:r>
              <a:rPr lang="zh-CN" altLang="en-US" sz="2800" b="1" dirty="0">
                <a:latin typeface="Comic Sans MS" panose="030F0702030302020204" pitchFamily="66" charset="0"/>
              </a:rPr>
              <a:t>是字符串表达式，通常是由用一对双引号括起来的字符串常量。</a:t>
            </a:r>
            <a:r>
              <a:rPr lang="zh-CN" altLang="en-US" sz="2800" b="1" dirty="0">
                <a:solidFill>
                  <a:srgbClr val="000099"/>
                </a:solidFill>
                <a:latin typeface="Comic Sans MS" panose="030F0702030302020204" pitchFamily="66" charset="0"/>
              </a:rPr>
              <a:t>格式控制字符串包含三类字符：</a:t>
            </a:r>
            <a:r>
              <a:rPr lang="zh-CN" altLang="en-US" sz="2800" b="1" dirty="0">
                <a:solidFill>
                  <a:srgbClr val="006600"/>
                </a:solidFill>
                <a:latin typeface="Comic Sans MS" panose="030F0702030302020204" pitchFamily="66" charset="0"/>
              </a:rPr>
              <a:t>普通字符、转义字符和格式转换说明</a:t>
            </a:r>
            <a:endParaRPr lang="zh-CN" altLang="en-US" sz="2800" b="1" dirty="0">
              <a:solidFill>
                <a:srgbClr val="006600"/>
              </a:solidFill>
              <a:latin typeface="Comic Sans MS" panose="030F0702030302020204" pitchFamily="66" charset="0"/>
            </a:endParaRPr>
          </a:p>
          <a:p>
            <a:pPr lvl="1" algn="just" eaLnBrk="1" hangingPunct="1">
              <a:lnSpc>
                <a:spcPct val="90000"/>
              </a:lnSpc>
            </a:pPr>
            <a:r>
              <a:rPr lang="zh-CN" altLang="en-US" sz="2000" b="1" dirty="0">
                <a:solidFill>
                  <a:srgbClr val="000099"/>
                </a:solidFill>
                <a:latin typeface="Comic Sans MS" panose="030F0702030302020204" pitchFamily="66" charset="0"/>
              </a:rPr>
              <a:t>普通字符，要求按原样输出</a:t>
            </a:r>
            <a:endParaRPr lang="zh-CN" altLang="en-US" sz="2000" b="1" dirty="0">
              <a:solidFill>
                <a:srgbClr val="000099"/>
              </a:solidFill>
              <a:latin typeface="Comic Sans MS" panose="030F0702030302020204" pitchFamily="66" charset="0"/>
            </a:endParaRPr>
          </a:p>
          <a:p>
            <a:pPr lvl="1" algn="just" eaLnBrk="1" hangingPunct="1">
              <a:lnSpc>
                <a:spcPct val="90000"/>
              </a:lnSpc>
            </a:pPr>
            <a:r>
              <a:rPr lang="zh-CN" altLang="en-US" sz="2000" b="1" dirty="0">
                <a:solidFill>
                  <a:srgbClr val="000099"/>
                </a:solidFill>
                <a:latin typeface="Comic Sans MS" panose="030F0702030302020204" pitchFamily="66" charset="0"/>
              </a:rPr>
              <a:t>转义字符，要求按转义字符的意义输出，</a:t>
            </a:r>
            <a:r>
              <a:rPr lang="zh-CN" altLang="en-US" sz="2000" b="1" dirty="0">
                <a:solidFill>
                  <a:srgbClr val="006600"/>
                </a:solidFill>
                <a:latin typeface="Comic Sans MS" panose="030F0702030302020204" pitchFamily="66" charset="0"/>
              </a:rPr>
              <a:t>如‘</a:t>
            </a:r>
            <a:r>
              <a:rPr lang="en-US" altLang="zh-CN" sz="2000" b="1" dirty="0">
                <a:solidFill>
                  <a:srgbClr val="006600"/>
                </a:solidFill>
                <a:latin typeface="Comic Sans MS" panose="030F0702030302020204" pitchFamily="66" charset="0"/>
              </a:rPr>
              <a:t>\n</a:t>
            </a:r>
            <a:r>
              <a:rPr lang="zh-CN" altLang="en-US" sz="2000" b="1" dirty="0">
                <a:solidFill>
                  <a:srgbClr val="006600"/>
                </a:solidFill>
                <a:latin typeface="Comic Sans MS" panose="030F0702030302020204" pitchFamily="66" charset="0"/>
              </a:rPr>
              <a:t>’，表示输出时回车换行，‘ </a:t>
            </a:r>
            <a:r>
              <a:rPr lang="en-US" altLang="zh-CN" sz="2000" b="1" dirty="0">
                <a:solidFill>
                  <a:srgbClr val="006600"/>
                </a:solidFill>
                <a:latin typeface="Comic Sans MS" panose="030F0702030302020204" pitchFamily="66" charset="0"/>
              </a:rPr>
              <a:t>\b</a:t>
            </a:r>
            <a:r>
              <a:rPr lang="zh-CN" altLang="en-US" sz="2000" b="1" dirty="0">
                <a:solidFill>
                  <a:srgbClr val="006600"/>
                </a:solidFill>
                <a:latin typeface="Comic Sans MS" panose="030F0702030302020204" pitchFamily="66" charset="0"/>
              </a:rPr>
              <a:t>’表示退格等</a:t>
            </a:r>
            <a:endParaRPr lang="zh-CN" altLang="en-US" sz="2000" b="1" dirty="0">
              <a:solidFill>
                <a:srgbClr val="006600"/>
              </a:solidFill>
              <a:latin typeface="Comic Sans MS" panose="030F0702030302020204" pitchFamily="66" charset="0"/>
            </a:endParaRPr>
          </a:p>
          <a:p>
            <a:pPr lvl="1" algn="just" eaLnBrk="1" hangingPunct="1">
              <a:lnSpc>
                <a:spcPct val="90000"/>
              </a:lnSpc>
            </a:pPr>
            <a:r>
              <a:rPr lang="zh-CN" altLang="en-US" sz="2000" b="1" dirty="0">
                <a:solidFill>
                  <a:schemeClr val="hlink"/>
                </a:solidFill>
                <a:latin typeface="Comic Sans MS" panose="030F0702030302020204" pitchFamily="66" charset="0"/>
              </a:rPr>
              <a:t>格式转换说明</a:t>
            </a:r>
            <a:r>
              <a:rPr lang="zh-CN" altLang="en-US" sz="2000" b="1" dirty="0">
                <a:solidFill>
                  <a:srgbClr val="000099"/>
                </a:solidFill>
                <a:latin typeface="Comic Sans MS" panose="030F0702030302020204" pitchFamily="66" charset="0"/>
              </a:rPr>
              <a:t>，以字符</a:t>
            </a:r>
            <a:r>
              <a:rPr lang="en-US" altLang="zh-CN" sz="2000" b="1" dirty="0">
                <a:solidFill>
                  <a:srgbClr val="000099"/>
                </a:solidFill>
                <a:latin typeface="Comic Sans MS" panose="030F0702030302020204" pitchFamily="66" charset="0"/>
              </a:rPr>
              <a:t>%</a:t>
            </a:r>
            <a:r>
              <a:rPr lang="zh-CN" altLang="en-US" sz="2000" b="1" dirty="0">
                <a:solidFill>
                  <a:srgbClr val="000099"/>
                </a:solidFill>
                <a:latin typeface="Comic Sans MS" panose="030F0702030302020204" pitchFamily="66" charset="0"/>
              </a:rPr>
              <a:t>开头至输出格式符结束的字符列组成</a:t>
            </a:r>
            <a:endParaRPr lang="zh-CN" altLang="en-US" sz="2000" b="1" dirty="0">
              <a:solidFill>
                <a:srgbClr val="000099"/>
              </a:solidFill>
              <a:latin typeface="Comic Sans MS" panose="030F0702030302020204" pitchFamily="66" charset="0"/>
            </a:endParaRPr>
          </a:p>
        </p:txBody>
      </p:sp>
      <p:sp>
        <p:nvSpPr>
          <p:cNvPr id="20486"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1507"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21508"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printf()</a:t>
            </a:r>
            <a:r>
              <a:rPr lang="zh-CN" altLang="en-US" b="1" dirty="0">
                <a:latin typeface="Comic Sans MS" panose="030F0702030302020204" pitchFamily="66" charset="0"/>
              </a:rPr>
              <a:t>（续）</a:t>
            </a:r>
            <a:endParaRPr lang="zh-CN" altLang="en-US" b="1" dirty="0">
              <a:latin typeface="Comic Sans MS" panose="030F0702030302020204" pitchFamily="66" charset="0"/>
            </a:endParaRPr>
          </a:p>
        </p:txBody>
      </p:sp>
      <p:sp>
        <p:nvSpPr>
          <p:cNvPr id="21509" name="Rectangle 3"/>
          <p:cNvSpPr>
            <a:spLocks noGrp="1"/>
          </p:cNvSpPr>
          <p:nvPr>
            <p:ph idx="1"/>
          </p:nvPr>
        </p:nvSpPr>
        <p:spPr>
          <a:xfrm>
            <a:off x="304800" y="1916113"/>
            <a:ext cx="8650288"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格式转换说明的一般形式</a:t>
            </a:r>
            <a:endParaRPr lang="zh-CN" altLang="en-US"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        </a:t>
            </a:r>
            <a:r>
              <a:rPr lang="en-US" altLang="zh-CN" sz="2400" b="1" dirty="0">
                <a:solidFill>
                  <a:srgbClr val="0000FF"/>
                </a:solidFill>
                <a:latin typeface="Comic Sans MS" panose="030F0702030302020204" pitchFamily="66" charset="0"/>
              </a:rPr>
              <a:t>%[-][+][ ][#][w][.p][h/l/L]</a:t>
            </a:r>
            <a:r>
              <a:rPr lang="zh-CN" altLang="en-US" sz="2400" b="1" dirty="0">
                <a:solidFill>
                  <a:srgbClr val="0000FF"/>
                </a:solidFill>
                <a:latin typeface="Comic Sans MS" panose="030F0702030302020204" pitchFamily="66" charset="0"/>
              </a:rPr>
              <a:t>输出格式符</a:t>
            </a:r>
            <a:endParaRPr lang="zh-CN" altLang="en-US" sz="2400" b="1" dirty="0">
              <a:solidFill>
                <a:srgbClr val="0000FF"/>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其中，用方括号括住的内容是</a:t>
            </a:r>
            <a:r>
              <a:rPr lang="zh-CN" altLang="en-US" sz="2400" b="1" dirty="0">
                <a:solidFill>
                  <a:srgbClr val="FF3300"/>
                </a:solidFill>
                <a:latin typeface="Comic Sans MS" panose="030F0702030302020204" pitchFamily="66" charset="0"/>
              </a:rPr>
              <a:t>格式修饰说明</a:t>
            </a:r>
            <a:r>
              <a:rPr lang="zh-CN" altLang="en-US" sz="2400" b="1" dirty="0">
                <a:latin typeface="Comic Sans MS" panose="030F0702030302020204" pitchFamily="66" charset="0"/>
              </a:rPr>
              <a:t>，可以缺省，如“</a:t>
            </a:r>
            <a:r>
              <a:rPr lang="en-US" altLang="zh-CN" sz="2400" b="1" dirty="0">
                <a:latin typeface="Comic Sans MS" panose="030F0702030302020204" pitchFamily="66" charset="0"/>
              </a:rPr>
              <a:t>%d</a:t>
            </a:r>
            <a:r>
              <a:rPr lang="zh-CN" altLang="en-US" sz="2400" b="1" dirty="0">
                <a:latin typeface="Comic Sans MS" panose="030F0702030302020204" pitchFamily="66" charset="0"/>
              </a:rPr>
              <a:t>”、“</a:t>
            </a:r>
            <a:r>
              <a:rPr lang="en-US" altLang="zh-CN" sz="2400" b="1" dirty="0">
                <a:latin typeface="Comic Sans MS" panose="030F0702030302020204" pitchFamily="66" charset="0"/>
              </a:rPr>
              <a:t>%7.5f</a:t>
            </a:r>
            <a:r>
              <a:rPr lang="zh-CN" altLang="en-US" sz="2400" b="1" dirty="0">
                <a:latin typeface="Comic Sans MS" panose="030F0702030302020204" pitchFamily="66" charset="0"/>
              </a:rPr>
              <a:t>”等。每个格式转换说明对应一个输出项，输出项可以是常量、变量或表达式</a:t>
            </a:r>
            <a:endParaRPr lang="zh-CN" altLang="en-US"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格式转换说明的作用是将对应输出项的内容按要求产生出字符列，并排版输出</a:t>
            </a:r>
            <a:endParaRPr lang="zh-CN" altLang="en-US" sz="2400" b="1" dirty="0">
              <a:latin typeface="Comic Sans MS" panose="030F0702030302020204" pitchFamily="66" charset="0"/>
            </a:endParaRPr>
          </a:p>
          <a:p>
            <a:pPr eaLnBrk="1" hangingPunct="1">
              <a:lnSpc>
                <a:spcPct val="90000"/>
              </a:lnSpc>
            </a:pPr>
            <a:r>
              <a:rPr lang="zh-CN" altLang="en-US" sz="2400" b="1" dirty="0">
                <a:latin typeface="Comic Sans MS" panose="030F0702030302020204" pitchFamily="66" charset="0"/>
              </a:rPr>
              <a:t>例如</a:t>
            </a:r>
            <a:r>
              <a:rPr lang="en-US" altLang="zh-CN" sz="2400" b="1" dirty="0">
                <a:latin typeface="Comic Sans MS" panose="030F0702030302020204" pitchFamily="66" charset="0"/>
              </a:rPr>
              <a:t>:</a:t>
            </a:r>
            <a:r>
              <a:rPr lang="en-US" altLang="zh-CN" sz="2400" b="1" dirty="0">
                <a:solidFill>
                  <a:srgbClr val="FF0000"/>
                </a:solidFill>
                <a:latin typeface="Comic Sans MS" panose="030F0702030302020204" pitchFamily="66" charset="0"/>
              </a:rPr>
              <a:t> printf("a=%d,b=%d,a+b=%d\n", a, b, a+b)</a:t>
            </a:r>
            <a:endParaRPr lang="en-US" altLang="zh-CN" sz="2400" b="1" dirty="0">
              <a:solidFill>
                <a:srgbClr val="FF0000"/>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字符串“</a:t>
            </a:r>
            <a:r>
              <a:rPr lang="en-US" altLang="zh-CN" sz="2400" b="1" dirty="0">
                <a:latin typeface="Comic Sans MS" panose="030F0702030302020204" pitchFamily="66" charset="0"/>
              </a:rPr>
              <a:t>a=%d,b=%d,a+b=%d\n” </a:t>
            </a:r>
            <a:r>
              <a:rPr lang="zh-CN" altLang="en-US" sz="2400" b="1" dirty="0">
                <a:latin typeface="Comic Sans MS" panose="030F0702030302020204" pitchFamily="66" charset="0"/>
              </a:rPr>
              <a:t>为格式控制字符串</a:t>
            </a:r>
            <a:endParaRPr lang="zh-CN" altLang="en-US" sz="2400" b="1" dirty="0">
              <a:latin typeface="Comic Sans MS" panose="030F0702030302020204" pitchFamily="66" charset="0"/>
            </a:endParaRPr>
          </a:p>
          <a:p>
            <a:pPr lvl="2" eaLnBrk="1" hangingPunct="1">
              <a:lnSpc>
                <a:spcPct val="90000"/>
              </a:lnSpc>
            </a:pPr>
            <a:r>
              <a:rPr lang="en-US" altLang="zh-CN" sz="2000" b="1" dirty="0">
                <a:latin typeface="Comic Sans MS" panose="030F0702030302020204" pitchFamily="66" charset="0"/>
              </a:rPr>
              <a:t>%d</a:t>
            </a:r>
            <a:r>
              <a:rPr lang="zh-CN" altLang="en-US" sz="2000" b="1" dirty="0">
                <a:latin typeface="Comic Sans MS" panose="030F0702030302020204" pitchFamily="66" charset="0"/>
              </a:rPr>
              <a:t>为格式转换说明，</a:t>
            </a:r>
            <a:r>
              <a:rPr lang="en-US" altLang="zh-CN" sz="2000" b="1" dirty="0">
                <a:latin typeface="Comic Sans MS" panose="030F0702030302020204" pitchFamily="66" charset="0"/>
              </a:rPr>
              <a:t>a=</a:t>
            </a:r>
            <a:r>
              <a:rPr lang="zh-CN" altLang="en-US" sz="2000" b="1" dirty="0">
                <a:latin typeface="Comic Sans MS" panose="030F0702030302020204" pitchFamily="66" charset="0"/>
              </a:rPr>
              <a:t>、</a:t>
            </a:r>
            <a:r>
              <a:rPr lang="en-US" altLang="zh-CN" sz="2000" b="1" dirty="0">
                <a:latin typeface="Comic Sans MS" panose="030F0702030302020204" pitchFamily="66" charset="0"/>
              </a:rPr>
              <a:t>,b=</a:t>
            </a:r>
            <a:r>
              <a:rPr lang="zh-CN" altLang="en-US" sz="2000" b="1" dirty="0">
                <a:latin typeface="Comic Sans MS" panose="030F0702030302020204" pitchFamily="66" charset="0"/>
              </a:rPr>
              <a:t>、</a:t>
            </a:r>
            <a:r>
              <a:rPr lang="en-US" altLang="zh-CN" sz="2000" b="1" dirty="0">
                <a:latin typeface="Comic Sans MS" panose="030F0702030302020204" pitchFamily="66" charset="0"/>
              </a:rPr>
              <a:t>,a+b=</a:t>
            </a:r>
            <a:r>
              <a:rPr lang="zh-CN" altLang="en-US" sz="2000" b="1" dirty="0">
                <a:latin typeface="Comic Sans MS" panose="030F0702030302020204" pitchFamily="66" charset="0"/>
              </a:rPr>
              <a:t>都为普通字符，</a:t>
            </a:r>
            <a:r>
              <a:rPr lang="en-US" altLang="zh-CN" sz="2000" b="1" dirty="0">
                <a:latin typeface="Comic Sans MS" panose="030F0702030302020204" pitchFamily="66" charset="0"/>
              </a:rPr>
              <a:t>\n</a:t>
            </a:r>
            <a:r>
              <a:rPr lang="zh-CN" altLang="en-US" sz="2000" b="1" dirty="0">
                <a:latin typeface="Comic Sans MS" panose="030F0702030302020204" pitchFamily="66" charset="0"/>
              </a:rPr>
              <a:t>是转义字符。格式控制字符串后的</a:t>
            </a:r>
            <a:r>
              <a:rPr lang="en-US" altLang="zh-CN" sz="2000" b="1" dirty="0">
                <a:latin typeface="Comic Sans MS" panose="030F0702030302020204" pitchFamily="66" charset="0"/>
              </a:rPr>
              <a:t>a</a:t>
            </a:r>
            <a:r>
              <a:rPr lang="zh-CN" altLang="en-US" sz="2000" b="1" dirty="0">
                <a:latin typeface="Comic Sans MS" panose="030F0702030302020204" pitchFamily="66" charset="0"/>
              </a:rPr>
              <a:t>、</a:t>
            </a:r>
            <a:r>
              <a:rPr lang="en-US" altLang="zh-CN" sz="2000" b="1" dirty="0">
                <a:latin typeface="Comic Sans MS" panose="030F0702030302020204" pitchFamily="66" charset="0"/>
              </a:rPr>
              <a:t>b</a:t>
            </a:r>
            <a:r>
              <a:rPr lang="zh-CN" altLang="en-US" sz="2000" b="1" dirty="0">
                <a:latin typeface="Comic Sans MS" panose="030F0702030302020204" pitchFamily="66" charset="0"/>
              </a:rPr>
              <a:t>、</a:t>
            </a:r>
            <a:r>
              <a:rPr lang="en-US" altLang="zh-CN" sz="2000" b="1" dirty="0">
                <a:latin typeface="Comic Sans MS" panose="030F0702030302020204" pitchFamily="66" charset="0"/>
              </a:rPr>
              <a:t>a+b</a:t>
            </a:r>
            <a:r>
              <a:rPr lang="zh-CN" altLang="en-US" sz="2000" b="1" dirty="0">
                <a:latin typeface="Comic Sans MS" panose="030F0702030302020204" pitchFamily="66" charset="0"/>
              </a:rPr>
              <a:t>为输出项。若格式控制字符串中没有格式转换说明，输出项也就不再需要</a:t>
            </a:r>
            <a:endParaRPr lang="zh-CN" altLang="en-US" sz="2000" b="1" dirty="0">
              <a:latin typeface="Comic Sans MS" panose="030F0702030302020204" pitchFamily="66" charset="0"/>
            </a:endParaRPr>
          </a:p>
        </p:txBody>
      </p:sp>
      <p:sp>
        <p:nvSpPr>
          <p:cNvPr id="21510"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2530" name="Rectangle 3"/>
          <p:cNvSpPr>
            <a:spLocks noGrp="1"/>
          </p:cNvSpPr>
          <p:nvPr>
            <p:ph idx="1"/>
          </p:nvPr>
        </p:nvSpPr>
        <p:spPr>
          <a:xfrm>
            <a:off x="611188" y="1557338"/>
            <a:ext cx="7921625" cy="690562"/>
          </a:xfrm>
          <a:ln>
            <a:solidFill>
              <a:srgbClr val="FF3300">
                <a:alpha val="100000"/>
              </a:srgbClr>
            </a:solidFill>
            <a:miter lim="800000"/>
          </a:ln>
        </p:spPr>
        <p:txBody>
          <a:bodyPr vert="horz" wrap="square" lIns="91440" tIns="45720" rIns="91440" bIns="45720" anchor="t" anchorCtr="0"/>
          <a:p>
            <a:pPr algn="just" eaLnBrk="1" hangingPunct="1">
              <a:buNone/>
            </a:pPr>
            <a:r>
              <a:rPr lang="en-US" altLang="zh-CN" sz="2800" b="1" dirty="0">
                <a:latin typeface="Comic Sans MS" panose="030F0702030302020204" pitchFamily="66" charset="0"/>
              </a:rPr>
              <a:t>printf(</a:t>
            </a:r>
            <a:r>
              <a:rPr lang="zh-CN" altLang="en-US" sz="2800" b="1" dirty="0">
                <a:solidFill>
                  <a:srgbClr val="FF3300"/>
                </a:solidFill>
                <a:latin typeface="Comic Sans MS" panose="030F0702030302020204" pitchFamily="66" charset="0"/>
              </a:rPr>
              <a:t>格式控制字符串</a:t>
            </a:r>
            <a:r>
              <a:rPr lang="zh-CN" altLang="en-US" sz="2800" b="1" dirty="0">
                <a:latin typeface="Comic Sans MS" panose="030F0702030302020204" pitchFamily="66" charset="0"/>
              </a:rPr>
              <a:t>，输出项，输出项， </a:t>
            </a:r>
            <a:r>
              <a:rPr lang="en-US" altLang="zh-CN" sz="2800" b="1" dirty="0">
                <a:latin typeface="Comic Sans MS" panose="030F0702030302020204" pitchFamily="66" charset="0"/>
              </a:rPr>
              <a:t>… )</a:t>
            </a:r>
            <a:endParaRPr lang="en-US" altLang="zh-CN" sz="2800" b="1" dirty="0">
              <a:latin typeface="Comic Sans MS" panose="030F0702030302020204" pitchFamily="66" charset="0"/>
            </a:endParaRPr>
          </a:p>
          <a:p>
            <a:pPr eaLnBrk="1" hangingPunct="1">
              <a:buNone/>
            </a:pPr>
            <a:endParaRPr lang="en-US" altLang="zh-CN" dirty="0"/>
          </a:p>
        </p:txBody>
      </p:sp>
      <p:sp>
        <p:nvSpPr>
          <p:cNvPr id="22531" name="Rectangle 4"/>
          <p:cNvSpPr/>
          <p:nvPr/>
        </p:nvSpPr>
        <p:spPr>
          <a:xfrm>
            <a:off x="2627313" y="3789363"/>
            <a:ext cx="4175125" cy="466725"/>
          </a:xfrm>
          <a:prstGeom prst="rect">
            <a:avLst/>
          </a:prstGeom>
          <a:noFill/>
          <a:ln w="9525" cap="flat" cmpd="sng">
            <a:solidFill>
              <a:srgbClr val="FF33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b="1" dirty="0">
                <a:solidFill>
                  <a:srgbClr val="0000FF"/>
                </a:solidFill>
                <a:latin typeface="Comic Sans MS" panose="030F0702030302020204" pitchFamily="66" charset="0"/>
              </a:rPr>
              <a:t>%[</a:t>
            </a:r>
            <a:r>
              <a:rPr lang="zh-CN" altLang="en-US" sz="2400" b="1" dirty="0">
                <a:solidFill>
                  <a:srgbClr val="FF3300"/>
                </a:solidFill>
                <a:latin typeface="Comic Sans MS" panose="030F0702030302020204" pitchFamily="66" charset="0"/>
              </a:rPr>
              <a:t>格式修饰说明</a:t>
            </a:r>
            <a:r>
              <a:rPr lang="en-US" altLang="zh-CN" sz="2400" b="1" dirty="0">
                <a:solidFill>
                  <a:srgbClr val="0000FF"/>
                </a:solidFill>
                <a:latin typeface="Comic Sans MS" panose="030F0702030302020204" pitchFamily="66" charset="0"/>
              </a:rPr>
              <a:t>] </a:t>
            </a:r>
            <a:r>
              <a:rPr lang="zh-CN" altLang="en-US" sz="2400" b="1" dirty="0">
                <a:solidFill>
                  <a:srgbClr val="0000FF"/>
                </a:solidFill>
                <a:latin typeface="Comic Sans MS" panose="030F0702030302020204" pitchFamily="66" charset="0"/>
              </a:rPr>
              <a:t>输出格式符</a:t>
            </a:r>
            <a:endParaRPr lang="zh-CN" altLang="en-US" sz="2400" b="1" dirty="0">
              <a:solidFill>
                <a:srgbClr val="0000FF"/>
              </a:solidFill>
              <a:latin typeface="Comic Sans MS" panose="030F0702030302020204" pitchFamily="66" charset="0"/>
            </a:endParaRPr>
          </a:p>
        </p:txBody>
      </p:sp>
      <p:sp>
        <p:nvSpPr>
          <p:cNvPr id="22532" name="Rectangle 5"/>
          <p:cNvSpPr/>
          <p:nvPr/>
        </p:nvSpPr>
        <p:spPr>
          <a:xfrm>
            <a:off x="2124075" y="4833938"/>
            <a:ext cx="3797300" cy="466725"/>
          </a:xfrm>
          <a:prstGeom prst="rect">
            <a:avLst/>
          </a:prstGeom>
          <a:noFill/>
          <a:ln w="9525" cap="flat" cmpd="sng">
            <a:solidFill>
              <a:srgbClr val="FF33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b="1" dirty="0">
                <a:solidFill>
                  <a:srgbClr val="0000FF"/>
                </a:solidFill>
                <a:latin typeface="Comic Sans MS" panose="030F0702030302020204" pitchFamily="66" charset="0"/>
              </a:rPr>
              <a:t>[-][+][ ][#][w][.p][h/l/L]</a:t>
            </a:r>
            <a:endParaRPr lang="en-US" altLang="zh-CN" sz="2400" b="1" dirty="0">
              <a:solidFill>
                <a:srgbClr val="0000FF"/>
              </a:solidFill>
              <a:latin typeface="Comic Sans MS" panose="030F0702030302020204" pitchFamily="66" charset="0"/>
            </a:endParaRPr>
          </a:p>
        </p:txBody>
      </p:sp>
      <p:sp>
        <p:nvSpPr>
          <p:cNvPr id="22533" name="Rectangle 6"/>
          <p:cNvSpPr/>
          <p:nvPr/>
        </p:nvSpPr>
        <p:spPr>
          <a:xfrm>
            <a:off x="611188" y="2709863"/>
            <a:ext cx="5408612" cy="461962"/>
          </a:xfrm>
          <a:prstGeom prst="rect">
            <a:avLst/>
          </a:prstGeom>
          <a:noFill/>
          <a:ln w="9525" cap="flat" cmpd="sng">
            <a:solidFill>
              <a:srgbClr val="FF33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b="1" dirty="0">
                <a:latin typeface="Times New Roman" panose="02020603050405020304" pitchFamily="18" charset="0"/>
              </a:rPr>
              <a:t>“</a:t>
            </a:r>
            <a:r>
              <a:rPr lang="zh-CN" altLang="en-US" sz="2400" b="1" dirty="0"/>
              <a:t>普通字符</a:t>
            </a:r>
            <a:r>
              <a:rPr lang="en-US" altLang="zh-CN" sz="2400" b="1" dirty="0"/>
              <a:t>/</a:t>
            </a:r>
            <a:r>
              <a:rPr lang="zh-CN" altLang="en-US" sz="2400" b="1" dirty="0"/>
              <a:t>转义字符</a:t>
            </a:r>
            <a:r>
              <a:rPr lang="en-US" altLang="zh-CN" sz="2400" b="1" dirty="0"/>
              <a:t>/</a:t>
            </a:r>
            <a:r>
              <a:rPr lang="zh-CN" altLang="en-US" sz="2400" b="1" dirty="0">
                <a:solidFill>
                  <a:srgbClr val="FF3300"/>
                </a:solidFill>
              </a:rPr>
              <a:t>格式转换说明</a:t>
            </a:r>
            <a:r>
              <a:rPr lang="zh-CN" altLang="en-US" sz="2400" b="1" dirty="0">
                <a:latin typeface="Times New Roman" panose="02020603050405020304" pitchFamily="18" charset="0"/>
              </a:rPr>
              <a:t>”</a:t>
            </a:r>
            <a:endParaRPr lang="zh-CN" altLang="en-US" sz="2400" b="1" dirty="0"/>
          </a:p>
        </p:txBody>
      </p:sp>
      <p:sp>
        <p:nvSpPr>
          <p:cNvPr id="22534" name="AutoShape 7"/>
          <p:cNvSpPr/>
          <p:nvPr/>
        </p:nvSpPr>
        <p:spPr>
          <a:xfrm>
            <a:off x="2700338" y="2133600"/>
            <a:ext cx="485775" cy="574675"/>
          </a:xfrm>
          <a:prstGeom prst="downArrow">
            <a:avLst>
              <a:gd name="adj1" fmla="val 50000"/>
              <a:gd name="adj2" fmla="val 29564"/>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endParaRPr lang="zh-CN" altLang="en-US" sz="2400" dirty="0"/>
          </a:p>
        </p:txBody>
      </p:sp>
      <p:sp>
        <p:nvSpPr>
          <p:cNvPr id="22535" name="AutoShape 8"/>
          <p:cNvSpPr/>
          <p:nvPr/>
        </p:nvSpPr>
        <p:spPr>
          <a:xfrm>
            <a:off x="4518025" y="3141663"/>
            <a:ext cx="485775" cy="574675"/>
          </a:xfrm>
          <a:prstGeom prst="downArrow">
            <a:avLst>
              <a:gd name="adj1" fmla="val 50000"/>
              <a:gd name="adj2" fmla="val 29564"/>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endParaRPr lang="zh-CN" altLang="en-US" sz="2400" dirty="0"/>
          </a:p>
        </p:txBody>
      </p:sp>
      <p:sp>
        <p:nvSpPr>
          <p:cNvPr id="22536" name="AutoShape 9"/>
          <p:cNvSpPr/>
          <p:nvPr/>
        </p:nvSpPr>
        <p:spPr>
          <a:xfrm>
            <a:off x="3798888" y="4222750"/>
            <a:ext cx="485775" cy="574675"/>
          </a:xfrm>
          <a:prstGeom prst="downArrow">
            <a:avLst>
              <a:gd name="adj1" fmla="val 50000"/>
              <a:gd name="adj2" fmla="val 29564"/>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endParaRPr lang="zh-CN" altLang="en-US" sz="2400" dirty="0"/>
          </a:p>
        </p:txBody>
      </p:sp>
      <p:sp>
        <p:nvSpPr>
          <p:cNvPr id="22537" name="灯片编号占位符 8"/>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22538" name="页脚占位符 9"/>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2539" name="日期占位符 10"/>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3554" name="Rectangle 4"/>
          <p:cNvSpPr>
            <a:spLocks noGrp="1"/>
          </p:cNvSpPr>
          <p:nvPr>
            <p:ph idx="1"/>
          </p:nvPr>
        </p:nvSpPr>
        <p:spPr>
          <a:xfrm>
            <a:off x="304800" y="228600"/>
            <a:ext cx="8610600" cy="6248400"/>
          </a:xfrm>
          <a:ln>
            <a:solidFill>
              <a:schemeClr val="hlink">
                <a:alpha val="100000"/>
              </a:schemeClr>
            </a:solidFill>
            <a:miter lim="800000"/>
          </a:ln>
        </p:spPr>
        <p:txBody>
          <a:bodyPr vert="horz" wrap="square" lIns="91440" tIns="45720" rIns="91440" bIns="45720" anchor="t" anchorCtr="0"/>
          <a:p>
            <a:pPr algn="ctr" eaLnBrk="1" hangingPunct="1">
              <a:lnSpc>
                <a:spcPct val="90000"/>
              </a:lnSpc>
              <a:buNone/>
            </a:pPr>
            <a:r>
              <a:rPr lang="zh-CN" altLang="en-US" sz="2800" b="1" dirty="0">
                <a:solidFill>
                  <a:schemeClr val="hlink"/>
                </a:solidFill>
                <a:latin typeface="Comic Sans MS" panose="030F0702030302020204" pitchFamily="66" charset="0"/>
              </a:rPr>
              <a:t>输出格式符</a:t>
            </a:r>
            <a:r>
              <a:rPr lang="zh-CN" altLang="en-US" sz="2800" b="1" dirty="0">
                <a:latin typeface="Comic Sans MS" panose="030F0702030302020204" pitchFamily="66" charset="0"/>
              </a:rPr>
              <a:t>共有</a:t>
            </a:r>
            <a:r>
              <a:rPr lang="en-US" altLang="zh-CN" sz="2800" b="1" dirty="0">
                <a:latin typeface="Comic Sans MS" panose="030F0702030302020204" pitchFamily="66" charset="0"/>
              </a:rPr>
              <a:t>16</a:t>
            </a:r>
            <a:r>
              <a:rPr lang="zh-CN" altLang="en-US" sz="2800" b="1" dirty="0">
                <a:latin typeface="Comic Sans MS" panose="030F0702030302020204" pitchFamily="66" charset="0"/>
              </a:rPr>
              <a:t>个，有</a:t>
            </a:r>
            <a:r>
              <a:rPr lang="en-US" altLang="zh-CN" sz="2800" b="1" dirty="0">
                <a:latin typeface="Comic Sans MS" panose="030F0702030302020204" pitchFamily="66" charset="0"/>
              </a:rPr>
              <a:t>12</a:t>
            </a:r>
            <a:r>
              <a:rPr lang="zh-CN" altLang="en-US" sz="2800" b="1" dirty="0">
                <a:latin typeface="Comic Sans MS" panose="030F0702030302020204" pitchFamily="66" charset="0"/>
              </a:rPr>
              <a:t>种不同的格式</a:t>
            </a:r>
            <a:endParaRPr lang="zh-CN" altLang="en-US" sz="2800" b="1" dirty="0">
              <a:latin typeface="Comic Sans MS" panose="030F0702030302020204" pitchFamily="66" charset="0"/>
            </a:endParaRPr>
          </a:p>
          <a:p>
            <a:pPr algn="just" eaLnBrk="1" hangingPunct="1">
              <a:lnSpc>
                <a:spcPct val="90000"/>
              </a:lnSpc>
              <a:buNone/>
            </a:pPr>
            <a:endParaRPr lang="zh-CN" altLang="en-US" sz="2800" b="1" dirty="0">
              <a:latin typeface="Comic Sans MS" panose="030F0702030302020204" pitchFamily="66" charset="0"/>
            </a:endParaRPr>
          </a:p>
          <a:p>
            <a:pPr eaLnBrk="1" hangingPunct="1">
              <a:lnSpc>
                <a:spcPct val="90000"/>
              </a:lnSpc>
              <a:buNone/>
            </a:pPr>
            <a:r>
              <a:rPr lang="zh-CN" altLang="en-US" sz="2800" b="1" dirty="0">
                <a:latin typeface="Comic Sans MS" panose="030F0702030302020204" pitchFamily="66" charset="0"/>
              </a:rPr>
              <a:t> </a:t>
            </a:r>
            <a:r>
              <a:rPr lang="zh-CN" altLang="en-US" sz="2400" b="1" dirty="0">
                <a:latin typeface="Comic Sans MS" panose="030F0702030302020204" pitchFamily="66" charset="0"/>
              </a:rPr>
              <a:t>格式符	      意            义	</a:t>
            </a:r>
            <a:endParaRPr lang="zh-CN" altLang="en-US"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 </a:t>
            </a:r>
            <a:r>
              <a:rPr lang="en-US" altLang="zh-CN" sz="2400" b="1" dirty="0">
                <a:solidFill>
                  <a:srgbClr val="FF3300"/>
                </a:solidFill>
                <a:latin typeface="Comic Sans MS" panose="030F0702030302020204" pitchFamily="66" charset="0"/>
              </a:rPr>
              <a:t>d</a:t>
            </a:r>
            <a:r>
              <a:rPr lang="zh-CN" altLang="en-US" sz="2400" b="1" dirty="0">
                <a:latin typeface="Comic Sans MS" panose="030F0702030302020204" pitchFamily="66" charset="0"/>
              </a:rPr>
              <a:t>或</a:t>
            </a:r>
            <a:r>
              <a:rPr lang="en-US" altLang="zh-CN" sz="2400" b="1" dirty="0">
                <a:latin typeface="Comic Sans MS" panose="030F0702030302020204" pitchFamily="66" charset="0"/>
              </a:rPr>
              <a:t>i	       </a:t>
            </a:r>
            <a:r>
              <a:rPr lang="zh-CN" altLang="en-US" sz="2400" b="1" dirty="0">
                <a:latin typeface="Comic Sans MS" panose="030F0702030302020204" pitchFamily="66" charset="0"/>
              </a:rPr>
              <a:t>整型数据以</a:t>
            </a:r>
            <a:r>
              <a:rPr lang="zh-CN" altLang="en-US" sz="2400" b="1" dirty="0">
                <a:solidFill>
                  <a:srgbClr val="FF3300"/>
                </a:solidFill>
                <a:latin typeface="Comic Sans MS" panose="030F0702030302020204" pitchFamily="66" charset="0"/>
              </a:rPr>
              <a:t>十</a:t>
            </a:r>
            <a:r>
              <a:rPr lang="zh-CN" altLang="en-US" sz="2400" b="1" dirty="0">
                <a:latin typeface="Comic Sans MS" panose="030F0702030302020204" pitchFamily="66" charset="0"/>
              </a:rPr>
              <a:t>进制形式输出	</a:t>
            </a:r>
            <a:endParaRPr lang="zh-CN" altLang="en-US"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o	       </a:t>
            </a:r>
            <a:r>
              <a:rPr lang="zh-CN" altLang="en-US" sz="2400" b="1" dirty="0">
                <a:latin typeface="Comic Sans MS" panose="030F0702030302020204" pitchFamily="66" charset="0"/>
              </a:rPr>
              <a:t>整型数据以</a:t>
            </a:r>
            <a:r>
              <a:rPr lang="zh-CN" altLang="en-US" sz="2400" b="1" dirty="0">
                <a:solidFill>
                  <a:srgbClr val="FF3300"/>
                </a:solidFill>
                <a:latin typeface="Comic Sans MS" panose="030F0702030302020204" pitchFamily="66" charset="0"/>
              </a:rPr>
              <a:t>八</a:t>
            </a:r>
            <a:r>
              <a:rPr lang="zh-CN" altLang="en-US" sz="2400" b="1" dirty="0">
                <a:latin typeface="Comic Sans MS" panose="030F0702030302020204" pitchFamily="66" charset="0"/>
              </a:rPr>
              <a:t>进制形式输出	</a:t>
            </a:r>
            <a:endParaRPr lang="zh-CN" altLang="en-US"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x</a:t>
            </a:r>
            <a:r>
              <a:rPr lang="zh-CN" altLang="en-US" sz="2400" b="1" dirty="0">
                <a:latin typeface="Comic Sans MS" panose="030F0702030302020204" pitchFamily="66" charset="0"/>
              </a:rPr>
              <a:t>或</a:t>
            </a:r>
            <a:r>
              <a:rPr lang="en-US" altLang="zh-CN" sz="2400" b="1" dirty="0">
                <a:latin typeface="Comic Sans MS" panose="030F0702030302020204" pitchFamily="66" charset="0"/>
              </a:rPr>
              <a:t>X	       </a:t>
            </a:r>
            <a:r>
              <a:rPr lang="zh-CN" altLang="en-US" sz="2400" b="1" dirty="0">
                <a:latin typeface="Comic Sans MS" panose="030F0702030302020204" pitchFamily="66" charset="0"/>
              </a:rPr>
              <a:t>整型数据以</a:t>
            </a:r>
            <a:r>
              <a:rPr lang="zh-CN" altLang="en-US" sz="2400" b="1" dirty="0">
                <a:solidFill>
                  <a:srgbClr val="FF3300"/>
                </a:solidFill>
                <a:latin typeface="Comic Sans MS" panose="030F0702030302020204" pitchFamily="66" charset="0"/>
              </a:rPr>
              <a:t>十六</a:t>
            </a:r>
            <a:r>
              <a:rPr lang="zh-CN" altLang="en-US" sz="2400" b="1" dirty="0">
                <a:latin typeface="Comic Sans MS" panose="030F0702030302020204" pitchFamily="66" charset="0"/>
              </a:rPr>
              <a:t>进制形式输出	</a:t>
            </a:r>
            <a:endParaRPr lang="zh-CN" altLang="en-US"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u	       </a:t>
            </a:r>
            <a:r>
              <a:rPr lang="zh-CN" altLang="en-US" sz="2400" b="1" dirty="0">
                <a:latin typeface="Comic Sans MS" panose="030F0702030302020204" pitchFamily="66" charset="0"/>
              </a:rPr>
              <a:t>无符号整型数据以</a:t>
            </a:r>
            <a:r>
              <a:rPr lang="zh-CN" altLang="en-US" sz="2400" b="1" dirty="0">
                <a:solidFill>
                  <a:srgbClr val="FF3300"/>
                </a:solidFill>
                <a:latin typeface="Comic Sans MS" panose="030F0702030302020204" pitchFamily="66" charset="0"/>
              </a:rPr>
              <a:t>十</a:t>
            </a:r>
            <a:r>
              <a:rPr lang="zh-CN" altLang="en-US" sz="2400" b="1" dirty="0">
                <a:latin typeface="Comic Sans MS" panose="030F0702030302020204" pitchFamily="66" charset="0"/>
              </a:rPr>
              <a:t>进制形式输出	</a:t>
            </a:r>
            <a:endParaRPr lang="zh-CN" altLang="en-US"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   </a:t>
            </a:r>
            <a:r>
              <a:rPr lang="en-US" altLang="zh-CN" sz="2400" b="1" dirty="0">
                <a:solidFill>
                  <a:srgbClr val="FF3300"/>
                </a:solidFill>
                <a:latin typeface="Comic Sans MS" panose="030F0702030302020204" pitchFamily="66" charset="0"/>
              </a:rPr>
              <a:t>c</a:t>
            </a:r>
            <a:r>
              <a:rPr lang="en-US" altLang="zh-CN" sz="2400" b="1" dirty="0">
                <a:latin typeface="Comic Sans MS" panose="030F0702030302020204" pitchFamily="66" charset="0"/>
              </a:rPr>
              <a:t>	       </a:t>
            </a:r>
            <a:r>
              <a:rPr lang="zh-CN" altLang="en-US" sz="2400" b="1" dirty="0">
                <a:latin typeface="Comic Sans MS" panose="030F0702030302020204" pitchFamily="66" charset="0"/>
              </a:rPr>
              <a:t>字符的</a:t>
            </a:r>
            <a:r>
              <a:rPr lang="en-US" altLang="zh-CN" sz="2400" b="1" dirty="0">
                <a:latin typeface="Comic Sans MS" panose="030F0702030302020204" pitchFamily="66" charset="0"/>
              </a:rPr>
              <a:t>ASCII</a:t>
            </a:r>
            <a:r>
              <a:rPr lang="zh-CN" altLang="en-US" sz="2400" b="1" dirty="0">
                <a:latin typeface="Comic Sans MS" panose="030F0702030302020204" pitchFamily="66" charset="0"/>
              </a:rPr>
              <a:t>码数据，输出对应的字符	</a:t>
            </a:r>
            <a:endParaRPr lang="zh-CN" altLang="en-US"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   </a:t>
            </a:r>
            <a:r>
              <a:rPr lang="en-US" altLang="zh-CN" sz="2400" b="1" dirty="0">
                <a:solidFill>
                  <a:srgbClr val="FF3300"/>
                </a:solidFill>
                <a:latin typeface="Comic Sans MS" panose="030F0702030302020204" pitchFamily="66" charset="0"/>
              </a:rPr>
              <a:t>s</a:t>
            </a:r>
            <a:r>
              <a:rPr lang="en-US" altLang="zh-CN" sz="2400" b="1" dirty="0">
                <a:latin typeface="Comic Sans MS" panose="030F0702030302020204" pitchFamily="66" charset="0"/>
              </a:rPr>
              <a:t>	       </a:t>
            </a:r>
            <a:r>
              <a:rPr lang="zh-CN" altLang="en-US" sz="2400" b="1" dirty="0">
                <a:latin typeface="Comic Sans MS" panose="030F0702030302020204" pitchFamily="66" charset="0"/>
              </a:rPr>
              <a:t>输出字符串	</a:t>
            </a:r>
            <a:endParaRPr lang="zh-CN" altLang="en-US"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   </a:t>
            </a:r>
            <a:r>
              <a:rPr lang="en-US" altLang="zh-CN" sz="2400" b="1" dirty="0">
                <a:solidFill>
                  <a:srgbClr val="FF3300"/>
                </a:solidFill>
                <a:latin typeface="Comic Sans MS" panose="030F0702030302020204" pitchFamily="66" charset="0"/>
              </a:rPr>
              <a:t>f</a:t>
            </a:r>
            <a:r>
              <a:rPr lang="en-US" altLang="zh-CN" sz="2400" b="1" dirty="0">
                <a:latin typeface="Comic Sans MS" panose="030F0702030302020204" pitchFamily="66" charset="0"/>
              </a:rPr>
              <a:t>	       </a:t>
            </a:r>
            <a:r>
              <a:rPr lang="zh-CN" altLang="en-US" sz="2400" b="1" dirty="0">
                <a:latin typeface="Comic Sans MS" panose="030F0702030302020204" pitchFamily="66" charset="0"/>
              </a:rPr>
              <a:t>以“整数部分</a:t>
            </a:r>
            <a:r>
              <a:rPr lang="en-US" altLang="zh-CN" sz="2400" b="1" dirty="0">
                <a:latin typeface="Comic Sans MS" panose="030F0702030302020204" pitchFamily="66" charset="0"/>
              </a:rPr>
              <a:t>.</a:t>
            </a:r>
            <a:r>
              <a:rPr lang="zh-CN" altLang="en-US" sz="2400" b="1" dirty="0">
                <a:latin typeface="Comic Sans MS" panose="030F0702030302020204" pitchFamily="66" charset="0"/>
              </a:rPr>
              <a:t>小数部分”形式输出实型数据	</a:t>
            </a:r>
            <a:endParaRPr lang="zh-CN" altLang="en-US"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e</a:t>
            </a:r>
            <a:r>
              <a:rPr lang="zh-CN" altLang="en-US" sz="2400" b="1" dirty="0">
                <a:latin typeface="Comic Sans MS" panose="030F0702030302020204" pitchFamily="66" charset="0"/>
              </a:rPr>
              <a:t>或</a:t>
            </a:r>
            <a:r>
              <a:rPr lang="en-US" altLang="zh-CN" sz="2400" b="1" dirty="0">
                <a:latin typeface="Comic Sans MS" panose="030F0702030302020204" pitchFamily="66" charset="0"/>
              </a:rPr>
              <a:t>E	       </a:t>
            </a:r>
            <a:r>
              <a:rPr lang="zh-CN" altLang="en-US" sz="2400" b="1" dirty="0">
                <a:latin typeface="Comic Sans MS" panose="030F0702030302020204" pitchFamily="66" charset="0"/>
              </a:rPr>
              <a:t>以</a:t>
            </a:r>
            <a:r>
              <a:rPr lang="en-US" altLang="zh-CN" sz="2400" b="1" dirty="0">
                <a:latin typeface="Comic Sans MS" panose="030F0702030302020204" pitchFamily="66" charset="0"/>
              </a:rPr>
              <a:t>[-]n .nnnnne±xx</a:t>
            </a:r>
            <a:r>
              <a:rPr lang="zh-CN" altLang="en-US" sz="2400" b="1" dirty="0">
                <a:latin typeface="Comic Sans MS" panose="030F0702030302020204" pitchFamily="66" charset="0"/>
              </a:rPr>
              <a:t>输出实型数据	</a:t>
            </a:r>
            <a:endParaRPr lang="zh-CN" altLang="en-US"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g</a:t>
            </a:r>
            <a:r>
              <a:rPr lang="zh-CN" altLang="en-US" sz="2400" b="1" dirty="0">
                <a:latin typeface="Comic Sans MS" panose="030F0702030302020204" pitchFamily="66" charset="0"/>
              </a:rPr>
              <a:t>或</a:t>
            </a:r>
            <a:r>
              <a:rPr lang="en-US" altLang="zh-CN" sz="2400" b="1" dirty="0">
                <a:latin typeface="Comic Sans MS" panose="030F0702030302020204" pitchFamily="66" charset="0"/>
              </a:rPr>
              <a:t>G	       </a:t>
            </a:r>
            <a:r>
              <a:rPr lang="zh-CN" altLang="en-US" sz="2400" b="1" dirty="0">
                <a:latin typeface="Comic Sans MS" panose="030F0702030302020204" pitchFamily="66" charset="0"/>
              </a:rPr>
              <a:t>以</a:t>
            </a:r>
            <a:r>
              <a:rPr lang="en-US" altLang="zh-CN" sz="2400" b="1" dirty="0">
                <a:latin typeface="Comic Sans MS" panose="030F0702030302020204" pitchFamily="66" charset="0"/>
              </a:rPr>
              <a:t>f</a:t>
            </a:r>
            <a:r>
              <a:rPr lang="zh-CN" altLang="en-US" sz="2400" b="1" dirty="0">
                <a:latin typeface="Comic Sans MS" panose="030F0702030302020204" pitchFamily="66" charset="0"/>
              </a:rPr>
              <a:t>或</a:t>
            </a:r>
            <a:r>
              <a:rPr lang="en-US" altLang="zh-CN" sz="2400" b="1" dirty="0">
                <a:latin typeface="Comic Sans MS" panose="030F0702030302020204" pitchFamily="66" charset="0"/>
              </a:rPr>
              <a:t>e</a:t>
            </a:r>
            <a:r>
              <a:rPr lang="zh-CN" altLang="en-US" sz="2400" b="1" dirty="0">
                <a:latin typeface="Comic Sans MS" panose="030F0702030302020204" pitchFamily="66" charset="0"/>
              </a:rPr>
              <a:t>格式输出实型数据	</a:t>
            </a:r>
            <a:endParaRPr lang="zh-CN" altLang="en-US"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   </a:t>
            </a:r>
            <a:r>
              <a:rPr lang="en-US" altLang="zh-CN" sz="2400" b="1" dirty="0">
                <a:solidFill>
                  <a:srgbClr val="FF3300"/>
                </a:solidFill>
                <a:latin typeface="Comic Sans MS" panose="030F0702030302020204" pitchFamily="66" charset="0"/>
              </a:rPr>
              <a:t>p</a:t>
            </a:r>
            <a:r>
              <a:rPr lang="en-US" altLang="zh-CN" sz="2400" b="1" dirty="0">
                <a:latin typeface="Comic Sans MS" panose="030F0702030302020204" pitchFamily="66" charset="0"/>
              </a:rPr>
              <a:t>	       </a:t>
            </a:r>
            <a:r>
              <a:rPr lang="zh-CN" altLang="en-US" sz="2400" b="1" dirty="0">
                <a:latin typeface="Comic Sans MS" panose="030F0702030302020204" pitchFamily="66" charset="0"/>
              </a:rPr>
              <a:t>指针值转换成一串可显示的字符输出	</a:t>
            </a:r>
            <a:endParaRPr lang="zh-CN" altLang="en-US"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n	       </a:t>
            </a:r>
            <a:r>
              <a:rPr lang="zh-CN" altLang="en-US" sz="2400" b="1" dirty="0">
                <a:latin typeface="Comic Sans MS" panose="030F0702030302020204" pitchFamily="66" charset="0"/>
              </a:rPr>
              <a:t>记录已输出的字符个数	</a:t>
            </a:r>
            <a:endParaRPr lang="zh-CN" altLang="en-US"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	       </a:t>
            </a:r>
            <a:r>
              <a:rPr lang="zh-CN" altLang="en-US" sz="2400" b="1" dirty="0">
                <a:latin typeface="Comic Sans MS" panose="030F0702030302020204" pitchFamily="66" charset="0"/>
              </a:rPr>
              <a:t>输出一个字符</a:t>
            </a:r>
            <a:r>
              <a:rPr lang="en-US" altLang="zh-CN" sz="2400" b="1" dirty="0">
                <a:latin typeface="Comic Sans MS" panose="030F0702030302020204" pitchFamily="66" charset="0"/>
              </a:rPr>
              <a:t>%</a:t>
            </a:r>
            <a:r>
              <a:rPr lang="en-US" altLang="zh-CN" sz="2400" b="1" dirty="0">
                <a:latin typeface="宋体" panose="02010600030101010101" pitchFamily="2" charset="-122"/>
              </a:rPr>
              <a:t>	</a:t>
            </a:r>
            <a:endParaRPr lang="en-US" altLang="zh-CN" sz="2400" b="1" dirty="0">
              <a:latin typeface="宋体" panose="02010600030101010101" pitchFamily="2" charset="-122"/>
            </a:endParaRPr>
          </a:p>
        </p:txBody>
      </p:sp>
      <p:sp>
        <p:nvSpPr>
          <p:cNvPr id="23555" name="Line 1028"/>
          <p:cNvSpPr/>
          <p:nvPr/>
        </p:nvSpPr>
        <p:spPr>
          <a:xfrm>
            <a:off x="323850" y="981075"/>
            <a:ext cx="8569325" cy="0"/>
          </a:xfrm>
          <a:prstGeom prst="line">
            <a:avLst/>
          </a:prstGeom>
          <a:ln w="9525" cap="flat" cmpd="sng">
            <a:solidFill>
              <a:srgbClr val="FF3300"/>
            </a:solidFill>
            <a:prstDash val="solid"/>
            <a:miter/>
            <a:headEnd type="none" w="med" len="med"/>
            <a:tailEnd type="none" w="med" len="med"/>
          </a:ln>
        </p:spPr>
      </p:sp>
      <p:sp>
        <p:nvSpPr>
          <p:cNvPr id="23556" name="Line 1029"/>
          <p:cNvSpPr/>
          <p:nvPr/>
        </p:nvSpPr>
        <p:spPr>
          <a:xfrm>
            <a:off x="1763713" y="981075"/>
            <a:ext cx="0" cy="5472113"/>
          </a:xfrm>
          <a:prstGeom prst="line">
            <a:avLst/>
          </a:prstGeom>
          <a:ln w="9525" cap="flat" cmpd="sng">
            <a:solidFill>
              <a:srgbClr val="FF3300"/>
            </a:solidFill>
            <a:prstDash val="solid"/>
            <a:miter/>
            <a:headEnd type="none" w="med" len="med"/>
            <a:tailEnd type="none" w="med" len="med"/>
          </a:ln>
        </p:spPr>
      </p:sp>
      <p:sp>
        <p:nvSpPr>
          <p:cNvPr id="23557" name="Line 1030"/>
          <p:cNvSpPr/>
          <p:nvPr/>
        </p:nvSpPr>
        <p:spPr>
          <a:xfrm>
            <a:off x="323850" y="1628775"/>
            <a:ext cx="8569325" cy="0"/>
          </a:xfrm>
          <a:prstGeom prst="line">
            <a:avLst/>
          </a:prstGeom>
          <a:ln w="9525" cap="flat" cmpd="sng">
            <a:solidFill>
              <a:srgbClr val="FF3300"/>
            </a:solidFill>
            <a:prstDash val="solid"/>
            <a:miter/>
            <a:headEnd type="none" w="med" len="med"/>
            <a:tailEnd type="none" w="med" len="med"/>
          </a:ln>
        </p:spPr>
      </p:sp>
      <p:sp>
        <p:nvSpPr>
          <p:cNvPr id="23558"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23559" name="页脚占位符 6"/>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3560" name="日期占位符 7"/>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4579"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24580"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printf()</a:t>
            </a:r>
            <a:r>
              <a:rPr lang="zh-CN" altLang="en-US" b="1" dirty="0">
                <a:latin typeface="Comic Sans MS" panose="030F0702030302020204" pitchFamily="66" charset="0"/>
              </a:rPr>
              <a:t>（续）</a:t>
            </a:r>
            <a:endParaRPr lang="zh-CN" altLang="en-US" b="1" dirty="0">
              <a:latin typeface="Comic Sans MS" panose="030F0702030302020204" pitchFamily="66" charset="0"/>
            </a:endParaRPr>
          </a:p>
        </p:txBody>
      </p:sp>
      <p:sp>
        <p:nvSpPr>
          <p:cNvPr id="24581" name="Rectangle 3"/>
          <p:cNvSpPr>
            <a:spLocks noGrp="1"/>
          </p:cNvSpPr>
          <p:nvPr>
            <p:ph idx="1"/>
          </p:nvPr>
        </p:nvSpPr>
        <p:spPr>
          <a:xfrm>
            <a:off x="381000" y="1905000"/>
            <a:ext cx="8574088" cy="4495800"/>
          </a:xfrm>
          <a:ln/>
        </p:spPr>
        <p:txBody>
          <a:bodyPr vert="horz" wrap="square" lIns="91440" tIns="45720" rIns="91440" bIns="45720" anchor="t" anchorCtr="0"/>
          <a:p>
            <a:pPr eaLnBrk="1" hangingPunct="1">
              <a:lnSpc>
                <a:spcPct val="90000"/>
              </a:lnSpc>
            </a:pPr>
            <a:r>
              <a:rPr lang="en-US" altLang="zh-CN" sz="2800" b="1" dirty="0">
                <a:solidFill>
                  <a:srgbClr val="FF0000"/>
                </a:solidFill>
                <a:latin typeface="Comic Sans MS" panose="030F0702030302020204" pitchFamily="66" charset="0"/>
              </a:rPr>
              <a:t>x(</a:t>
            </a:r>
            <a:r>
              <a:rPr lang="zh-CN" altLang="en-US" sz="2800" b="1" dirty="0">
                <a:solidFill>
                  <a:srgbClr val="FF0000"/>
                </a:solidFill>
                <a:latin typeface="Comic Sans MS" panose="030F0702030302020204" pitchFamily="66" charset="0"/>
              </a:rPr>
              <a:t>或</a:t>
            </a:r>
            <a:r>
              <a:rPr lang="en-US" altLang="zh-CN" sz="2800" b="1" dirty="0">
                <a:solidFill>
                  <a:srgbClr val="FF0000"/>
                </a:solidFill>
                <a:latin typeface="Comic Sans MS" panose="030F0702030302020204" pitchFamily="66" charset="0"/>
              </a:rPr>
              <a:t>X)</a:t>
            </a:r>
            <a:r>
              <a:rPr lang="zh-CN" altLang="en-US" sz="2800" b="1" dirty="0">
                <a:solidFill>
                  <a:srgbClr val="FF0000"/>
                </a:solidFill>
                <a:latin typeface="Comic Sans MS" panose="030F0702030302020204" pitchFamily="66" charset="0"/>
              </a:rPr>
              <a:t>和</a:t>
            </a:r>
            <a:r>
              <a:rPr lang="en-US" altLang="zh-CN" sz="2800" b="1" dirty="0">
                <a:solidFill>
                  <a:srgbClr val="FF0000"/>
                </a:solidFill>
                <a:latin typeface="Comic Sans MS" panose="030F0702030302020204" pitchFamily="66" charset="0"/>
              </a:rPr>
              <a:t>o</a:t>
            </a:r>
            <a:r>
              <a:rPr lang="zh-CN" altLang="en-US" sz="2800" b="1" dirty="0">
                <a:latin typeface="Comic Sans MS" panose="030F0702030302020204" pitchFamily="66" charset="0"/>
              </a:rPr>
              <a:t>格式符把符号位作为数的一部分输出。</a:t>
            </a:r>
            <a:r>
              <a:rPr lang="en-US" altLang="zh-CN" sz="2800" b="1" dirty="0">
                <a:latin typeface="Comic Sans MS" panose="030F0702030302020204" pitchFamily="66" charset="0"/>
              </a:rPr>
              <a:t>x(</a:t>
            </a:r>
            <a:r>
              <a:rPr lang="zh-CN" altLang="en-US" sz="2800" b="1" dirty="0">
                <a:latin typeface="Comic Sans MS" panose="030F0702030302020204" pitchFamily="66" charset="0"/>
              </a:rPr>
              <a:t>或</a:t>
            </a:r>
            <a:r>
              <a:rPr lang="en-US" altLang="zh-CN" sz="2800" b="1" dirty="0">
                <a:latin typeface="Comic Sans MS" panose="030F0702030302020204" pitchFamily="66" charset="0"/>
              </a:rPr>
              <a:t>X)</a:t>
            </a:r>
            <a:r>
              <a:rPr lang="zh-CN" altLang="en-US" sz="2800" b="1" dirty="0">
                <a:latin typeface="Comic Sans MS" panose="030F0702030302020204" pitchFamily="66" charset="0"/>
              </a:rPr>
              <a:t>用字符</a:t>
            </a:r>
            <a:r>
              <a:rPr lang="en-US" altLang="zh-CN" sz="2800" b="1" dirty="0">
                <a:latin typeface="Comic Sans MS" panose="030F0702030302020204" pitchFamily="66" charset="0"/>
              </a:rPr>
              <a:t>a</a:t>
            </a:r>
            <a:r>
              <a:rPr lang="zh-CN" altLang="en-US" sz="2800" b="1" dirty="0">
                <a:latin typeface="Comic Sans MS" panose="030F0702030302020204" pitchFamily="66" charset="0"/>
              </a:rPr>
              <a:t>、</a:t>
            </a:r>
            <a:r>
              <a:rPr lang="en-US" altLang="zh-CN" sz="2800" b="1" dirty="0">
                <a:latin typeface="Comic Sans MS" panose="030F0702030302020204" pitchFamily="66" charset="0"/>
              </a:rPr>
              <a:t>b</a:t>
            </a:r>
            <a:r>
              <a:rPr lang="zh-CN" altLang="en-US" sz="2800" b="1" dirty="0">
                <a:latin typeface="Comic Sans MS" panose="030F0702030302020204" pitchFamily="66" charset="0"/>
              </a:rPr>
              <a:t>、</a:t>
            </a:r>
            <a:r>
              <a:rPr lang="en-US" altLang="zh-CN" sz="2800" b="1" dirty="0">
                <a:latin typeface="Comic Sans MS" panose="030F0702030302020204" pitchFamily="66" charset="0"/>
              </a:rPr>
              <a:t>c</a:t>
            </a:r>
            <a:r>
              <a:rPr lang="zh-CN" altLang="en-US" sz="2800" b="1" dirty="0">
                <a:latin typeface="Comic Sans MS" panose="030F0702030302020204" pitchFamily="66" charset="0"/>
              </a:rPr>
              <a:t>、</a:t>
            </a:r>
            <a:r>
              <a:rPr lang="en-US" altLang="zh-CN" sz="2800" b="1" dirty="0">
                <a:latin typeface="Comic Sans MS" panose="030F0702030302020204" pitchFamily="66" charset="0"/>
              </a:rPr>
              <a:t>d</a:t>
            </a:r>
            <a:r>
              <a:rPr lang="zh-CN" altLang="en-US" sz="2800" b="1" dirty="0">
                <a:latin typeface="Comic Sans MS" panose="030F0702030302020204" pitchFamily="66" charset="0"/>
              </a:rPr>
              <a:t>、</a:t>
            </a:r>
            <a:r>
              <a:rPr lang="en-US" altLang="zh-CN" sz="2800" b="1" dirty="0">
                <a:latin typeface="Comic Sans MS" panose="030F0702030302020204" pitchFamily="66" charset="0"/>
              </a:rPr>
              <a:t>e</a:t>
            </a:r>
            <a:r>
              <a:rPr lang="zh-CN" altLang="en-US" sz="2800" b="1" dirty="0">
                <a:latin typeface="Comic Sans MS" panose="030F0702030302020204" pitchFamily="66" charset="0"/>
              </a:rPr>
              <a:t>、</a:t>
            </a:r>
            <a:r>
              <a:rPr lang="en-US" altLang="zh-CN" sz="2800" b="1" dirty="0">
                <a:latin typeface="Comic Sans MS" panose="030F0702030302020204" pitchFamily="66" charset="0"/>
              </a:rPr>
              <a:t>f(</a:t>
            </a:r>
            <a:r>
              <a:rPr lang="zh-CN" altLang="en-US" sz="2800" b="1" dirty="0">
                <a:latin typeface="Comic Sans MS" panose="030F0702030302020204" pitchFamily="66" charset="0"/>
              </a:rPr>
              <a:t>或</a:t>
            </a:r>
            <a:r>
              <a:rPr lang="en-US" altLang="zh-CN" sz="2800" b="1" dirty="0">
                <a:latin typeface="Comic Sans MS" panose="030F0702030302020204" pitchFamily="66" charset="0"/>
              </a:rPr>
              <a:t>A</a:t>
            </a:r>
            <a:r>
              <a:rPr lang="zh-CN" altLang="en-US" sz="2800" b="1" dirty="0">
                <a:latin typeface="Comic Sans MS" panose="030F0702030302020204" pitchFamily="66" charset="0"/>
              </a:rPr>
              <a:t>、</a:t>
            </a:r>
            <a:r>
              <a:rPr lang="en-US" altLang="zh-CN" sz="2800" b="1" dirty="0">
                <a:latin typeface="Comic Sans MS" panose="030F0702030302020204" pitchFamily="66" charset="0"/>
              </a:rPr>
              <a:t>B</a:t>
            </a:r>
            <a:r>
              <a:rPr lang="zh-CN" altLang="en-US" sz="2800" b="1" dirty="0">
                <a:latin typeface="Comic Sans MS" panose="030F0702030302020204" pitchFamily="66" charset="0"/>
              </a:rPr>
              <a:t>、</a:t>
            </a:r>
            <a:r>
              <a:rPr lang="en-US" altLang="zh-CN" sz="2800" b="1" dirty="0">
                <a:latin typeface="Comic Sans MS" panose="030F0702030302020204" pitchFamily="66" charset="0"/>
              </a:rPr>
              <a:t>C</a:t>
            </a:r>
            <a:r>
              <a:rPr lang="zh-CN" altLang="en-US" sz="2800" b="1" dirty="0">
                <a:latin typeface="Comic Sans MS" panose="030F0702030302020204" pitchFamily="66" charset="0"/>
              </a:rPr>
              <a:t>、</a:t>
            </a:r>
            <a:r>
              <a:rPr lang="en-US" altLang="zh-CN" sz="2800" b="1" dirty="0">
                <a:latin typeface="Comic Sans MS" panose="030F0702030302020204" pitchFamily="66" charset="0"/>
              </a:rPr>
              <a:t>D</a:t>
            </a:r>
            <a:r>
              <a:rPr lang="zh-CN" altLang="en-US" sz="2800" b="1" dirty="0">
                <a:latin typeface="Comic Sans MS" panose="030F0702030302020204" pitchFamily="66" charset="0"/>
              </a:rPr>
              <a:t>、</a:t>
            </a:r>
            <a:r>
              <a:rPr lang="en-US" altLang="zh-CN" sz="2800" b="1" dirty="0">
                <a:latin typeface="Comic Sans MS" panose="030F0702030302020204" pitchFamily="66" charset="0"/>
              </a:rPr>
              <a:t>E</a:t>
            </a:r>
            <a:r>
              <a:rPr lang="zh-CN" altLang="en-US" sz="2800" b="1" dirty="0">
                <a:latin typeface="Comic Sans MS" panose="030F0702030302020204" pitchFamily="66" charset="0"/>
              </a:rPr>
              <a:t>、</a:t>
            </a:r>
            <a:r>
              <a:rPr lang="en-US" altLang="zh-CN" sz="2800" b="1" dirty="0">
                <a:latin typeface="Comic Sans MS" panose="030F0702030302020204" pitchFamily="66" charset="0"/>
              </a:rPr>
              <a:t>F)</a:t>
            </a:r>
            <a:r>
              <a:rPr lang="zh-CN" altLang="en-US" sz="2800" b="1" dirty="0">
                <a:latin typeface="Comic Sans MS" panose="030F0702030302020204" pitchFamily="66" charset="0"/>
              </a:rPr>
              <a:t>表示 </a:t>
            </a:r>
            <a:r>
              <a:rPr lang="en-US" altLang="zh-CN" sz="2800" b="1" dirty="0">
                <a:latin typeface="Comic Sans MS" panose="030F0702030302020204" pitchFamily="66" charset="0"/>
              </a:rPr>
              <a:t>9 </a:t>
            </a:r>
            <a:r>
              <a:rPr lang="zh-CN" altLang="en-US" sz="2800" b="1" dirty="0">
                <a:latin typeface="Comic Sans MS" panose="030F0702030302020204" pitchFamily="66" charset="0"/>
              </a:rPr>
              <a:t>之后的</a:t>
            </a:r>
            <a:r>
              <a:rPr lang="en-US" altLang="zh-CN" sz="2800" b="1" dirty="0">
                <a:latin typeface="Comic Sans MS" panose="030F0702030302020204" pitchFamily="66" charset="0"/>
              </a:rPr>
              <a:t>6</a:t>
            </a:r>
            <a:r>
              <a:rPr lang="zh-CN" altLang="en-US" sz="2800" b="1" dirty="0">
                <a:latin typeface="Comic Sans MS" panose="030F0702030302020204" pitchFamily="66" charset="0"/>
              </a:rPr>
              <a:t>个十六进制数字符</a:t>
            </a:r>
            <a:endParaRPr lang="zh-CN" altLang="en-US" sz="2800" b="1" dirty="0">
              <a:latin typeface="Comic Sans MS" panose="030F0702030302020204" pitchFamily="66" charset="0"/>
            </a:endParaRPr>
          </a:p>
          <a:p>
            <a:pPr algn="just" eaLnBrk="1" hangingPunct="1">
              <a:lnSpc>
                <a:spcPct val="90000"/>
              </a:lnSpc>
            </a:pPr>
            <a:r>
              <a:rPr lang="zh-CN" altLang="en-US" sz="2800" b="1" dirty="0">
                <a:latin typeface="Comic Sans MS" panose="030F0702030302020204" pitchFamily="66" charset="0"/>
              </a:rPr>
              <a:t>一个整数，只要它的值在</a:t>
            </a:r>
            <a:r>
              <a:rPr lang="en-US" altLang="zh-CN" sz="2800" b="1" dirty="0">
                <a:latin typeface="Comic Sans MS" panose="030F0702030302020204" pitchFamily="66" charset="0"/>
              </a:rPr>
              <a:t>0</a:t>
            </a:r>
            <a:r>
              <a:rPr lang="zh-CN" altLang="en-US" sz="2800" b="1" dirty="0">
                <a:latin typeface="Comic Sans MS" panose="030F0702030302020204" pitchFamily="66" charset="0"/>
              </a:rPr>
              <a:t>～</a:t>
            </a:r>
            <a:r>
              <a:rPr lang="en-US" altLang="zh-CN" sz="2800" b="1" dirty="0">
                <a:latin typeface="Comic Sans MS" panose="030F0702030302020204" pitchFamily="66" charset="0"/>
              </a:rPr>
              <a:t>255 </a:t>
            </a:r>
            <a:r>
              <a:rPr lang="zh-CN" altLang="en-US" sz="2800" b="1" dirty="0">
                <a:latin typeface="Comic Sans MS" panose="030F0702030302020204" pitchFamily="66" charset="0"/>
              </a:rPr>
              <a:t>范围内，也可以用字符形式输出，输出以该整数为</a:t>
            </a:r>
            <a:r>
              <a:rPr lang="en-US" altLang="zh-CN" sz="2800" b="1" dirty="0">
                <a:latin typeface="Comic Sans MS" panose="030F0702030302020204" pitchFamily="66" charset="0"/>
              </a:rPr>
              <a:t>ASCII</a:t>
            </a:r>
            <a:r>
              <a:rPr lang="zh-CN" altLang="en-US" sz="2800" b="1" dirty="0">
                <a:latin typeface="Comic Sans MS" panose="030F0702030302020204" pitchFamily="66" charset="0"/>
              </a:rPr>
              <a:t>代码的字符。反之，一个字符数据也可以用整数形式输出，输出该字符的</a:t>
            </a:r>
            <a:r>
              <a:rPr lang="en-US" altLang="zh-CN" sz="2800" b="1" dirty="0">
                <a:latin typeface="Comic Sans MS" panose="030F0702030302020204" pitchFamily="66" charset="0"/>
              </a:rPr>
              <a:t>ASCII</a:t>
            </a:r>
            <a:r>
              <a:rPr lang="zh-CN" altLang="en-US" sz="2800" b="1" dirty="0">
                <a:latin typeface="Comic Sans MS" panose="030F0702030302020204" pitchFamily="66" charset="0"/>
              </a:rPr>
              <a:t>代码值</a:t>
            </a:r>
            <a:endParaRPr lang="zh-CN" altLang="en-US" sz="2800" b="1" dirty="0">
              <a:latin typeface="Comic Sans MS" panose="030F0702030302020204" pitchFamily="66" charset="0"/>
            </a:endParaRPr>
          </a:p>
          <a:p>
            <a:pPr algn="just" eaLnBrk="1" hangingPunct="1">
              <a:lnSpc>
                <a:spcPct val="90000"/>
              </a:lnSpc>
            </a:pPr>
            <a:r>
              <a:rPr lang="en-US" altLang="zh-CN" sz="2800" b="1" dirty="0">
                <a:solidFill>
                  <a:srgbClr val="FF0000"/>
                </a:solidFill>
                <a:latin typeface="Comic Sans MS" panose="030F0702030302020204" pitchFamily="66" charset="0"/>
              </a:rPr>
              <a:t>f</a:t>
            </a:r>
            <a:r>
              <a:rPr lang="zh-CN" altLang="en-US" sz="2800" b="1" dirty="0">
                <a:solidFill>
                  <a:srgbClr val="FF0000"/>
                </a:solidFill>
                <a:latin typeface="Comic Sans MS" panose="030F0702030302020204" pitchFamily="66" charset="0"/>
              </a:rPr>
              <a:t>、</a:t>
            </a:r>
            <a:r>
              <a:rPr lang="en-US" altLang="zh-CN" sz="2800" b="1" dirty="0">
                <a:solidFill>
                  <a:srgbClr val="FF0000"/>
                </a:solidFill>
                <a:latin typeface="Comic Sans MS" panose="030F0702030302020204" pitchFamily="66" charset="0"/>
              </a:rPr>
              <a:t>e(</a:t>
            </a:r>
            <a:r>
              <a:rPr lang="zh-CN" altLang="en-US" sz="2800" b="1" dirty="0">
                <a:solidFill>
                  <a:srgbClr val="FF0000"/>
                </a:solidFill>
                <a:latin typeface="Comic Sans MS" panose="030F0702030302020204" pitchFamily="66" charset="0"/>
              </a:rPr>
              <a:t>或</a:t>
            </a:r>
            <a:r>
              <a:rPr lang="en-US" altLang="zh-CN" sz="2800" b="1" dirty="0">
                <a:solidFill>
                  <a:srgbClr val="FF0000"/>
                </a:solidFill>
                <a:latin typeface="Comic Sans MS" panose="030F0702030302020204" pitchFamily="66" charset="0"/>
              </a:rPr>
              <a:t>E)</a:t>
            </a:r>
            <a:r>
              <a:rPr lang="zh-CN" altLang="en-US" sz="2800" b="1" dirty="0">
                <a:solidFill>
                  <a:srgbClr val="FF0000"/>
                </a:solidFill>
                <a:latin typeface="Comic Sans MS" panose="030F0702030302020204" pitchFamily="66" charset="0"/>
              </a:rPr>
              <a:t>和</a:t>
            </a:r>
            <a:r>
              <a:rPr lang="en-US" altLang="zh-CN" sz="2800" b="1" dirty="0">
                <a:solidFill>
                  <a:srgbClr val="FF0000"/>
                </a:solidFill>
                <a:latin typeface="Comic Sans MS" panose="030F0702030302020204" pitchFamily="66" charset="0"/>
              </a:rPr>
              <a:t>g(</a:t>
            </a:r>
            <a:r>
              <a:rPr lang="zh-CN" altLang="en-US" sz="2800" b="1" dirty="0">
                <a:solidFill>
                  <a:srgbClr val="FF0000"/>
                </a:solidFill>
                <a:latin typeface="Comic Sans MS" panose="030F0702030302020204" pitchFamily="66" charset="0"/>
              </a:rPr>
              <a:t>或</a:t>
            </a:r>
            <a:r>
              <a:rPr lang="en-US" altLang="zh-CN" sz="2800" b="1" dirty="0">
                <a:solidFill>
                  <a:srgbClr val="FF0000"/>
                </a:solidFill>
                <a:latin typeface="Comic Sans MS" panose="030F0702030302020204" pitchFamily="66" charset="0"/>
              </a:rPr>
              <a:t>G)</a:t>
            </a:r>
            <a:r>
              <a:rPr lang="zh-CN" altLang="en-US" sz="2800" b="1" dirty="0">
                <a:latin typeface="Comic Sans MS" panose="030F0702030302020204" pitchFamily="66" charset="0"/>
              </a:rPr>
              <a:t>格式符用于输出实型数据</a:t>
            </a:r>
            <a:r>
              <a:rPr lang="en-US" altLang="zh-CN" sz="2800" b="1" dirty="0">
                <a:latin typeface="Comic Sans MS" panose="030F0702030302020204" pitchFamily="66" charset="0"/>
              </a:rPr>
              <a:t>, </a:t>
            </a:r>
            <a:r>
              <a:rPr lang="zh-CN" altLang="en-US" sz="2800" b="1" dirty="0">
                <a:latin typeface="Comic Sans MS" panose="030F0702030302020204" pitchFamily="66" charset="0"/>
              </a:rPr>
              <a:t>格式转换时有四舍五入处理</a:t>
            </a:r>
            <a:endParaRPr lang="zh-CN" altLang="en-US" sz="2800" b="1" dirty="0">
              <a:latin typeface="Comic Sans MS" panose="030F0702030302020204" pitchFamily="66" charset="0"/>
            </a:endParaRPr>
          </a:p>
          <a:p>
            <a:pPr algn="just" eaLnBrk="1" hangingPunct="1">
              <a:lnSpc>
                <a:spcPct val="90000"/>
              </a:lnSpc>
            </a:pPr>
            <a:r>
              <a:rPr lang="zh-CN" altLang="en-US" sz="2800" b="1" dirty="0">
                <a:latin typeface="Comic Sans MS" panose="030F0702030302020204" pitchFamily="66" charset="0"/>
              </a:rPr>
              <a:t>对于</a:t>
            </a:r>
            <a:r>
              <a:rPr lang="en-US" altLang="zh-CN" sz="2800" b="1" dirty="0">
                <a:solidFill>
                  <a:srgbClr val="FF0000"/>
                </a:solidFill>
                <a:latin typeface="Comic Sans MS" panose="030F0702030302020204" pitchFamily="66" charset="0"/>
              </a:rPr>
              <a:t>f </a:t>
            </a:r>
            <a:r>
              <a:rPr lang="zh-CN" altLang="en-US" sz="2800" b="1" dirty="0">
                <a:solidFill>
                  <a:srgbClr val="FF0000"/>
                </a:solidFill>
                <a:latin typeface="Comic Sans MS" panose="030F0702030302020204" pitchFamily="66" charset="0"/>
              </a:rPr>
              <a:t>格式</a:t>
            </a:r>
            <a:r>
              <a:rPr lang="en-US" altLang="zh-CN" sz="2800" b="1" dirty="0">
                <a:latin typeface="Comic Sans MS" panose="030F0702030302020204" pitchFamily="66" charset="0"/>
              </a:rPr>
              <a:t>,</a:t>
            </a:r>
            <a:r>
              <a:rPr lang="zh-CN" altLang="en-US" sz="2800" b="1" dirty="0">
                <a:latin typeface="Comic Sans MS" panose="030F0702030302020204" pitchFamily="66" charset="0"/>
              </a:rPr>
              <a:t>小数点后的数字个数可由格式修饰说明</a:t>
            </a:r>
            <a:r>
              <a:rPr lang="en-US" altLang="zh-CN" sz="2800" b="1" dirty="0">
                <a:latin typeface="Comic Sans MS" panose="030F0702030302020204" pitchFamily="66" charset="0"/>
              </a:rPr>
              <a:t>p</a:t>
            </a:r>
            <a:r>
              <a:rPr lang="zh-CN" altLang="en-US" sz="2800" b="1" dirty="0">
                <a:latin typeface="Comic Sans MS" panose="030F0702030302020204" pitchFamily="66" charset="0"/>
              </a:rPr>
              <a:t>指定，若</a:t>
            </a:r>
            <a:r>
              <a:rPr lang="en-US" altLang="zh-CN" sz="2800" b="1" dirty="0">
                <a:latin typeface="Comic Sans MS" panose="030F0702030302020204" pitchFamily="66" charset="0"/>
              </a:rPr>
              <a:t>p</a:t>
            </a:r>
            <a:r>
              <a:rPr lang="zh-CN" altLang="en-US" sz="2800" b="1" dirty="0">
                <a:latin typeface="Comic Sans MS" panose="030F0702030302020204" pitchFamily="66" charset="0"/>
              </a:rPr>
              <a:t>为</a:t>
            </a:r>
            <a:r>
              <a:rPr lang="en-US" altLang="zh-CN" sz="2800" b="1" dirty="0">
                <a:latin typeface="Comic Sans MS" panose="030F0702030302020204" pitchFamily="66" charset="0"/>
              </a:rPr>
              <a:t>0</a:t>
            </a:r>
            <a:r>
              <a:rPr lang="zh-CN" altLang="en-US" sz="2800" b="1" dirty="0">
                <a:latin typeface="Comic Sans MS" panose="030F0702030302020204" pitchFamily="66" charset="0"/>
              </a:rPr>
              <a:t>，不显示小数点</a:t>
            </a:r>
            <a:endParaRPr lang="zh-CN" altLang="en-US" sz="2800" b="1" dirty="0">
              <a:latin typeface="Comic Sans MS" panose="030F0702030302020204" pitchFamily="66" charset="0"/>
            </a:endParaRPr>
          </a:p>
        </p:txBody>
      </p:sp>
      <p:sp>
        <p:nvSpPr>
          <p:cNvPr id="24582"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5603"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25604"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printf()</a:t>
            </a:r>
            <a:r>
              <a:rPr lang="zh-CN" altLang="en-US" b="1" dirty="0">
                <a:latin typeface="Comic Sans MS" panose="030F0702030302020204" pitchFamily="66" charset="0"/>
              </a:rPr>
              <a:t>（续）</a:t>
            </a:r>
            <a:endParaRPr lang="zh-CN" altLang="en-US" b="1" dirty="0">
              <a:latin typeface="Comic Sans MS" panose="030F0702030302020204" pitchFamily="66" charset="0"/>
            </a:endParaRPr>
          </a:p>
        </p:txBody>
      </p:sp>
      <p:sp>
        <p:nvSpPr>
          <p:cNvPr id="25605" name="Rectangle 3"/>
          <p:cNvSpPr>
            <a:spLocks noGrp="1"/>
          </p:cNvSpPr>
          <p:nvPr>
            <p:ph idx="1"/>
          </p:nvPr>
        </p:nvSpPr>
        <p:spPr>
          <a:xfrm>
            <a:off x="304800" y="2017713"/>
            <a:ext cx="8650288"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用</a:t>
            </a:r>
            <a:r>
              <a:rPr lang="en-US" altLang="zh-CN" sz="2800" b="1" dirty="0">
                <a:solidFill>
                  <a:srgbClr val="FF0000"/>
                </a:solidFill>
                <a:latin typeface="Comic Sans MS" panose="030F0702030302020204" pitchFamily="66" charset="0"/>
              </a:rPr>
              <a:t>e(</a:t>
            </a:r>
            <a:r>
              <a:rPr lang="zh-CN" altLang="en-US" sz="2800" b="1" dirty="0">
                <a:solidFill>
                  <a:srgbClr val="FF0000"/>
                </a:solidFill>
                <a:latin typeface="Comic Sans MS" panose="030F0702030302020204" pitchFamily="66" charset="0"/>
              </a:rPr>
              <a:t>或</a:t>
            </a:r>
            <a:r>
              <a:rPr lang="en-US" altLang="zh-CN" sz="2800" b="1" dirty="0">
                <a:solidFill>
                  <a:srgbClr val="FF0000"/>
                </a:solidFill>
                <a:latin typeface="Comic Sans MS" panose="030F0702030302020204" pitchFamily="66" charset="0"/>
              </a:rPr>
              <a:t>E)</a:t>
            </a:r>
            <a:r>
              <a:rPr lang="zh-CN" altLang="en-US" sz="2800" b="1" dirty="0">
                <a:latin typeface="Comic Sans MS" panose="030F0702030302020204" pitchFamily="66" charset="0"/>
              </a:rPr>
              <a:t>格式输出时，对于非</a:t>
            </a:r>
            <a:r>
              <a:rPr lang="en-US" altLang="zh-CN" sz="2800" b="1" dirty="0">
                <a:latin typeface="Comic Sans MS" panose="030F0702030302020204" pitchFamily="66" charset="0"/>
              </a:rPr>
              <a:t>0</a:t>
            </a:r>
            <a:r>
              <a:rPr lang="zh-CN" altLang="en-US" sz="2800" b="1" dirty="0">
                <a:latin typeface="Comic Sans MS" panose="030F0702030302020204" pitchFamily="66" charset="0"/>
              </a:rPr>
              <a:t>实数，小数点前有一位非零数字，输出格式中的有效位数可由格式修饰说明</a:t>
            </a:r>
            <a:r>
              <a:rPr lang="en-US" altLang="zh-CN" sz="2800" b="1" dirty="0">
                <a:latin typeface="Comic Sans MS" panose="030F0702030302020204" pitchFamily="66" charset="0"/>
              </a:rPr>
              <a:t>p</a:t>
            </a:r>
            <a:r>
              <a:rPr lang="zh-CN" altLang="en-US" sz="2800" b="1" dirty="0">
                <a:latin typeface="Comic Sans MS" panose="030F0702030302020204" pitchFamily="66" charset="0"/>
              </a:rPr>
              <a:t>指定；字符 </a:t>
            </a:r>
            <a:r>
              <a:rPr lang="en-US" altLang="zh-CN" sz="2800" b="1" dirty="0">
                <a:latin typeface="Comic Sans MS" panose="030F0702030302020204" pitchFamily="66" charset="0"/>
              </a:rPr>
              <a:t>e(</a:t>
            </a:r>
            <a:r>
              <a:rPr lang="zh-CN" altLang="en-US" sz="2800" b="1" dirty="0">
                <a:latin typeface="Comic Sans MS" panose="030F0702030302020204" pitchFamily="66" charset="0"/>
              </a:rPr>
              <a:t>或</a:t>
            </a:r>
            <a:r>
              <a:rPr lang="en-US" altLang="zh-CN" sz="2800" b="1" dirty="0">
                <a:latin typeface="Comic Sans MS" panose="030F0702030302020204" pitchFamily="66" charset="0"/>
              </a:rPr>
              <a:t>E)</a:t>
            </a:r>
            <a:r>
              <a:rPr lang="zh-CN" altLang="en-US" sz="2800" b="1" dirty="0">
                <a:latin typeface="Comic Sans MS" panose="030F0702030302020204" pitchFamily="66" charset="0"/>
              </a:rPr>
              <a:t>之后是指数，指数部分至少包含两个数字。若输出值的绝对值不小于 </a:t>
            </a:r>
            <a:r>
              <a:rPr lang="en-US" altLang="zh-CN" sz="2800" b="1" dirty="0">
                <a:latin typeface="Comic Sans MS" panose="030F0702030302020204" pitchFamily="66" charset="0"/>
              </a:rPr>
              <a:t>1E+100</a:t>
            </a:r>
            <a:r>
              <a:rPr lang="zh-CN" altLang="en-US" sz="2800" b="1" dirty="0">
                <a:latin typeface="Comic Sans MS" panose="030F0702030302020204" pitchFamily="66" charset="0"/>
              </a:rPr>
              <a:t>，则指数部分多于两位数字</a:t>
            </a:r>
            <a:endParaRPr lang="zh-CN" altLang="en-US" sz="2800" b="1" dirty="0">
              <a:latin typeface="Comic Sans MS" panose="030F0702030302020204" pitchFamily="66" charset="0"/>
            </a:endParaRPr>
          </a:p>
          <a:p>
            <a:pPr eaLnBrk="1" hangingPunct="1">
              <a:lnSpc>
                <a:spcPct val="90000"/>
              </a:lnSpc>
            </a:pPr>
            <a:r>
              <a:rPr lang="en-US" altLang="zh-CN" sz="2800" b="1" dirty="0">
                <a:solidFill>
                  <a:srgbClr val="FF0000"/>
                </a:solidFill>
                <a:latin typeface="Comic Sans MS" panose="030F0702030302020204" pitchFamily="66" charset="0"/>
              </a:rPr>
              <a:t>g</a:t>
            </a:r>
            <a:r>
              <a:rPr lang="zh-CN" altLang="en-US" sz="2800" b="1" dirty="0">
                <a:solidFill>
                  <a:srgbClr val="FF0000"/>
                </a:solidFill>
                <a:latin typeface="Comic Sans MS" panose="030F0702030302020204" pitchFamily="66" charset="0"/>
              </a:rPr>
              <a:t>（或</a:t>
            </a:r>
            <a:r>
              <a:rPr lang="en-US" altLang="zh-CN" sz="2800" b="1" dirty="0">
                <a:solidFill>
                  <a:srgbClr val="FF0000"/>
                </a:solidFill>
                <a:latin typeface="Comic Sans MS" panose="030F0702030302020204" pitchFamily="66" charset="0"/>
              </a:rPr>
              <a:t>G</a:t>
            </a:r>
            <a:r>
              <a:rPr lang="zh-CN" altLang="en-US" sz="2800" b="1" dirty="0">
                <a:solidFill>
                  <a:srgbClr val="FF0000"/>
                </a:solidFill>
                <a:latin typeface="Comic Sans MS" panose="030F0702030302020204" pitchFamily="66" charset="0"/>
              </a:rPr>
              <a:t>）</a:t>
            </a:r>
            <a:r>
              <a:rPr lang="zh-CN" altLang="en-US" sz="2800" b="1" dirty="0">
                <a:latin typeface="Comic Sans MS" panose="030F0702030302020204" pitchFamily="66" charset="0"/>
              </a:rPr>
              <a:t>格式能根据表示数据所需字符的多少自动选择</a:t>
            </a:r>
            <a:r>
              <a:rPr lang="en-US" altLang="zh-CN" sz="2800" b="1" dirty="0">
                <a:latin typeface="Comic Sans MS" panose="030F0702030302020204" pitchFamily="66" charset="0"/>
              </a:rPr>
              <a:t>f</a:t>
            </a:r>
            <a:r>
              <a:rPr lang="zh-CN" altLang="en-US" sz="2800" b="1" dirty="0">
                <a:latin typeface="Comic Sans MS" panose="030F0702030302020204" pitchFamily="66" charset="0"/>
              </a:rPr>
              <a:t>格式或</a:t>
            </a:r>
            <a:r>
              <a:rPr lang="en-US" altLang="zh-CN" sz="2800" b="1" dirty="0">
                <a:latin typeface="Comic Sans MS" panose="030F0702030302020204" pitchFamily="66" charset="0"/>
              </a:rPr>
              <a:t>e(</a:t>
            </a:r>
            <a:r>
              <a:rPr lang="zh-CN" altLang="en-US" sz="2800" b="1" dirty="0">
                <a:latin typeface="Comic Sans MS" panose="030F0702030302020204" pitchFamily="66" charset="0"/>
              </a:rPr>
              <a:t>或</a:t>
            </a:r>
            <a:r>
              <a:rPr lang="en-US" altLang="zh-CN" sz="2800" b="1" dirty="0">
                <a:latin typeface="Comic Sans MS" panose="030F0702030302020204" pitchFamily="66" charset="0"/>
              </a:rPr>
              <a:t>E)</a:t>
            </a:r>
            <a:r>
              <a:rPr lang="zh-CN" altLang="en-US" sz="2800" b="1" dirty="0">
                <a:latin typeface="Comic Sans MS" panose="030F0702030302020204" pitchFamily="66" charset="0"/>
              </a:rPr>
              <a:t>格式输出实数，选择是以输出时所需字符少为标准</a:t>
            </a:r>
            <a:endParaRPr lang="zh-CN" altLang="en-US" sz="2800" b="1" dirty="0">
              <a:latin typeface="Comic Sans MS" panose="030F0702030302020204" pitchFamily="66" charset="0"/>
            </a:endParaRPr>
          </a:p>
          <a:p>
            <a:pPr eaLnBrk="1" hangingPunct="1">
              <a:lnSpc>
                <a:spcPct val="90000"/>
              </a:lnSpc>
            </a:pPr>
            <a:r>
              <a:rPr lang="en-US" altLang="zh-CN" sz="2800" b="1" dirty="0">
                <a:solidFill>
                  <a:srgbClr val="FF0000"/>
                </a:solidFill>
                <a:latin typeface="Comic Sans MS" panose="030F0702030302020204" pitchFamily="66" charset="0"/>
              </a:rPr>
              <a:t>n</a:t>
            </a:r>
            <a:r>
              <a:rPr lang="zh-CN" altLang="en-US" sz="2800" b="1" dirty="0">
                <a:latin typeface="Comic Sans MS" panose="030F0702030302020204" pitchFamily="66" charset="0"/>
              </a:rPr>
              <a:t>格式符不产生输出，对应输出项是一个整型变量地址</a:t>
            </a:r>
            <a:r>
              <a:rPr lang="en-US" altLang="zh-CN" sz="2800" b="1" dirty="0">
                <a:latin typeface="Comic Sans MS" panose="030F0702030302020204" pitchFamily="66" charset="0"/>
              </a:rPr>
              <a:t>(int *)</a:t>
            </a:r>
            <a:r>
              <a:rPr lang="zh-CN" altLang="en-US" sz="2800" b="1" dirty="0">
                <a:latin typeface="Comic Sans MS" panose="030F0702030302020204" pitchFamily="66" charset="0"/>
              </a:rPr>
              <a:t>，即整型指针；</a:t>
            </a:r>
            <a:r>
              <a:rPr lang="en-US" altLang="zh-CN" sz="2800" b="1" dirty="0">
                <a:latin typeface="Comic Sans MS" panose="030F0702030302020204" pitchFamily="66" charset="0"/>
              </a:rPr>
              <a:t>printf()</a:t>
            </a:r>
            <a:r>
              <a:rPr lang="zh-CN" altLang="en-US" sz="2800" b="1" dirty="0">
                <a:latin typeface="Comic Sans MS" panose="030F0702030302020204" pitchFamily="66" charset="0"/>
              </a:rPr>
              <a:t>把本次调用截至解释该格式符为止已输出字符个数放在对应变量中</a:t>
            </a:r>
            <a:endParaRPr lang="zh-CN" altLang="en-US" sz="2800" b="1" dirty="0">
              <a:latin typeface="Comic Sans MS" panose="030F0702030302020204" pitchFamily="66" charset="0"/>
            </a:endParaRPr>
          </a:p>
        </p:txBody>
      </p:sp>
      <p:sp>
        <p:nvSpPr>
          <p:cNvPr id="25606"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6627"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26628"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printf()</a:t>
            </a:r>
            <a:r>
              <a:rPr lang="zh-CN" altLang="en-US" b="1" dirty="0">
                <a:latin typeface="Comic Sans MS" panose="030F0702030302020204" pitchFamily="66" charset="0"/>
              </a:rPr>
              <a:t>（续）</a:t>
            </a:r>
            <a:endParaRPr lang="zh-CN" altLang="en-US" b="1" dirty="0">
              <a:latin typeface="Comic Sans MS" panose="030F0702030302020204" pitchFamily="66" charset="0"/>
            </a:endParaRPr>
          </a:p>
        </p:txBody>
      </p:sp>
      <p:sp>
        <p:nvSpPr>
          <p:cNvPr id="26629" name="Rectangle 3"/>
          <p:cNvSpPr>
            <a:spLocks noGrp="1"/>
          </p:cNvSpPr>
          <p:nvPr>
            <p:ph idx="1"/>
          </p:nvPr>
        </p:nvSpPr>
        <p:spPr>
          <a:xfrm>
            <a:off x="304800" y="2017713"/>
            <a:ext cx="8650288" cy="4114800"/>
          </a:xfrm>
          <a:ln/>
        </p:spPr>
        <p:txBody>
          <a:bodyPr vert="horz" wrap="square" lIns="91440" tIns="45720" rIns="91440" bIns="45720" anchor="t" anchorCtr="0"/>
          <a:p>
            <a:pPr eaLnBrk="1" hangingPunct="1">
              <a:lnSpc>
                <a:spcPct val="130000"/>
              </a:lnSpc>
            </a:pPr>
            <a:r>
              <a:rPr lang="zh-CN" altLang="en-US" sz="2400" b="1" dirty="0">
                <a:solidFill>
                  <a:srgbClr val="FF3300"/>
                </a:solidFill>
                <a:latin typeface="Comic Sans MS" panose="030F0702030302020204" pitchFamily="66" charset="0"/>
              </a:rPr>
              <a:t>格式修饰说明有</a:t>
            </a:r>
            <a:r>
              <a:rPr lang="en-US" altLang="zh-CN" sz="2400" b="1" dirty="0">
                <a:solidFill>
                  <a:srgbClr val="FF3300"/>
                </a:solidFill>
                <a:latin typeface="Comic Sans MS" panose="030F0702030302020204" pitchFamily="66" charset="0"/>
              </a:rPr>
              <a:t>7</a:t>
            </a:r>
            <a:r>
              <a:rPr lang="zh-CN" altLang="en-US" sz="2400" b="1" dirty="0">
                <a:solidFill>
                  <a:srgbClr val="FF3300"/>
                </a:solidFill>
                <a:latin typeface="Comic Sans MS" panose="030F0702030302020204" pitchFamily="66" charset="0"/>
              </a:rPr>
              <a:t>种</a:t>
            </a:r>
            <a:r>
              <a:rPr lang="en-US" altLang="zh-CN" sz="2400" b="1" dirty="0">
                <a:solidFill>
                  <a:srgbClr val="FF3300"/>
                </a:solidFill>
                <a:latin typeface="Comic Sans MS" panose="030F0702030302020204" pitchFamily="66" charset="0"/>
              </a:rPr>
              <a:t>:</a:t>
            </a:r>
            <a:r>
              <a:rPr lang="en-US" altLang="zh-CN" sz="2400" b="1" dirty="0">
                <a:solidFill>
                  <a:srgbClr val="660033"/>
                </a:solidFill>
                <a:latin typeface="Comic Sans MS" panose="030F0702030302020204" pitchFamily="66" charset="0"/>
              </a:rPr>
              <a:t> </a:t>
            </a:r>
            <a:r>
              <a:rPr lang="en-US" altLang="zh-CN" sz="2400" b="1" dirty="0">
                <a:solidFill>
                  <a:srgbClr val="0000FF"/>
                </a:solidFill>
                <a:latin typeface="Comic Sans MS" panose="030F0702030302020204" pitchFamily="66" charset="0"/>
              </a:rPr>
              <a:t>%[-][+][ ][#][w][.p][h/l/L]</a:t>
            </a:r>
            <a:endParaRPr lang="en-US" altLang="zh-CN" sz="2400" b="1" dirty="0">
              <a:solidFill>
                <a:srgbClr val="660033"/>
              </a:solidFill>
              <a:latin typeface="Comic Sans MS" panose="030F0702030302020204" pitchFamily="66" charset="0"/>
            </a:endParaRPr>
          </a:p>
          <a:p>
            <a:pPr lvl="1" eaLnBrk="1" hangingPunct="1">
              <a:lnSpc>
                <a:spcPct val="130000"/>
              </a:lnSpc>
            </a:pPr>
            <a:r>
              <a:rPr lang="en-US" altLang="zh-CN" sz="2000" b="1" dirty="0">
                <a:solidFill>
                  <a:srgbClr val="FF0000"/>
                </a:solidFill>
                <a:latin typeface="Comic Sans MS" panose="030F0702030302020204" pitchFamily="66" charset="0"/>
              </a:rPr>
              <a:t>w</a:t>
            </a:r>
            <a:r>
              <a:rPr lang="zh-CN" altLang="en-US" sz="2000" b="1" dirty="0">
                <a:latin typeface="Comic Sans MS" panose="030F0702030302020204" pitchFamily="66" charset="0"/>
              </a:rPr>
              <a:t>域宽说明，</a:t>
            </a:r>
            <a:r>
              <a:rPr lang="en-US" altLang="zh-CN" sz="2000" b="1" dirty="0">
                <a:latin typeface="Comic Sans MS" panose="030F0702030302020204" pitchFamily="66" charset="0"/>
              </a:rPr>
              <a:t>w </a:t>
            </a:r>
            <a:r>
              <a:rPr lang="zh-CN" altLang="en-US" sz="2000" b="1" dirty="0">
                <a:latin typeface="Comic Sans MS" panose="030F0702030302020204" pitchFamily="66" charset="0"/>
              </a:rPr>
              <a:t>是一个十进制整数，表示输出字段的字符数。若转换后需要的字符个数比给出的宽度</a:t>
            </a:r>
            <a:r>
              <a:rPr lang="en-US" altLang="zh-CN" sz="2000" b="1" dirty="0">
                <a:latin typeface="Comic Sans MS" panose="030F0702030302020204" pitchFamily="66" charset="0"/>
              </a:rPr>
              <a:t>w</a:t>
            </a:r>
            <a:r>
              <a:rPr lang="zh-CN" altLang="en-US" sz="2000" b="1" dirty="0">
                <a:latin typeface="Comic Sans MS" panose="030F0702030302020204" pitchFamily="66" charset="0"/>
              </a:rPr>
              <a:t>多，以实际需要为准；若转换后需要的字符数比</a:t>
            </a:r>
            <a:r>
              <a:rPr lang="en-US" altLang="zh-CN" sz="2000" b="1" dirty="0">
                <a:latin typeface="Comic Sans MS" panose="030F0702030302020204" pitchFamily="66" charset="0"/>
              </a:rPr>
              <a:t>w</a:t>
            </a:r>
            <a:r>
              <a:rPr lang="zh-CN" altLang="en-US" sz="2000" b="1" dirty="0">
                <a:latin typeface="Comic Sans MS" panose="030F0702030302020204" pitchFamily="66" charset="0"/>
              </a:rPr>
              <a:t>少，就在左边用填充字符补足</a:t>
            </a:r>
            <a:r>
              <a:rPr lang="en-US" altLang="zh-CN" sz="2000" b="1" dirty="0">
                <a:latin typeface="Comic Sans MS" panose="030F0702030302020204" pitchFamily="66" charset="0"/>
              </a:rPr>
              <a:t>(</a:t>
            </a:r>
            <a:r>
              <a:rPr lang="zh-CN" altLang="en-US" sz="2000" b="1" dirty="0">
                <a:latin typeface="Comic Sans MS" panose="030F0702030302020204" pitchFamily="66" charset="0"/>
              </a:rPr>
              <a:t>若左边对齐</a:t>
            </a:r>
            <a:r>
              <a:rPr lang="en-US" altLang="zh-CN" sz="2000" b="1" dirty="0">
                <a:latin typeface="Comic Sans MS" panose="030F0702030302020204" pitchFamily="66" charset="0"/>
              </a:rPr>
              <a:t>(-)</a:t>
            </a:r>
            <a:r>
              <a:rPr lang="zh-CN" altLang="en-US" sz="2000" b="1" dirty="0">
                <a:latin typeface="Comic Sans MS" panose="030F0702030302020204" pitchFamily="66" charset="0"/>
              </a:rPr>
              <a:t>，则在右边补填充字符</a:t>
            </a:r>
            <a:r>
              <a:rPr lang="en-US" altLang="zh-CN" sz="2000" b="1" dirty="0">
                <a:latin typeface="Comic Sans MS" panose="030F0702030302020204" pitchFamily="66" charset="0"/>
              </a:rPr>
              <a:t>)</a:t>
            </a:r>
            <a:r>
              <a:rPr lang="zh-CN" altLang="en-US" sz="2000" b="1" dirty="0">
                <a:latin typeface="Comic Sans MS" panose="030F0702030302020204" pitchFamily="66" charset="0"/>
              </a:rPr>
              <a:t>。通常用空白符作填充字符，若十进制整数</a:t>
            </a:r>
            <a:r>
              <a:rPr lang="en-US" altLang="zh-CN" sz="2000" b="1" dirty="0">
                <a:latin typeface="Comic Sans MS" panose="030F0702030302020204" pitchFamily="66" charset="0"/>
              </a:rPr>
              <a:t>w</a:t>
            </a:r>
            <a:r>
              <a:rPr lang="zh-CN" altLang="en-US" sz="2000" b="1" dirty="0">
                <a:latin typeface="Comic Sans MS" panose="030F0702030302020204" pitchFamily="66" charset="0"/>
              </a:rPr>
              <a:t>有前导</a:t>
            </a:r>
            <a:r>
              <a:rPr lang="en-US" altLang="zh-CN" sz="2000" b="1" dirty="0">
                <a:latin typeface="Comic Sans MS" panose="030F0702030302020204" pitchFamily="66" charset="0"/>
              </a:rPr>
              <a:t>0(</a:t>
            </a:r>
            <a:r>
              <a:rPr lang="zh-CN" altLang="en-US" sz="2000" b="1" dirty="0">
                <a:latin typeface="Comic Sans MS" panose="030F0702030302020204" pitchFamily="66" charset="0"/>
              </a:rPr>
              <a:t>此</a:t>
            </a:r>
            <a:r>
              <a:rPr lang="en-US" altLang="zh-CN" sz="2000" b="1" dirty="0">
                <a:latin typeface="Comic Sans MS" panose="030F0702030302020204" pitchFamily="66" charset="0"/>
              </a:rPr>
              <a:t>0</a:t>
            </a:r>
            <a:r>
              <a:rPr lang="zh-CN" altLang="en-US" sz="2000" b="1" dirty="0">
                <a:latin typeface="Comic Sans MS" panose="030F0702030302020204" pitchFamily="66" charset="0"/>
              </a:rPr>
              <a:t>不表示以八进制数给出字段宽度</a:t>
            </a:r>
            <a:r>
              <a:rPr lang="en-US" altLang="zh-CN" sz="2000" b="1" dirty="0">
                <a:latin typeface="Comic Sans MS" panose="030F0702030302020204" pitchFamily="66" charset="0"/>
              </a:rPr>
              <a:t>)</a:t>
            </a:r>
            <a:r>
              <a:rPr lang="zh-CN" altLang="en-US" sz="2000" b="1" dirty="0">
                <a:latin typeface="Comic Sans MS" panose="030F0702030302020204" pitchFamily="66" charset="0"/>
              </a:rPr>
              <a:t>，则以字符</a:t>
            </a:r>
            <a:r>
              <a:rPr lang="en-US" altLang="zh-CN" sz="2000" b="1" dirty="0">
                <a:latin typeface="Comic Sans MS" panose="030F0702030302020204" pitchFamily="66" charset="0"/>
              </a:rPr>
              <a:t>0</a:t>
            </a:r>
            <a:r>
              <a:rPr lang="zh-CN" altLang="en-US" sz="2000" b="1" dirty="0">
                <a:latin typeface="Comic Sans MS" panose="030F0702030302020204" pitchFamily="66" charset="0"/>
              </a:rPr>
              <a:t>作填充字符</a:t>
            </a:r>
            <a:endParaRPr lang="zh-CN" altLang="en-US" sz="2000" b="1" dirty="0">
              <a:latin typeface="Comic Sans MS" panose="030F0702030302020204" pitchFamily="66" charset="0"/>
            </a:endParaRPr>
          </a:p>
          <a:p>
            <a:pPr lvl="1" eaLnBrk="1" hangingPunct="1">
              <a:lnSpc>
                <a:spcPct val="130000"/>
              </a:lnSpc>
            </a:pPr>
            <a:r>
              <a:rPr lang="zh-CN" altLang="en-US" sz="2000" b="1" dirty="0">
                <a:latin typeface="Comic Sans MS" panose="030F0702030302020204" pitchFamily="66" charset="0"/>
              </a:rPr>
              <a:t>域宽说明也可以是字符*，这时域宽大小由下一个输出项的整数值给出，又若该值为负值，相当于有左对齐标志</a:t>
            </a:r>
            <a:r>
              <a:rPr lang="en-US" altLang="zh-CN" sz="2000" b="1" dirty="0">
                <a:latin typeface="Comic Sans MS" panose="030F0702030302020204" pitchFamily="66" charset="0"/>
              </a:rPr>
              <a:t>-</a:t>
            </a:r>
            <a:r>
              <a:rPr lang="zh-CN" altLang="en-US" sz="2000" b="1" dirty="0">
                <a:latin typeface="Comic Sans MS" panose="030F0702030302020204" pitchFamily="66" charset="0"/>
              </a:rPr>
              <a:t>。例如</a:t>
            </a:r>
            <a:r>
              <a:rPr lang="en-US" altLang="zh-CN" sz="2000" b="1" dirty="0">
                <a:latin typeface="Comic Sans MS" panose="030F0702030302020204" pitchFamily="66" charset="0"/>
              </a:rPr>
              <a:t>printf("%*d",iw,123)</a:t>
            </a:r>
            <a:r>
              <a:rPr lang="zh-CN" altLang="en-US" sz="2000" b="1" dirty="0">
                <a:latin typeface="Comic Sans MS" panose="030F0702030302020204" pitchFamily="66" charset="0"/>
              </a:rPr>
              <a:t>显示</a:t>
            </a:r>
            <a:r>
              <a:rPr lang="en-US" altLang="zh-CN" sz="2000" b="1" dirty="0">
                <a:latin typeface="Comic Sans MS" panose="030F0702030302020204" pitchFamily="66" charset="0"/>
              </a:rPr>
              <a:t>123</a:t>
            </a:r>
            <a:r>
              <a:rPr lang="zh-CN" altLang="en-US" sz="2000" b="1" dirty="0">
                <a:latin typeface="Comic Sans MS" panose="030F0702030302020204" pitchFamily="66" charset="0"/>
              </a:rPr>
              <a:t>占用的域宽由整型变量</a:t>
            </a:r>
            <a:r>
              <a:rPr lang="en-US" altLang="zh-CN" sz="2000" b="1" dirty="0">
                <a:latin typeface="Comic Sans MS" panose="030F0702030302020204" pitchFamily="66" charset="0"/>
              </a:rPr>
              <a:t>iw</a:t>
            </a:r>
            <a:r>
              <a:rPr lang="zh-CN" altLang="en-US" sz="2000" b="1" dirty="0">
                <a:latin typeface="Comic Sans MS" panose="030F0702030302020204" pitchFamily="66" charset="0"/>
              </a:rPr>
              <a:t>给出，并当</a:t>
            </a:r>
            <a:r>
              <a:rPr lang="en-US" altLang="zh-CN" sz="2000" b="1" dirty="0">
                <a:latin typeface="Comic Sans MS" panose="030F0702030302020204" pitchFamily="66" charset="0"/>
              </a:rPr>
              <a:t>iw</a:t>
            </a:r>
            <a:r>
              <a:rPr lang="zh-CN" altLang="en-US" sz="2000" b="1" dirty="0">
                <a:latin typeface="Comic Sans MS" panose="030F0702030302020204" pitchFamily="66" charset="0"/>
              </a:rPr>
              <a:t>为负值时，表示以左对齐方式编排输出的格式</a:t>
            </a:r>
            <a:endParaRPr lang="zh-CN" altLang="en-US" sz="2000" b="1" dirty="0">
              <a:latin typeface="Comic Sans MS" panose="030F0702030302020204" pitchFamily="66" charset="0"/>
            </a:endParaRPr>
          </a:p>
        </p:txBody>
      </p:sp>
      <p:sp>
        <p:nvSpPr>
          <p:cNvPr id="26630"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7651"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27652"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printf()</a:t>
            </a:r>
            <a:r>
              <a:rPr lang="zh-CN" altLang="en-US" b="1" dirty="0">
                <a:latin typeface="Comic Sans MS" panose="030F0702030302020204" pitchFamily="66" charset="0"/>
              </a:rPr>
              <a:t>（续）</a:t>
            </a:r>
            <a:endParaRPr lang="zh-CN" altLang="en-US" b="1" dirty="0">
              <a:latin typeface="Comic Sans MS" panose="030F0702030302020204" pitchFamily="66" charset="0"/>
            </a:endParaRPr>
          </a:p>
        </p:txBody>
      </p:sp>
      <p:sp>
        <p:nvSpPr>
          <p:cNvPr id="27653" name="Rectangle 3"/>
          <p:cNvSpPr>
            <a:spLocks noGrp="1"/>
          </p:cNvSpPr>
          <p:nvPr>
            <p:ph idx="1"/>
          </p:nvPr>
        </p:nvSpPr>
        <p:spPr>
          <a:xfrm>
            <a:off x="381000" y="2017713"/>
            <a:ext cx="8574088" cy="4114800"/>
          </a:xfrm>
          <a:ln/>
        </p:spPr>
        <p:txBody>
          <a:bodyPr vert="horz" wrap="square" lIns="91440" tIns="45720" rIns="91440" bIns="45720" anchor="t" anchorCtr="0"/>
          <a:p>
            <a:pPr eaLnBrk="1" hangingPunct="1"/>
            <a:r>
              <a:rPr lang="en-US" altLang="zh-CN" sz="2600" b="1" dirty="0">
                <a:solidFill>
                  <a:srgbClr val="FF0000"/>
                </a:solidFill>
                <a:latin typeface="Comic Sans MS" panose="030F0702030302020204" pitchFamily="66" charset="0"/>
              </a:rPr>
              <a:t>-</a:t>
            </a:r>
            <a:r>
              <a:rPr lang="en-US" altLang="zh-CN" sz="2600" b="1" dirty="0">
                <a:solidFill>
                  <a:srgbClr val="CC0066"/>
                </a:solidFill>
                <a:latin typeface="Comic Sans MS" panose="030F0702030302020204" pitchFamily="66" charset="0"/>
              </a:rPr>
              <a:t>  </a:t>
            </a:r>
            <a:r>
              <a:rPr lang="zh-CN" altLang="en-US" sz="2600" b="1" dirty="0">
                <a:latin typeface="Comic Sans MS" panose="030F0702030302020204" pitchFamily="66" charset="0"/>
              </a:rPr>
              <a:t>左对齐标志，当转换后字符个数少于</a:t>
            </a:r>
            <a:r>
              <a:rPr lang="en-US" altLang="zh-CN" sz="2600" b="1" dirty="0">
                <a:latin typeface="Comic Sans MS" panose="030F0702030302020204" pitchFamily="66" charset="0"/>
              </a:rPr>
              <a:t>w</a:t>
            </a:r>
            <a:r>
              <a:rPr lang="zh-CN" altLang="en-US" sz="2600" b="1" dirty="0">
                <a:latin typeface="Comic Sans MS" panose="030F0702030302020204" pitchFamily="66" charset="0"/>
              </a:rPr>
              <a:t>时，在</a:t>
            </a:r>
            <a:r>
              <a:rPr lang="en-US" altLang="zh-CN" sz="2600" b="1" dirty="0">
                <a:latin typeface="Comic Sans MS" panose="030F0702030302020204" pitchFamily="66" charset="0"/>
              </a:rPr>
              <a:t>w</a:t>
            </a:r>
            <a:r>
              <a:rPr lang="zh-CN" altLang="en-US" sz="2600" b="1" dirty="0">
                <a:latin typeface="Comic Sans MS" panose="030F0702030302020204" pitchFamily="66" charset="0"/>
              </a:rPr>
              <a:t>所限定的字段宽度内，转换所得字符列左对齐，右边补填充符。缺省时，右对齐，左边补填充符</a:t>
            </a:r>
            <a:endParaRPr lang="zh-CN" altLang="en-US" sz="2600" b="1" dirty="0">
              <a:latin typeface="Comic Sans MS" panose="030F0702030302020204" pitchFamily="66" charset="0"/>
            </a:endParaRPr>
          </a:p>
          <a:p>
            <a:pPr eaLnBrk="1" hangingPunct="1"/>
            <a:r>
              <a:rPr lang="en-US" altLang="zh-CN" sz="2600" b="1" dirty="0">
                <a:solidFill>
                  <a:srgbClr val="FF0000"/>
                </a:solidFill>
                <a:latin typeface="Comic Sans MS" panose="030F0702030302020204" pitchFamily="66" charset="0"/>
              </a:rPr>
              <a:t>+</a:t>
            </a:r>
            <a:r>
              <a:rPr lang="en-US" altLang="zh-CN" sz="2600" b="1" dirty="0">
                <a:solidFill>
                  <a:srgbClr val="CC0066"/>
                </a:solidFill>
                <a:latin typeface="Comic Sans MS" panose="030F0702030302020204" pitchFamily="66" charset="0"/>
              </a:rPr>
              <a:t>  </a:t>
            </a:r>
            <a:r>
              <a:rPr lang="zh-CN" altLang="en-US" sz="2600" b="1" dirty="0">
                <a:latin typeface="Comic Sans MS" panose="030F0702030302020204" pitchFamily="66" charset="0"/>
              </a:rPr>
              <a:t>正数也带符号输出，适用于带符号的数值数据输出。根据数值的正、负，在数值字符列之前加上符号‘</a:t>
            </a:r>
            <a:r>
              <a:rPr lang="en-US" altLang="zh-CN" sz="2600" b="1" dirty="0">
                <a:latin typeface="Comic Sans MS" panose="030F0702030302020204" pitchFamily="66" charset="0"/>
              </a:rPr>
              <a:t>+</a:t>
            </a:r>
            <a:r>
              <a:rPr lang="zh-CN" altLang="en-US" sz="2600" b="1" dirty="0">
                <a:latin typeface="Comic Sans MS" panose="030F0702030302020204" pitchFamily="66" charset="0"/>
              </a:rPr>
              <a:t>’或‘</a:t>
            </a:r>
            <a:r>
              <a:rPr lang="en-US" altLang="zh-CN" sz="2600" b="1" dirty="0">
                <a:latin typeface="Comic Sans MS" panose="030F0702030302020204" pitchFamily="66" charset="0"/>
              </a:rPr>
              <a:t>-</a:t>
            </a:r>
            <a:r>
              <a:rPr lang="zh-CN" altLang="en-US" sz="2600" b="1" dirty="0">
                <a:latin typeface="Comic Sans MS" panose="030F0702030302020204" pitchFamily="66" charset="0"/>
              </a:rPr>
              <a:t>’。缺省时，只对负数输出有负号‘</a:t>
            </a:r>
            <a:r>
              <a:rPr lang="en-US" altLang="zh-CN" sz="2600" b="1" dirty="0">
                <a:latin typeface="Comic Sans MS" panose="030F0702030302020204" pitchFamily="66" charset="0"/>
              </a:rPr>
              <a:t>-</a:t>
            </a:r>
            <a:r>
              <a:rPr lang="zh-CN" altLang="en-US" sz="2600" b="1" dirty="0">
                <a:latin typeface="Comic Sans MS" panose="030F0702030302020204" pitchFamily="66" charset="0"/>
              </a:rPr>
              <a:t>’</a:t>
            </a:r>
            <a:endParaRPr lang="en-US" altLang="zh-CN" sz="2600" b="1" dirty="0">
              <a:latin typeface="Comic Sans MS" panose="030F0702030302020204" pitchFamily="66" charset="0"/>
            </a:endParaRPr>
          </a:p>
          <a:p>
            <a:pPr eaLnBrk="1" hangingPunct="1"/>
            <a:r>
              <a:rPr lang="zh-CN" altLang="en-US" sz="2600" b="1" dirty="0">
                <a:solidFill>
                  <a:srgbClr val="FF0000"/>
                </a:solidFill>
                <a:latin typeface="Comic Sans MS" panose="030F0702030302020204" pitchFamily="66" charset="0"/>
              </a:rPr>
              <a:t>空格</a:t>
            </a:r>
            <a:r>
              <a:rPr lang="zh-CN" altLang="en-US" sz="2600" b="1" dirty="0">
                <a:latin typeface="Comic Sans MS" panose="030F0702030302020204" pitchFamily="66" charset="0"/>
              </a:rPr>
              <a:t>  若对应输出的数值数据是一个正数，符号用空格代替。若‘ </a:t>
            </a:r>
            <a:r>
              <a:rPr lang="en-US" altLang="zh-CN" sz="2600" b="1" dirty="0">
                <a:latin typeface="Comic Sans MS" panose="030F0702030302020204" pitchFamily="66" charset="0"/>
              </a:rPr>
              <a:t>+</a:t>
            </a:r>
            <a:r>
              <a:rPr lang="zh-CN" altLang="en-US" sz="2600" b="1" dirty="0">
                <a:latin typeface="Comic Sans MS" panose="030F0702030302020204" pitchFamily="66" charset="0"/>
              </a:rPr>
              <a:t>’和空格同时出现，空格格式修饰说明被略去</a:t>
            </a:r>
            <a:endParaRPr lang="zh-CN" altLang="en-US" sz="2600" b="1" dirty="0">
              <a:latin typeface="Comic Sans MS" panose="030F0702030302020204" pitchFamily="66" charset="0"/>
            </a:endParaRPr>
          </a:p>
        </p:txBody>
      </p:sp>
      <p:sp>
        <p:nvSpPr>
          <p:cNvPr id="27654"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8675"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28676"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printf()</a:t>
            </a:r>
            <a:r>
              <a:rPr lang="zh-CN" altLang="en-US" b="1" dirty="0">
                <a:latin typeface="Comic Sans MS" panose="030F0702030302020204" pitchFamily="66" charset="0"/>
              </a:rPr>
              <a:t>（续）</a:t>
            </a:r>
            <a:endParaRPr lang="zh-CN" altLang="en-US" b="1" dirty="0">
              <a:latin typeface="Comic Sans MS" panose="030F0702030302020204" pitchFamily="66" charset="0"/>
            </a:endParaRPr>
          </a:p>
        </p:txBody>
      </p:sp>
      <p:sp>
        <p:nvSpPr>
          <p:cNvPr id="28677" name="Rectangle 3"/>
          <p:cNvSpPr>
            <a:spLocks noGrp="1"/>
          </p:cNvSpPr>
          <p:nvPr>
            <p:ph idx="1"/>
          </p:nvPr>
        </p:nvSpPr>
        <p:spPr>
          <a:xfrm>
            <a:off x="838200" y="2017713"/>
            <a:ext cx="8116888" cy="4114800"/>
          </a:xfrm>
          <a:ln/>
        </p:spPr>
        <p:txBody>
          <a:bodyPr vert="horz" wrap="square" lIns="91440" tIns="45720" rIns="91440" bIns="45720" anchor="t" anchorCtr="0"/>
          <a:p>
            <a:pPr eaLnBrk="1" hangingPunct="1"/>
            <a:r>
              <a:rPr lang="en-US" altLang="zh-CN" sz="2800" b="1" dirty="0">
                <a:solidFill>
                  <a:srgbClr val="FF0000"/>
                </a:solidFill>
                <a:latin typeface="Comic Sans MS" panose="030F0702030302020204" pitchFamily="66" charset="0"/>
              </a:rPr>
              <a:t>#</a:t>
            </a:r>
            <a:r>
              <a:rPr lang="zh-CN" altLang="en-US" sz="2800" b="1" dirty="0">
                <a:latin typeface="Comic Sans MS" panose="030F0702030302020204" pitchFamily="66" charset="0"/>
              </a:rPr>
              <a:t>用于八进制数，十六进制数和浮点数格式输出</a:t>
            </a:r>
            <a:endParaRPr lang="zh-CN" altLang="en-US" sz="2800" b="1" dirty="0">
              <a:latin typeface="Comic Sans MS" panose="030F0702030302020204" pitchFamily="66" charset="0"/>
            </a:endParaRPr>
          </a:p>
          <a:p>
            <a:pPr lvl="1" eaLnBrk="1" hangingPunct="1"/>
            <a:r>
              <a:rPr lang="zh-CN" altLang="en-US" sz="2400" b="1" dirty="0">
                <a:latin typeface="Comic Sans MS" panose="030F0702030302020204" pitchFamily="66" charset="0"/>
              </a:rPr>
              <a:t>当八进制或十六进制数输出时，前面加字符</a:t>
            </a:r>
            <a:r>
              <a:rPr lang="en-US" altLang="zh-CN" sz="2400" b="1" dirty="0">
                <a:latin typeface="Comic Sans MS" panose="030F0702030302020204" pitchFamily="66" charset="0"/>
              </a:rPr>
              <a:t>0(</a:t>
            </a:r>
            <a:r>
              <a:rPr lang="zh-CN" altLang="en-US" sz="2400" b="1" dirty="0">
                <a:latin typeface="Comic Sans MS" panose="030F0702030302020204" pitchFamily="66" charset="0"/>
              </a:rPr>
              <a:t>八进制数</a:t>
            </a:r>
            <a:r>
              <a:rPr lang="en-US" altLang="zh-CN" sz="2400" b="1" dirty="0">
                <a:latin typeface="Comic Sans MS" panose="030F0702030302020204" pitchFamily="66" charset="0"/>
              </a:rPr>
              <a:t>)</a:t>
            </a:r>
            <a:r>
              <a:rPr lang="zh-CN" altLang="en-US" sz="2400" b="1" dirty="0">
                <a:latin typeface="Comic Sans MS" panose="030F0702030302020204" pitchFamily="66" charset="0"/>
              </a:rPr>
              <a:t>，或加双字符</a:t>
            </a:r>
            <a:r>
              <a:rPr lang="en-US" altLang="zh-CN" sz="2400" b="1" dirty="0">
                <a:latin typeface="Comic Sans MS" panose="030F0702030302020204" pitchFamily="66" charset="0"/>
              </a:rPr>
              <a:t>0x(</a:t>
            </a:r>
            <a:r>
              <a:rPr lang="zh-CN" altLang="en-US" sz="2400" b="1" dirty="0">
                <a:latin typeface="Comic Sans MS" panose="030F0702030302020204" pitchFamily="66" charset="0"/>
              </a:rPr>
              <a:t>十六进制数</a:t>
            </a:r>
            <a:r>
              <a:rPr lang="en-US" altLang="zh-CN" sz="2400" b="1" dirty="0">
                <a:latin typeface="Comic Sans MS" panose="030F0702030302020204" pitchFamily="66" charset="0"/>
              </a:rPr>
              <a:t>)</a:t>
            </a:r>
            <a:r>
              <a:rPr lang="zh-CN" altLang="en-US" sz="2400" b="1" dirty="0">
                <a:latin typeface="Comic Sans MS" panose="030F0702030302020204" pitchFamily="66" charset="0"/>
              </a:rPr>
              <a:t>。缺省时，不加字符</a:t>
            </a:r>
            <a:r>
              <a:rPr lang="en-US" altLang="zh-CN" sz="2400" b="1" dirty="0">
                <a:latin typeface="Comic Sans MS" panose="030F0702030302020204" pitchFamily="66" charset="0"/>
              </a:rPr>
              <a:t>0</a:t>
            </a:r>
            <a:r>
              <a:rPr lang="zh-CN" altLang="en-US" sz="2400" b="1" dirty="0">
                <a:latin typeface="Comic Sans MS" panose="030F0702030302020204" pitchFamily="66" charset="0"/>
              </a:rPr>
              <a:t>，或双字符</a:t>
            </a:r>
            <a:r>
              <a:rPr lang="en-US" altLang="zh-CN" sz="2400" b="1" dirty="0">
                <a:latin typeface="Comic Sans MS" panose="030F0702030302020204" pitchFamily="66" charset="0"/>
              </a:rPr>
              <a:t>0x</a:t>
            </a:r>
            <a:endParaRPr lang="en-US" altLang="zh-CN"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对浮点数输出</a:t>
            </a:r>
            <a:r>
              <a:rPr lang="en-US" altLang="zh-CN" sz="2400" b="1" dirty="0">
                <a:latin typeface="Comic Sans MS" panose="030F0702030302020204" pitchFamily="66" charset="0"/>
              </a:rPr>
              <a:t>(e</a:t>
            </a:r>
            <a:r>
              <a:rPr lang="zh-CN" altLang="en-US" sz="2400" b="1" dirty="0">
                <a:latin typeface="Comic Sans MS" panose="030F0702030302020204" pitchFamily="66" charset="0"/>
              </a:rPr>
              <a:t>、</a:t>
            </a:r>
            <a:r>
              <a:rPr lang="en-US" altLang="zh-CN" sz="2400" b="1" dirty="0">
                <a:latin typeface="Comic Sans MS" panose="030F0702030302020204" pitchFamily="66" charset="0"/>
              </a:rPr>
              <a:t>E</a:t>
            </a:r>
            <a:r>
              <a:rPr lang="zh-CN" altLang="en-US" sz="2400" b="1" dirty="0">
                <a:latin typeface="Comic Sans MS" panose="030F0702030302020204" pitchFamily="66" charset="0"/>
              </a:rPr>
              <a:t>、</a:t>
            </a:r>
            <a:r>
              <a:rPr lang="en-US" altLang="zh-CN" sz="2400" b="1" dirty="0">
                <a:latin typeface="Comic Sans MS" panose="030F0702030302020204" pitchFamily="66" charset="0"/>
              </a:rPr>
              <a:t>f</a:t>
            </a:r>
            <a:r>
              <a:rPr lang="zh-CN" altLang="en-US" sz="2400" b="1" dirty="0">
                <a:latin typeface="Comic Sans MS" panose="030F0702030302020204" pitchFamily="66" charset="0"/>
              </a:rPr>
              <a:t>、</a:t>
            </a:r>
            <a:r>
              <a:rPr lang="en-US" altLang="zh-CN" sz="2400" b="1" dirty="0">
                <a:latin typeface="Comic Sans MS" panose="030F0702030302020204" pitchFamily="66" charset="0"/>
              </a:rPr>
              <a:t>g</a:t>
            </a:r>
            <a:r>
              <a:rPr lang="zh-CN" altLang="en-US" sz="2400" b="1" dirty="0">
                <a:latin typeface="Comic Sans MS" panose="030F0702030302020204" pitchFamily="66" charset="0"/>
              </a:rPr>
              <a:t>、</a:t>
            </a:r>
            <a:r>
              <a:rPr lang="en-US" altLang="zh-CN" sz="2400" b="1" dirty="0">
                <a:latin typeface="Comic Sans MS" panose="030F0702030302020204" pitchFamily="66" charset="0"/>
              </a:rPr>
              <a:t>G)</a:t>
            </a:r>
            <a:r>
              <a:rPr lang="zh-CN" altLang="en-US" sz="2400" b="1" dirty="0">
                <a:latin typeface="Comic Sans MS" panose="030F0702030302020204" pitchFamily="66" charset="0"/>
              </a:rPr>
              <a:t>总显示小数点，不管小数点后是否没有数字</a:t>
            </a:r>
            <a:endParaRPr lang="zh-CN" altLang="en-US"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当用</a:t>
            </a:r>
            <a:r>
              <a:rPr lang="en-US" altLang="zh-CN" sz="2400" b="1" dirty="0">
                <a:latin typeface="Comic Sans MS" panose="030F0702030302020204" pitchFamily="66" charset="0"/>
              </a:rPr>
              <a:t>g</a:t>
            </a:r>
            <a:r>
              <a:rPr lang="zh-CN" altLang="en-US" sz="2400" b="1" dirty="0">
                <a:latin typeface="Comic Sans MS" panose="030F0702030302020204" pitchFamily="66" charset="0"/>
              </a:rPr>
              <a:t>或</a:t>
            </a:r>
            <a:r>
              <a:rPr lang="en-US" altLang="zh-CN" sz="2400" b="1" dirty="0">
                <a:latin typeface="Comic Sans MS" panose="030F0702030302020204" pitchFamily="66" charset="0"/>
              </a:rPr>
              <a:t>G</a:t>
            </a:r>
            <a:r>
              <a:rPr lang="zh-CN" altLang="en-US" sz="2400" b="1" dirty="0">
                <a:latin typeface="Comic Sans MS" panose="030F0702030302020204" pitchFamily="66" charset="0"/>
              </a:rPr>
              <a:t>格式输出时，无意义的小数点和小数部分的无意义的</a:t>
            </a:r>
            <a:r>
              <a:rPr lang="en-US" altLang="zh-CN" sz="2400" b="1" dirty="0">
                <a:latin typeface="Comic Sans MS" panose="030F0702030302020204" pitchFamily="66" charset="0"/>
              </a:rPr>
              <a:t>0</a:t>
            </a:r>
            <a:r>
              <a:rPr lang="zh-CN" altLang="en-US" sz="2400" b="1" dirty="0">
                <a:latin typeface="Comic Sans MS" panose="030F0702030302020204" pitchFamily="66" charset="0"/>
              </a:rPr>
              <a:t>根据精度的要求输出；缺省时，无意义的小数点和</a:t>
            </a:r>
            <a:r>
              <a:rPr lang="en-US" altLang="zh-CN" sz="2400" b="1" dirty="0">
                <a:latin typeface="Comic Sans MS" panose="030F0702030302020204" pitchFamily="66" charset="0"/>
              </a:rPr>
              <a:t>0</a:t>
            </a:r>
            <a:r>
              <a:rPr lang="zh-CN" altLang="en-US" sz="2400" b="1" dirty="0">
                <a:latin typeface="Comic Sans MS" panose="030F0702030302020204" pitchFamily="66" charset="0"/>
              </a:rPr>
              <a:t>不输出</a:t>
            </a:r>
            <a:endParaRPr lang="zh-CN" altLang="en-US" sz="2400" b="1" dirty="0">
              <a:latin typeface="Comic Sans MS" panose="030F0702030302020204" pitchFamily="66" charset="0"/>
            </a:endParaRPr>
          </a:p>
        </p:txBody>
      </p:sp>
      <p:sp>
        <p:nvSpPr>
          <p:cNvPr id="28678"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29699"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29700"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printf()</a:t>
            </a:r>
            <a:r>
              <a:rPr lang="zh-CN" altLang="en-US" b="1" dirty="0">
                <a:latin typeface="Comic Sans MS" panose="030F0702030302020204" pitchFamily="66" charset="0"/>
              </a:rPr>
              <a:t>（续）</a:t>
            </a:r>
            <a:endParaRPr lang="zh-CN" altLang="en-US" b="1" dirty="0">
              <a:latin typeface="Comic Sans MS" panose="030F0702030302020204" pitchFamily="66" charset="0"/>
            </a:endParaRPr>
          </a:p>
        </p:txBody>
      </p:sp>
      <p:sp>
        <p:nvSpPr>
          <p:cNvPr id="29701" name="Rectangle 3"/>
          <p:cNvSpPr>
            <a:spLocks noGrp="1"/>
          </p:cNvSpPr>
          <p:nvPr>
            <p:ph idx="1"/>
          </p:nvPr>
        </p:nvSpPr>
        <p:spPr>
          <a:xfrm>
            <a:off x="685800" y="2017713"/>
            <a:ext cx="8269288" cy="4114800"/>
          </a:xfrm>
          <a:ln/>
        </p:spPr>
        <p:txBody>
          <a:bodyPr vert="horz" wrap="square" lIns="91440" tIns="45720" rIns="91440" bIns="45720" anchor="t" anchorCtr="0"/>
          <a:p>
            <a:pPr eaLnBrk="1" hangingPunct="1">
              <a:lnSpc>
                <a:spcPct val="90000"/>
              </a:lnSpc>
            </a:pPr>
            <a:r>
              <a:rPr lang="en-US" altLang="zh-CN" sz="2800" b="1" dirty="0">
                <a:solidFill>
                  <a:srgbClr val="CC0066"/>
                </a:solidFill>
                <a:latin typeface="Comic Sans MS" panose="030F0702030302020204" pitchFamily="66" charset="0"/>
              </a:rPr>
              <a:t>.</a:t>
            </a:r>
            <a:r>
              <a:rPr lang="en-US" altLang="zh-CN" sz="2800" b="1" dirty="0">
                <a:solidFill>
                  <a:srgbClr val="FF0000"/>
                </a:solidFill>
                <a:latin typeface="Comic Sans MS" panose="030F0702030302020204" pitchFamily="66" charset="0"/>
              </a:rPr>
              <a:t>p</a:t>
            </a:r>
            <a:r>
              <a:rPr lang="en-US" altLang="zh-CN" sz="2800" b="1" dirty="0">
                <a:latin typeface="Comic Sans MS" panose="030F0702030302020204" pitchFamily="66" charset="0"/>
              </a:rPr>
              <a:t>  </a:t>
            </a:r>
            <a:r>
              <a:rPr lang="zh-CN" altLang="en-US" sz="2800" b="1" dirty="0">
                <a:latin typeface="Comic Sans MS" panose="030F0702030302020204" pitchFamily="66" charset="0"/>
              </a:rPr>
              <a:t>其中</a:t>
            </a:r>
            <a:r>
              <a:rPr lang="en-US" altLang="zh-CN" sz="2800" b="1" dirty="0">
                <a:latin typeface="Comic Sans MS" panose="030F0702030302020204" pitchFamily="66" charset="0"/>
              </a:rPr>
              <a:t>p</a:t>
            </a:r>
            <a:r>
              <a:rPr lang="zh-CN" altLang="en-US" sz="2800" b="1" dirty="0">
                <a:latin typeface="Comic Sans MS" panose="030F0702030302020204" pitchFamily="66" charset="0"/>
              </a:rPr>
              <a:t>也是十进制整数</a:t>
            </a:r>
            <a:endParaRPr lang="zh-CN" altLang="en-US" sz="28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对于</a:t>
            </a:r>
            <a:r>
              <a:rPr lang="en-US" altLang="zh-CN" sz="2400" b="1" dirty="0">
                <a:latin typeface="Comic Sans MS" panose="030F0702030302020204" pitchFamily="66" charset="0"/>
              </a:rPr>
              <a:t>g(</a:t>
            </a:r>
            <a:r>
              <a:rPr lang="zh-CN" altLang="en-US" sz="2400" b="1" dirty="0">
                <a:latin typeface="Comic Sans MS" panose="030F0702030302020204" pitchFamily="66" charset="0"/>
              </a:rPr>
              <a:t>或</a:t>
            </a:r>
            <a:r>
              <a:rPr lang="en-US" altLang="zh-CN" sz="2400" b="1" dirty="0">
                <a:latin typeface="Comic Sans MS" panose="030F0702030302020204" pitchFamily="66" charset="0"/>
              </a:rPr>
              <a:t>G)</a:t>
            </a:r>
            <a:r>
              <a:rPr lang="zh-CN" altLang="en-US" sz="2400" b="1" dirty="0">
                <a:latin typeface="Comic Sans MS" panose="030F0702030302020204" pitchFamily="66" charset="0"/>
              </a:rPr>
              <a:t>或</a:t>
            </a:r>
            <a:r>
              <a:rPr lang="en-US" altLang="zh-CN" sz="2400" b="1" dirty="0">
                <a:latin typeface="Comic Sans MS" panose="030F0702030302020204" pitchFamily="66" charset="0"/>
              </a:rPr>
              <a:t>e(</a:t>
            </a:r>
            <a:r>
              <a:rPr lang="zh-CN" altLang="en-US" sz="2400" b="1" dirty="0">
                <a:latin typeface="Comic Sans MS" panose="030F0702030302020204" pitchFamily="66" charset="0"/>
              </a:rPr>
              <a:t>或</a:t>
            </a:r>
            <a:r>
              <a:rPr lang="en-US" altLang="zh-CN" sz="2400" b="1" dirty="0">
                <a:latin typeface="Comic Sans MS" panose="030F0702030302020204" pitchFamily="66" charset="0"/>
              </a:rPr>
              <a:t>E)</a:t>
            </a:r>
            <a:r>
              <a:rPr lang="zh-CN" altLang="en-US" sz="2400" b="1" dirty="0">
                <a:latin typeface="Comic Sans MS" panose="030F0702030302020204" pitchFamily="66" charset="0"/>
              </a:rPr>
              <a:t>格式输出，</a:t>
            </a:r>
            <a:r>
              <a:rPr lang="en-US" altLang="zh-CN" sz="2400" b="1" dirty="0">
                <a:latin typeface="Comic Sans MS" panose="030F0702030302020204" pitchFamily="66" charset="0"/>
              </a:rPr>
              <a:t>p</a:t>
            </a:r>
            <a:r>
              <a:rPr lang="zh-CN" altLang="en-US" sz="2400" b="1" dirty="0">
                <a:latin typeface="Comic Sans MS" panose="030F0702030302020204" pitchFamily="66" charset="0"/>
              </a:rPr>
              <a:t>指明输出精度</a:t>
            </a:r>
            <a:r>
              <a:rPr lang="en-US" altLang="zh-CN" sz="2400" b="1" dirty="0">
                <a:latin typeface="Comic Sans MS" panose="030F0702030302020204" pitchFamily="66" charset="0"/>
              </a:rPr>
              <a:t>(</a:t>
            </a:r>
            <a:r>
              <a:rPr lang="zh-CN" altLang="en-US" sz="2400" b="1" dirty="0">
                <a:latin typeface="Comic Sans MS" panose="030F0702030302020204" pitchFamily="66" charset="0"/>
              </a:rPr>
              <a:t>有效数字位数</a:t>
            </a:r>
            <a:r>
              <a:rPr lang="en-US" altLang="zh-CN" sz="2400" b="1" dirty="0">
                <a:latin typeface="Comic Sans MS" panose="030F0702030302020204" pitchFamily="66" charset="0"/>
              </a:rPr>
              <a:t>)</a:t>
            </a:r>
            <a:r>
              <a:rPr lang="zh-CN" altLang="en-US" sz="2400" b="1" dirty="0">
                <a:latin typeface="Comic Sans MS" panose="030F0702030302020204" pitchFamily="66" charset="0"/>
              </a:rPr>
              <a:t>，缺省时，</a:t>
            </a:r>
            <a:r>
              <a:rPr lang="en-US" altLang="zh-CN" sz="2400" b="1" dirty="0">
                <a:solidFill>
                  <a:srgbClr val="FF0000"/>
                </a:solidFill>
                <a:latin typeface="Comic Sans MS" panose="030F0702030302020204" pitchFamily="66" charset="0"/>
              </a:rPr>
              <a:t>p=6</a:t>
            </a:r>
            <a:endParaRPr lang="en-US" altLang="zh-CN" sz="2400" b="1" dirty="0">
              <a:solidFill>
                <a:srgbClr val="FF0000"/>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对于</a:t>
            </a:r>
            <a:r>
              <a:rPr lang="en-US" altLang="zh-CN" sz="2400" b="1" dirty="0">
                <a:latin typeface="Comic Sans MS" panose="030F0702030302020204" pitchFamily="66" charset="0"/>
              </a:rPr>
              <a:t>f</a:t>
            </a:r>
            <a:r>
              <a:rPr lang="zh-CN" altLang="en-US" sz="2400" b="1" dirty="0">
                <a:latin typeface="Comic Sans MS" panose="030F0702030302020204" pitchFamily="66" charset="0"/>
              </a:rPr>
              <a:t>格式输出，</a:t>
            </a:r>
            <a:r>
              <a:rPr lang="en-US" altLang="zh-CN" sz="2400" b="1" dirty="0">
                <a:latin typeface="Comic Sans MS" panose="030F0702030302020204" pitchFamily="66" charset="0"/>
              </a:rPr>
              <a:t>p</a:t>
            </a:r>
            <a:r>
              <a:rPr lang="zh-CN" altLang="en-US" sz="2400" b="1" dirty="0">
                <a:latin typeface="Comic Sans MS" panose="030F0702030302020204" pitchFamily="66" charset="0"/>
              </a:rPr>
              <a:t>指明输出字符列的小数点之后的数字个数，缺省时，</a:t>
            </a:r>
            <a:r>
              <a:rPr lang="en-US" altLang="zh-CN" sz="2400" b="1" dirty="0">
                <a:solidFill>
                  <a:srgbClr val="FF0000"/>
                </a:solidFill>
                <a:latin typeface="Comic Sans MS" panose="030F0702030302020204" pitchFamily="66" charset="0"/>
              </a:rPr>
              <a:t>p=6</a:t>
            </a:r>
            <a:endParaRPr lang="en-US" altLang="zh-CN" sz="2400" b="1" dirty="0">
              <a:solidFill>
                <a:srgbClr val="FF0000"/>
              </a:solidFill>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对于</a:t>
            </a:r>
            <a:r>
              <a:rPr lang="en-US" altLang="zh-CN" sz="2400" b="1" dirty="0">
                <a:latin typeface="Comic Sans MS" panose="030F0702030302020204" pitchFamily="66" charset="0"/>
              </a:rPr>
              <a:t>s</a:t>
            </a:r>
            <a:r>
              <a:rPr lang="zh-CN" altLang="en-US" sz="2400" b="1" dirty="0">
                <a:latin typeface="Comic Sans MS" panose="030F0702030302020204" pitchFamily="66" charset="0"/>
              </a:rPr>
              <a:t>格式输出，</a:t>
            </a:r>
            <a:r>
              <a:rPr lang="en-US" altLang="zh-CN" sz="2400" b="1" dirty="0">
                <a:latin typeface="Comic Sans MS" panose="030F0702030302020204" pitchFamily="66" charset="0"/>
              </a:rPr>
              <a:t>p</a:t>
            </a:r>
            <a:r>
              <a:rPr lang="zh-CN" altLang="en-US" sz="2400" b="1" dirty="0">
                <a:latin typeface="Comic Sans MS" panose="030F0702030302020204" pitchFamily="66" charset="0"/>
              </a:rPr>
              <a:t>指明最多输出字符串的前</a:t>
            </a:r>
            <a:r>
              <a:rPr lang="en-US" altLang="zh-CN" sz="2400" b="1" dirty="0">
                <a:latin typeface="Comic Sans MS" panose="030F0702030302020204" pitchFamily="66" charset="0"/>
              </a:rPr>
              <a:t>p</a:t>
            </a:r>
            <a:r>
              <a:rPr lang="zh-CN" altLang="en-US" sz="2400" b="1" dirty="0">
                <a:latin typeface="Comic Sans MS" panose="030F0702030302020204" pitchFamily="66" charset="0"/>
              </a:rPr>
              <a:t>个字符，多余截断。缺省时，字符串的内容全部输出</a:t>
            </a:r>
            <a:endParaRPr lang="zh-CN" altLang="en-US"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对于</a:t>
            </a:r>
            <a:r>
              <a:rPr lang="en-US" altLang="zh-CN" sz="2400" b="1" dirty="0">
                <a:latin typeface="Comic Sans MS" panose="030F0702030302020204" pitchFamily="66" charset="0"/>
              </a:rPr>
              <a:t>d</a:t>
            </a:r>
            <a:r>
              <a:rPr lang="zh-CN" altLang="en-US" sz="2400" b="1" dirty="0">
                <a:latin typeface="Comic Sans MS" panose="030F0702030302020204" pitchFamily="66" charset="0"/>
              </a:rPr>
              <a:t>、</a:t>
            </a:r>
            <a:r>
              <a:rPr lang="en-US" altLang="zh-CN" sz="2400" b="1" dirty="0">
                <a:latin typeface="Comic Sans MS" panose="030F0702030302020204" pitchFamily="66" charset="0"/>
              </a:rPr>
              <a:t>i</a:t>
            </a:r>
            <a:r>
              <a:rPr lang="zh-CN" altLang="en-US" sz="2400" b="1" dirty="0">
                <a:latin typeface="Comic Sans MS" panose="030F0702030302020204" pitchFamily="66" charset="0"/>
              </a:rPr>
              <a:t>、</a:t>
            </a:r>
            <a:r>
              <a:rPr lang="en-US" altLang="zh-CN" sz="2400" b="1" dirty="0">
                <a:latin typeface="Comic Sans MS" panose="030F0702030302020204" pitchFamily="66" charset="0"/>
              </a:rPr>
              <a:t>o</a:t>
            </a:r>
            <a:r>
              <a:rPr lang="zh-CN" altLang="en-US" sz="2400" b="1" dirty="0">
                <a:latin typeface="Comic Sans MS" panose="030F0702030302020204" pitchFamily="66" charset="0"/>
              </a:rPr>
              <a:t>、</a:t>
            </a:r>
            <a:r>
              <a:rPr lang="en-US" altLang="zh-CN" sz="2400" b="1" dirty="0">
                <a:latin typeface="Comic Sans MS" panose="030F0702030302020204" pitchFamily="66" charset="0"/>
              </a:rPr>
              <a:t>u</a:t>
            </a:r>
            <a:r>
              <a:rPr lang="zh-CN" altLang="en-US" sz="2400" b="1" dirty="0">
                <a:latin typeface="Comic Sans MS" panose="030F0702030302020204" pitchFamily="66" charset="0"/>
              </a:rPr>
              <a:t>、</a:t>
            </a:r>
            <a:r>
              <a:rPr lang="en-US" altLang="zh-CN" sz="2400" b="1" dirty="0">
                <a:latin typeface="Comic Sans MS" panose="030F0702030302020204" pitchFamily="66" charset="0"/>
              </a:rPr>
              <a:t>x</a:t>
            </a:r>
            <a:r>
              <a:rPr lang="zh-CN" altLang="en-US" sz="2400" b="1" dirty="0">
                <a:latin typeface="Comic Sans MS" panose="030F0702030302020204" pitchFamily="66" charset="0"/>
              </a:rPr>
              <a:t>和</a:t>
            </a:r>
            <a:r>
              <a:rPr lang="en-US" altLang="zh-CN" sz="2400" b="1" dirty="0">
                <a:latin typeface="Comic Sans MS" panose="030F0702030302020204" pitchFamily="66" charset="0"/>
              </a:rPr>
              <a:t>X</a:t>
            </a:r>
            <a:r>
              <a:rPr lang="zh-CN" altLang="en-US" sz="2400" b="1" dirty="0">
                <a:latin typeface="Comic Sans MS" panose="030F0702030302020204" pitchFamily="66" charset="0"/>
              </a:rPr>
              <a:t>，表示至少出现的数字个数</a:t>
            </a:r>
            <a:endParaRPr lang="zh-CN" altLang="en-US" sz="24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同域宽说明一样，</a:t>
            </a:r>
            <a:r>
              <a:rPr lang="en-US" altLang="zh-CN" sz="2800" b="1" dirty="0">
                <a:latin typeface="Comic Sans MS" panose="030F0702030302020204" pitchFamily="66" charset="0"/>
              </a:rPr>
              <a:t>p</a:t>
            </a:r>
            <a:r>
              <a:rPr lang="zh-CN" altLang="en-US" sz="2800" b="1" dirty="0">
                <a:latin typeface="Comic Sans MS" panose="030F0702030302020204" pitchFamily="66" charset="0"/>
              </a:rPr>
              <a:t>也可以是字符*，而实际值由后面一个输出项的整数值给出，若该值为负值，相当于没有给出 </a:t>
            </a:r>
            <a:r>
              <a:rPr lang="en-US" altLang="zh-CN" sz="2800" b="1" dirty="0">
                <a:latin typeface="Comic Sans MS" panose="030F0702030302020204" pitchFamily="66" charset="0"/>
              </a:rPr>
              <a:t>p</a:t>
            </a:r>
            <a:endParaRPr lang="en-US" altLang="zh-CN" sz="2800" b="1" dirty="0">
              <a:latin typeface="Comic Sans MS" panose="030F0702030302020204" pitchFamily="66" charset="0"/>
            </a:endParaRPr>
          </a:p>
        </p:txBody>
      </p:sp>
      <p:sp>
        <p:nvSpPr>
          <p:cNvPr id="29702"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0723"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30724"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printf()</a:t>
            </a:r>
            <a:r>
              <a:rPr lang="zh-CN" altLang="en-US" b="1" dirty="0">
                <a:latin typeface="Comic Sans MS" panose="030F0702030302020204" pitchFamily="66" charset="0"/>
              </a:rPr>
              <a:t>（续）</a:t>
            </a:r>
            <a:endParaRPr lang="zh-CN" altLang="en-US" b="1" dirty="0">
              <a:latin typeface="Comic Sans MS" panose="030F0702030302020204" pitchFamily="66" charset="0"/>
            </a:endParaRPr>
          </a:p>
        </p:txBody>
      </p:sp>
      <p:sp>
        <p:nvSpPr>
          <p:cNvPr id="30725" name="Rectangle 3"/>
          <p:cNvSpPr>
            <a:spLocks noGrp="1"/>
          </p:cNvSpPr>
          <p:nvPr>
            <p:ph idx="1"/>
          </p:nvPr>
        </p:nvSpPr>
        <p:spPr>
          <a:xfrm>
            <a:off x="762000" y="2017713"/>
            <a:ext cx="8193088" cy="4114800"/>
          </a:xfrm>
          <a:ln/>
        </p:spPr>
        <p:txBody>
          <a:bodyPr vert="horz" wrap="square" lIns="91440" tIns="45720" rIns="91440" bIns="45720" anchor="t" anchorCtr="0"/>
          <a:p>
            <a:pPr eaLnBrk="1" hangingPunct="1"/>
            <a:r>
              <a:rPr lang="en-US" altLang="zh-CN" b="1" dirty="0">
                <a:solidFill>
                  <a:srgbClr val="FF0000"/>
                </a:solidFill>
                <a:latin typeface="Comic Sans MS" panose="030F0702030302020204" pitchFamily="66" charset="0"/>
              </a:rPr>
              <a:t>h/l/L</a:t>
            </a:r>
            <a:r>
              <a:rPr lang="en-US" altLang="zh-CN" b="1" dirty="0">
                <a:solidFill>
                  <a:srgbClr val="0000FF"/>
                </a:solidFill>
                <a:latin typeface="Comic Sans MS" panose="030F0702030302020204" pitchFamily="66" charset="0"/>
              </a:rPr>
              <a:t> </a:t>
            </a:r>
            <a:r>
              <a:rPr lang="zh-CN" altLang="en-US" b="1" dirty="0">
                <a:solidFill>
                  <a:srgbClr val="0000FF"/>
                </a:solidFill>
                <a:latin typeface="Comic Sans MS" panose="030F0702030302020204" pitchFamily="66" charset="0"/>
              </a:rPr>
              <a:t>指明输出项的类型</a:t>
            </a:r>
            <a:endParaRPr lang="zh-CN" altLang="en-US" b="1" dirty="0">
              <a:solidFill>
                <a:srgbClr val="0000FF"/>
              </a:solidFill>
              <a:latin typeface="Comic Sans MS" panose="030F0702030302020204" pitchFamily="66" charset="0"/>
            </a:endParaRPr>
          </a:p>
          <a:p>
            <a:pPr lvl="1" eaLnBrk="1" hangingPunct="1"/>
            <a:r>
              <a:rPr lang="zh-CN" altLang="en-US" b="1" dirty="0">
                <a:latin typeface="Comic Sans MS" panose="030F0702030302020204" pitchFamily="66" charset="0"/>
              </a:rPr>
              <a:t>长度修饰符</a:t>
            </a:r>
            <a:r>
              <a:rPr lang="en-US" altLang="zh-CN" b="1" dirty="0">
                <a:latin typeface="Comic Sans MS" panose="030F0702030302020204" pitchFamily="66" charset="0"/>
              </a:rPr>
              <a:t>h</a:t>
            </a:r>
            <a:r>
              <a:rPr lang="zh-CN" altLang="en-US" b="1" dirty="0">
                <a:latin typeface="Comic Sans MS" panose="030F0702030302020204" pitchFamily="66" charset="0"/>
              </a:rPr>
              <a:t>用于格式符</a:t>
            </a:r>
            <a:r>
              <a:rPr lang="en-US" altLang="zh-CN" b="1" dirty="0">
                <a:latin typeface="Comic Sans MS" panose="030F0702030302020204" pitchFamily="66" charset="0"/>
              </a:rPr>
              <a:t>d</a:t>
            </a:r>
            <a:r>
              <a:rPr lang="zh-CN" altLang="en-US" b="1" dirty="0">
                <a:latin typeface="Comic Sans MS" panose="030F0702030302020204" pitchFamily="66" charset="0"/>
              </a:rPr>
              <a:t>、</a:t>
            </a:r>
            <a:r>
              <a:rPr lang="en-US" altLang="zh-CN" b="1" dirty="0">
                <a:latin typeface="Comic Sans MS" panose="030F0702030302020204" pitchFamily="66" charset="0"/>
              </a:rPr>
              <a:t>i</a:t>
            </a:r>
            <a:r>
              <a:rPr lang="zh-CN" altLang="en-US" b="1" dirty="0">
                <a:latin typeface="Comic Sans MS" panose="030F0702030302020204" pitchFamily="66" charset="0"/>
              </a:rPr>
              <a:t>、</a:t>
            </a:r>
            <a:r>
              <a:rPr lang="en-US" altLang="zh-CN" b="1" dirty="0">
                <a:latin typeface="Comic Sans MS" panose="030F0702030302020204" pitchFamily="66" charset="0"/>
              </a:rPr>
              <a:t>o</a:t>
            </a:r>
            <a:r>
              <a:rPr lang="zh-CN" altLang="en-US" b="1" dirty="0">
                <a:latin typeface="Comic Sans MS" panose="030F0702030302020204" pitchFamily="66" charset="0"/>
              </a:rPr>
              <a:t>、</a:t>
            </a:r>
            <a:r>
              <a:rPr lang="en-US" altLang="zh-CN" b="1" dirty="0">
                <a:latin typeface="Comic Sans MS" panose="030F0702030302020204" pitchFamily="66" charset="0"/>
              </a:rPr>
              <a:t>u</a:t>
            </a:r>
            <a:r>
              <a:rPr lang="zh-CN" altLang="en-US" b="1" dirty="0">
                <a:latin typeface="Comic Sans MS" panose="030F0702030302020204" pitchFamily="66" charset="0"/>
              </a:rPr>
              <a:t>、</a:t>
            </a:r>
            <a:r>
              <a:rPr lang="en-US" altLang="zh-CN" b="1" dirty="0">
                <a:latin typeface="Comic Sans MS" panose="030F0702030302020204" pitchFamily="66" charset="0"/>
              </a:rPr>
              <a:t>x</a:t>
            </a:r>
            <a:r>
              <a:rPr lang="zh-CN" altLang="en-US" b="1" dirty="0">
                <a:latin typeface="Comic Sans MS" panose="030F0702030302020204" pitchFamily="66" charset="0"/>
              </a:rPr>
              <a:t>和</a:t>
            </a:r>
            <a:r>
              <a:rPr lang="en-US" altLang="zh-CN" b="1" dirty="0">
                <a:latin typeface="Comic Sans MS" panose="030F0702030302020204" pitchFamily="66" charset="0"/>
              </a:rPr>
              <a:t>X</a:t>
            </a:r>
            <a:r>
              <a:rPr lang="zh-CN" altLang="en-US" b="1" dirty="0">
                <a:latin typeface="Comic Sans MS" panose="030F0702030302020204" pitchFamily="66" charset="0"/>
              </a:rPr>
              <a:t>，表示对应的输出项是短整型</a:t>
            </a:r>
            <a:r>
              <a:rPr lang="en-US" altLang="zh-CN" b="1" dirty="0">
                <a:latin typeface="Comic Sans MS" panose="030F0702030302020204" pitchFamily="66" charset="0"/>
              </a:rPr>
              <a:t>(short int)</a:t>
            </a:r>
            <a:r>
              <a:rPr lang="zh-CN" altLang="en-US" b="1" dirty="0">
                <a:latin typeface="Comic Sans MS" panose="030F0702030302020204" pitchFamily="66" charset="0"/>
              </a:rPr>
              <a:t>或无符号短整型</a:t>
            </a:r>
            <a:r>
              <a:rPr lang="en-US" altLang="zh-CN" b="1" dirty="0">
                <a:latin typeface="Comic Sans MS" panose="030F0702030302020204" pitchFamily="66" charset="0"/>
              </a:rPr>
              <a:t>(unsigned short int)</a:t>
            </a:r>
            <a:endParaRPr lang="en-US" altLang="zh-CN" b="1" dirty="0">
              <a:latin typeface="Comic Sans MS" panose="030F0702030302020204" pitchFamily="66" charset="0"/>
            </a:endParaRPr>
          </a:p>
          <a:p>
            <a:pPr lvl="1" eaLnBrk="1" hangingPunct="1"/>
            <a:r>
              <a:rPr lang="zh-CN" altLang="en-US" b="1" dirty="0">
                <a:latin typeface="Comic Sans MS" panose="030F0702030302020204" pitchFamily="66" charset="0"/>
              </a:rPr>
              <a:t>长度修饰符</a:t>
            </a:r>
            <a:r>
              <a:rPr lang="en-US" altLang="zh-CN" b="1" dirty="0">
                <a:latin typeface="Comic Sans MS" panose="030F0702030302020204" pitchFamily="66" charset="0"/>
              </a:rPr>
              <a:t>l</a:t>
            </a:r>
            <a:r>
              <a:rPr lang="zh-CN" altLang="en-US" b="1" dirty="0">
                <a:latin typeface="Comic Sans MS" panose="030F0702030302020204" pitchFamily="66" charset="0"/>
              </a:rPr>
              <a:t>用于格式符</a:t>
            </a:r>
            <a:r>
              <a:rPr lang="en-US" altLang="zh-CN" b="1" dirty="0">
                <a:latin typeface="Comic Sans MS" panose="030F0702030302020204" pitchFamily="66" charset="0"/>
              </a:rPr>
              <a:t>d</a:t>
            </a:r>
            <a:r>
              <a:rPr lang="zh-CN" altLang="en-US" b="1" dirty="0">
                <a:latin typeface="Comic Sans MS" panose="030F0702030302020204" pitchFamily="66" charset="0"/>
              </a:rPr>
              <a:t>、</a:t>
            </a:r>
            <a:r>
              <a:rPr lang="en-US" altLang="zh-CN" b="1" dirty="0">
                <a:latin typeface="Comic Sans MS" panose="030F0702030302020204" pitchFamily="66" charset="0"/>
              </a:rPr>
              <a:t>i</a:t>
            </a:r>
            <a:r>
              <a:rPr lang="zh-CN" altLang="en-US" b="1" dirty="0">
                <a:latin typeface="Comic Sans MS" panose="030F0702030302020204" pitchFamily="66" charset="0"/>
              </a:rPr>
              <a:t>、</a:t>
            </a:r>
            <a:r>
              <a:rPr lang="en-US" altLang="zh-CN" b="1" dirty="0">
                <a:latin typeface="Comic Sans MS" panose="030F0702030302020204" pitchFamily="66" charset="0"/>
              </a:rPr>
              <a:t>o</a:t>
            </a:r>
            <a:r>
              <a:rPr lang="zh-CN" altLang="en-US" b="1" dirty="0">
                <a:latin typeface="Comic Sans MS" panose="030F0702030302020204" pitchFamily="66" charset="0"/>
              </a:rPr>
              <a:t>、</a:t>
            </a:r>
            <a:r>
              <a:rPr lang="en-US" altLang="zh-CN" b="1" dirty="0">
                <a:latin typeface="Comic Sans MS" panose="030F0702030302020204" pitchFamily="66" charset="0"/>
              </a:rPr>
              <a:t>u</a:t>
            </a:r>
            <a:r>
              <a:rPr lang="zh-CN" altLang="en-US" b="1" dirty="0">
                <a:latin typeface="Comic Sans MS" panose="030F0702030302020204" pitchFamily="66" charset="0"/>
              </a:rPr>
              <a:t>、</a:t>
            </a:r>
            <a:r>
              <a:rPr lang="en-US" altLang="zh-CN" b="1" dirty="0">
                <a:latin typeface="Comic Sans MS" panose="030F0702030302020204" pitchFamily="66" charset="0"/>
              </a:rPr>
              <a:t>x</a:t>
            </a:r>
            <a:r>
              <a:rPr lang="zh-CN" altLang="en-US" b="1" dirty="0">
                <a:latin typeface="Comic Sans MS" panose="030F0702030302020204" pitchFamily="66" charset="0"/>
              </a:rPr>
              <a:t>和</a:t>
            </a:r>
            <a:r>
              <a:rPr lang="en-US" altLang="zh-CN" b="1" dirty="0">
                <a:latin typeface="Comic Sans MS" panose="030F0702030302020204" pitchFamily="66" charset="0"/>
              </a:rPr>
              <a:t>X</a:t>
            </a:r>
            <a:r>
              <a:rPr lang="zh-CN" altLang="en-US" b="1" dirty="0">
                <a:latin typeface="Comic Sans MS" panose="030F0702030302020204" pitchFamily="66" charset="0"/>
              </a:rPr>
              <a:t>，表示对应的输出项是长整型或无符号长整型</a:t>
            </a:r>
            <a:endParaRPr lang="zh-CN" altLang="en-US" b="1" dirty="0">
              <a:latin typeface="Comic Sans MS" panose="030F0702030302020204" pitchFamily="66" charset="0"/>
            </a:endParaRPr>
          </a:p>
          <a:p>
            <a:pPr lvl="1" eaLnBrk="1" hangingPunct="1"/>
            <a:r>
              <a:rPr lang="zh-CN" altLang="en-US" b="1" dirty="0">
                <a:latin typeface="Comic Sans MS" panose="030F0702030302020204" pitchFamily="66" charset="0"/>
              </a:rPr>
              <a:t>长度修饰符</a:t>
            </a:r>
            <a:r>
              <a:rPr lang="en-US" altLang="zh-CN" b="1" dirty="0">
                <a:latin typeface="Comic Sans MS" panose="030F0702030302020204" pitchFamily="66" charset="0"/>
              </a:rPr>
              <a:t>L</a:t>
            </a:r>
            <a:r>
              <a:rPr lang="zh-CN" altLang="en-US" b="1" dirty="0">
                <a:latin typeface="Comic Sans MS" panose="030F0702030302020204" pitchFamily="66" charset="0"/>
              </a:rPr>
              <a:t>用于格式符</a:t>
            </a:r>
            <a:r>
              <a:rPr lang="en-US" altLang="zh-CN" b="1" dirty="0">
                <a:latin typeface="Comic Sans MS" panose="030F0702030302020204" pitchFamily="66" charset="0"/>
              </a:rPr>
              <a:t>e</a:t>
            </a:r>
            <a:r>
              <a:rPr lang="zh-CN" altLang="en-US" b="1" dirty="0">
                <a:latin typeface="Comic Sans MS" panose="030F0702030302020204" pitchFamily="66" charset="0"/>
              </a:rPr>
              <a:t>、</a:t>
            </a:r>
            <a:r>
              <a:rPr lang="en-US" altLang="zh-CN" b="1" dirty="0">
                <a:latin typeface="Comic Sans MS" panose="030F0702030302020204" pitchFamily="66" charset="0"/>
              </a:rPr>
              <a:t>E</a:t>
            </a:r>
            <a:r>
              <a:rPr lang="zh-CN" altLang="en-US" b="1" dirty="0">
                <a:latin typeface="Comic Sans MS" panose="030F0702030302020204" pitchFamily="66" charset="0"/>
              </a:rPr>
              <a:t>、</a:t>
            </a:r>
            <a:r>
              <a:rPr lang="en-US" altLang="zh-CN" b="1" dirty="0">
                <a:latin typeface="Comic Sans MS" panose="030F0702030302020204" pitchFamily="66" charset="0"/>
              </a:rPr>
              <a:t>f</a:t>
            </a:r>
            <a:r>
              <a:rPr lang="zh-CN" altLang="en-US" b="1" dirty="0">
                <a:latin typeface="Comic Sans MS" panose="030F0702030302020204" pitchFamily="66" charset="0"/>
              </a:rPr>
              <a:t>、</a:t>
            </a:r>
            <a:r>
              <a:rPr lang="en-US" altLang="zh-CN" b="1" dirty="0">
                <a:latin typeface="Comic Sans MS" panose="030F0702030302020204" pitchFamily="66" charset="0"/>
              </a:rPr>
              <a:t>g</a:t>
            </a:r>
            <a:r>
              <a:rPr lang="zh-CN" altLang="en-US" b="1" dirty="0">
                <a:latin typeface="Comic Sans MS" panose="030F0702030302020204" pitchFamily="66" charset="0"/>
              </a:rPr>
              <a:t>、</a:t>
            </a:r>
            <a:r>
              <a:rPr lang="en-US" altLang="zh-CN" b="1" dirty="0">
                <a:latin typeface="Comic Sans MS" panose="030F0702030302020204" pitchFamily="66" charset="0"/>
              </a:rPr>
              <a:t>G</a:t>
            </a:r>
            <a:r>
              <a:rPr lang="zh-CN" altLang="en-US" b="1" dirty="0">
                <a:latin typeface="Comic Sans MS" panose="030F0702030302020204" pitchFamily="66" charset="0"/>
              </a:rPr>
              <a:t>，表示对应的输出项是</a:t>
            </a:r>
            <a:r>
              <a:rPr lang="en-US" altLang="zh-CN" b="1" dirty="0">
                <a:latin typeface="Comic Sans MS" panose="030F0702030302020204" pitchFamily="66" charset="0"/>
              </a:rPr>
              <a:t>long double</a:t>
            </a:r>
            <a:r>
              <a:rPr lang="zh-CN" altLang="en-US" b="1" dirty="0">
                <a:latin typeface="Comic Sans MS" panose="030F0702030302020204" pitchFamily="66" charset="0"/>
              </a:rPr>
              <a:t>型</a:t>
            </a:r>
            <a:endParaRPr lang="zh-CN" altLang="en-US" b="1" dirty="0">
              <a:latin typeface="Comic Sans MS" panose="030F0702030302020204" pitchFamily="66" charset="0"/>
            </a:endParaRPr>
          </a:p>
        </p:txBody>
      </p:sp>
      <p:sp>
        <p:nvSpPr>
          <p:cNvPr id="30726"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1746" name="Rectangle 4"/>
          <p:cNvSpPr>
            <a:spLocks noGrp="1"/>
          </p:cNvSpPr>
          <p:nvPr>
            <p:ph idx="1"/>
          </p:nvPr>
        </p:nvSpPr>
        <p:spPr>
          <a:xfrm>
            <a:off x="304800" y="609600"/>
            <a:ext cx="8610600" cy="5715000"/>
          </a:xfrm>
          <a:ln>
            <a:solidFill>
              <a:schemeClr val="hlink">
                <a:alpha val="100000"/>
              </a:schemeClr>
            </a:solidFill>
            <a:miter lim="800000"/>
          </a:ln>
        </p:spPr>
        <p:txBody>
          <a:bodyPr vert="horz" wrap="square" lIns="91440" tIns="45720" rIns="91440" bIns="45720" anchor="t" anchorCtr="0"/>
          <a:p>
            <a:pPr marL="0" indent="0" algn="just" eaLnBrk="1" hangingPunct="1">
              <a:buNone/>
            </a:pPr>
            <a:r>
              <a:rPr lang="en-US" altLang="zh-CN" sz="2800" b="1" dirty="0">
                <a:latin typeface="Comic Sans MS" panose="030F0702030302020204" pitchFamily="66" charset="0"/>
              </a:rPr>
              <a:t>int i = 1234; long j = 1234567L;</a:t>
            </a:r>
            <a:endParaRPr lang="en-US" altLang="zh-CN" sz="2800" b="1" dirty="0">
              <a:latin typeface="Comic Sans MS" panose="030F0702030302020204" pitchFamily="66" charset="0"/>
            </a:endParaRPr>
          </a:p>
          <a:p>
            <a:pPr marL="0" indent="0" algn="just" eaLnBrk="1" hangingPunct="1">
              <a:buNone/>
            </a:pPr>
            <a:r>
              <a:rPr lang="en-US" altLang="zh-CN" sz="2800" b="1" dirty="0">
                <a:latin typeface="Comic Sans MS" panose="030F0702030302020204" pitchFamily="66" charset="0"/>
              </a:rPr>
              <a:t>printf("%d,%+6d,%06d,%-6d,%5ld", i, i, i, i, j)</a:t>
            </a:r>
            <a:endParaRPr lang="en-US" altLang="zh-CN" sz="2800" b="1" dirty="0">
              <a:latin typeface="Comic Sans MS" panose="030F0702030302020204" pitchFamily="66" charset="0"/>
            </a:endParaRPr>
          </a:p>
          <a:p>
            <a:pPr marL="0" indent="0" algn="just" eaLnBrk="1" hangingPunct="1">
              <a:buNone/>
            </a:pPr>
            <a:r>
              <a:rPr lang="zh-CN" altLang="en-US" sz="2800" b="1" dirty="0">
                <a:latin typeface="Comic Sans MS" panose="030F0702030302020204" pitchFamily="66" charset="0"/>
              </a:rPr>
              <a:t>将输出</a:t>
            </a:r>
            <a:r>
              <a:rPr lang="en-US" altLang="zh-CN" sz="2800" b="1" dirty="0">
                <a:latin typeface="Comic Sans MS" panose="030F0702030302020204" pitchFamily="66" charset="0"/>
              </a:rPr>
              <a:t>:1234, +1234,001234,1234  ,1234567</a:t>
            </a:r>
            <a:endParaRPr lang="en-US" altLang="zh-CN" sz="2800" b="1" dirty="0">
              <a:latin typeface="Comic Sans MS" panose="030F0702030302020204" pitchFamily="66" charset="0"/>
            </a:endParaRPr>
          </a:p>
          <a:p>
            <a:pPr marL="0" indent="0" algn="just" eaLnBrk="1" hangingPunct="1">
              <a:buNone/>
            </a:pPr>
            <a:endParaRPr lang="en-US" altLang="zh-CN" sz="2800" b="1" dirty="0">
              <a:latin typeface="Comic Sans MS" panose="030F0702030302020204" pitchFamily="66" charset="0"/>
            </a:endParaRPr>
          </a:p>
          <a:p>
            <a:pPr marL="0" indent="0" algn="just" eaLnBrk="1" hangingPunct="1">
              <a:buNone/>
            </a:pPr>
            <a:r>
              <a:rPr lang="zh-CN" altLang="en-US" sz="2800" b="1" dirty="0">
                <a:latin typeface="Comic Sans MS" panose="030F0702030302020204" pitchFamily="66" charset="0"/>
              </a:rPr>
              <a:t>注意，对于</a:t>
            </a:r>
            <a:r>
              <a:rPr lang="en-US" altLang="zh-CN" sz="2800" b="1" dirty="0">
                <a:latin typeface="Comic Sans MS" panose="030F0702030302020204" pitchFamily="66" charset="0"/>
              </a:rPr>
              <a:t>long</a:t>
            </a:r>
            <a:r>
              <a:rPr lang="zh-CN" altLang="en-US" sz="2800" b="1" dirty="0">
                <a:latin typeface="Comic Sans MS" panose="030F0702030302020204" pitchFamily="66" charset="0"/>
              </a:rPr>
              <a:t>型数据输出，必须在格式符之前有长度修饰符</a:t>
            </a:r>
            <a:r>
              <a:rPr lang="en-US" altLang="zh-CN" sz="2800" b="1" dirty="0">
                <a:latin typeface="Comic Sans MS" panose="030F0702030302020204" pitchFamily="66" charset="0"/>
              </a:rPr>
              <a:t>l</a:t>
            </a:r>
            <a:r>
              <a:rPr lang="zh-CN" altLang="en-US" sz="2800" b="1" dirty="0">
                <a:latin typeface="Comic Sans MS" panose="030F0702030302020204" pitchFamily="66" charset="0"/>
              </a:rPr>
              <a:t>，表明输出</a:t>
            </a:r>
            <a:r>
              <a:rPr lang="en-US" altLang="zh-CN" sz="2800" b="1" dirty="0">
                <a:latin typeface="Comic Sans MS" panose="030F0702030302020204" pitchFamily="66" charset="0"/>
              </a:rPr>
              <a:t>long</a:t>
            </a:r>
            <a:r>
              <a:rPr lang="zh-CN" altLang="en-US" sz="2800" b="1" dirty="0">
                <a:latin typeface="Comic Sans MS" panose="030F0702030302020204" pitchFamily="66" charset="0"/>
              </a:rPr>
              <a:t>型数据。</a:t>
            </a:r>
            <a:endParaRPr lang="zh-CN" altLang="en-US" sz="2800" b="1" dirty="0">
              <a:latin typeface="Comic Sans MS" panose="030F0702030302020204" pitchFamily="66" charset="0"/>
            </a:endParaRPr>
          </a:p>
          <a:p>
            <a:pPr marL="0" indent="0" algn="just" eaLnBrk="1" hangingPunct="1">
              <a:buNone/>
            </a:pPr>
            <a:r>
              <a:rPr lang="zh-CN" altLang="en-US" sz="2800" b="1" dirty="0">
                <a:latin typeface="Comic Sans MS" panose="030F0702030302020204" pitchFamily="66" charset="0"/>
              </a:rPr>
              <a:t>若    </a:t>
            </a:r>
            <a:r>
              <a:rPr lang="en-US" altLang="zh-CN" sz="2800" b="1" dirty="0">
                <a:latin typeface="Comic Sans MS" panose="030F0702030302020204" pitchFamily="66" charset="0"/>
              </a:rPr>
              <a:t>int k = 045; long p = -1L;  </a:t>
            </a:r>
            <a:endParaRPr lang="en-US" altLang="zh-CN" sz="2800" b="1" dirty="0">
              <a:latin typeface="Comic Sans MS" panose="030F0702030302020204" pitchFamily="66" charset="0"/>
            </a:endParaRPr>
          </a:p>
          <a:p>
            <a:pPr marL="0" indent="0" algn="just" eaLnBrk="1" hangingPunct="1">
              <a:buNone/>
            </a:pPr>
            <a:r>
              <a:rPr lang="en-US" altLang="zh-CN" sz="2800" b="1" dirty="0">
                <a:latin typeface="Comic Sans MS" panose="030F0702030302020204" pitchFamily="66" charset="0"/>
              </a:rPr>
              <a:t>      printf("%#o,%4o,%6lo", k, k, p)</a:t>
            </a:r>
            <a:endParaRPr lang="en-US" altLang="zh-CN" sz="2800" b="1" dirty="0">
              <a:latin typeface="Comic Sans MS" panose="030F0702030302020204" pitchFamily="66" charset="0"/>
            </a:endParaRPr>
          </a:p>
          <a:p>
            <a:pPr marL="0" indent="0" algn="just" eaLnBrk="1" hangingPunct="1">
              <a:buNone/>
            </a:pPr>
            <a:r>
              <a:rPr lang="zh-CN" altLang="en-US" sz="2800" b="1" dirty="0">
                <a:latin typeface="Comic Sans MS" panose="030F0702030302020204" pitchFamily="66" charset="0"/>
              </a:rPr>
              <a:t>将输出：</a:t>
            </a:r>
            <a:r>
              <a:rPr lang="en-US" altLang="zh-CN" sz="2800" b="1" dirty="0">
                <a:latin typeface="Comic Sans MS" panose="030F0702030302020204" pitchFamily="66" charset="0"/>
              </a:rPr>
              <a:t>045,  45,</a:t>
            </a:r>
            <a:r>
              <a:rPr lang="en-US" altLang="zh-CN" sz="2800" b="1" dirty="0">
                <a:solidFill>
                  <a:srgbClr val="FF3300"/>
                </a:solidFill>
                <a:latin typeface="Comic Sans MS" panose="030F0702030302020204" pitchFamily="66" charset="0"/>
              </a:rPr>
              <a:t>37777777777</a:t>
            </a:r>
            <a:endParaRPr lang="en-US" altLang="zh-CN" sz="2800" b="1" dirty="0">
              <a:solidFill>
                <a:srgbClr val="FF3300"/>
              </a:solidFill>
              <a:latin typeface="Comic Sans MS" panose="030F0702030302020204" pitchFamily="66" charset="0"/>
            </a:endParaRPr>
          </a:p>
          <a:p>
            <a:pPr marL="0" indent="0" algn="just" eaLnBrk="1" hangingPunct="1">
              <a:buNone/>
            </a:pPr>
            <a:r>
              <a:rPr lang="zh-CN" altLang="en-US" sz="2800" b="1" dirty="0">
                <a:latin typeface="Comic Sans MS" panose="030F0702030302020204" pitchFamily="66" charset="0"/>
              </a:rPr>
              <a:t>而</a:t>
            </a:r>
            <a:r>
              <a:rPr lang="en-US" altLang="zh-CN" sz="2800" b="1" dirty="0">
                <a:latin typeface="Comic Sans MS" panose="030F0702030302020204" pitchFamily="66" charset="0"/>
              </a:rPr>
              <a:t>printf("%#x,%4x,%6lX", k, k, p)</a:t>
            </a:r>
            <a:r>
              <a:rPr lang="zh-CN" altLang="en-US" sz="2800" b="1" dirty="0">
                <a:latin typeface="Comic Sans MS" panose="030F0702030302020204" pitchFamily="66" charset="0"/>
              </a:rPr>
              <a:t>将输出</a:t>
            </a:r>
            <a:endParaRPr lang="zh-CN" altLang="en-US" sz="2800" b="1" dirty="0">
              <a:latin typeface="Comic Sans MS" panose="030F0702030302020204" pitchFamily="66" charset="0"/>
            </a:endParaRPr>
          </a:p>
          <a:p>
            <a:pPr marL="0" indent="0" algn="just" eaLnBrk="1" hangingPunct="1">
              <a:buNone/>
            </a:pPr>
            <a:r>
              <a:rPr lang="zh-CN" altLang="en-US" sz="2800" b="1" dirty="0">
                <a:latin typeface="Comic Sans MS" panose="030F0702030302020204" pitchFamily="66" charset="0"/>
              </a:rPr>
              <a:t>          </a:t>
            </a:r>
            <a:r>
              <a:rPr lang="en-US" altLang="zh-CN" sz="2800" b="1" dirty="0">
                <a:latin typeface="Comic Sans MS" panose="030F0702030302020204" pitchFamily="66" charset="0"/>
              </a:rPr>
              <a:t>0x25,  25,</a:t>
            </a:r>
            <a:r>
              <a:rPr lang="en-US" altLang="zh-CN" sz="2800" b="1" dirty="0">
                <a:solidFill>
                  <a:srgbClr val="FF3300"/>
                </a:solidFill>
                <a:latin typeface="Comic Sans MS" panose="030F0702030302020204" pitchFamily="66" charset="0"/>
              </a:rPr>
              <a:t>FFFFFFFF</a:t>
            </a:r>
            <a:endParaRPr lang="en-US" altLang="zh-CN" sz="2800" b="1" dirty="0">
              <a:solidFill>
                <a:srgbClr val="FF3300"/>
              </a:solidFill>
              <a:latin typeface="Comic Sans MS" panose="030F0702030302020204" pitchFamily="66" charset="0"/>
            </a:endParaRPr>
          </a:p>
        </p:txBody>
      </p:sp>
      <p:sp>
        <p:nvSpPr>
          <p:cNvPr id="31747"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31748" name="页脚占位符 3"/>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1749" name="日期占位符 4"/>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2770" name="Rectangle 4"/>
          <p:cNvSpPr>
            <a:spLocks noGrp="1"/>
          </p:cNvSpPr>
          <p:nvPr>
            <p:ph idx="1"/>
          </p:nvPr>
        </p:nvSpPr>
        <p:spPr>
          <a:xfrm>
            <a:off x="304800" y="223838"/>
            <a:ext cx="8610600" cy="5991225"/>
          </a:xfrm>
          <a:ln>
            <a:solidFill>
              <a:schemeClr val="hlink">
                <a:alpha val="100000"/>
              </a:schemeClr>
            </a:solidFill>
            <a:miter lim="800000"/>
          </a:ln>
        </p:spPr>
        <p:txBody>
          <a:bodyPr vert="horz" wrap="square" lIns="91440" tIns="45720" rIns="91440" bIns="45720" anchor="t" anchorCtr="0"/>
          <a:p>
            <a:pPr eaLnBrk="1" hangingPunct="1">
              <a:lnSpc>
                <a:spcPct val="90000"/>
              </a:lnSpc>
              <a:buNone/>
            </a:pPr>
            <a:r>
              <a:rPr lang="zh-CN" altLang="en-US" sz="2200" b="1" dirty="0">
                <a:latin typeface="Comic Sans MS" panose="030F0702030302020204" pitchFamily="66" charset="0"/>
              </a:rPr>
              <a:t>若 </a:t>
            </a:r>
            <a:r>
              <a:rPr lang="en-US" altLang="zh-CN" sz="2200" b="1" dirty="0">
                <a:latin typeface="Comic Sans MS" panose="030F0702030302020204" pitchFamily="66" charset="0"/>
              </a:rPr>
              <a:t>unsigned int u = 65535u; long p=-1L printf("%d,%4u,%lu",u,u,p)</a:t>
            </a:r>
            <a:endParaRPr lang="en-US" altLang="zh-CN" sz="2200" b="1" dirty="0">
              <a:latin typeface="Comic Sans MS" panose="030F0702030302020204" pitchFamily="66" charset="0"/>
            </a:endParaRPr>
          </a:p>
          <a:p>
            <a:pPr eaLnBrk="1" hangingPunct="1">
              <a:lnSpc>
                <a:spcPct val="90000"/>
              </a:lnSpc>
              <a:buNone/>
            </a:pPr>
            <a:r>
              <a:rPr lang="zh-CN" altLang="en-US" sz="2200" b="1" dirty="0">
                <a:latin typeface="Comic Sans MS" panose="030F0702030302020204" pitchFamily="66" charset="0"/>
              </a:rPr>
              <a:t>将输出</a:t>
            </a:r>
            <a:r>
              <a:rPr lang="en-US" altLang="zh-CN" sz="2200" b="1" dirty="0">
                <a:latin typeface="Comic Sans MS" panose="030F0702030302020204" pitchFamily="66" charset="0"/>
              </a:rPr>
              <a:t>:</a:t>
            </a:r>
            <a:r>
              <a:rPr lang="en-US" altLang="zh-CN" sz="2200" b="1" dirty="0">
                <a:solidFill>
                  <a:srgbClr val="FF0000"/>
                </a:solidFill>
                <a:latin typeface="Comic Sans MS" panose="030F0702030302020204" pitchFamily="66" charset="0"/>
              </a:rPr>
              <a:t>-1</a:t>
            </a:r>
            <a:r>
              <a:rPr lang="en-US" altLang="zh-CN" sz="2200" b="1" dirty="0">
                <a:latin typeface="Comic Sans MS" panose="030F0702030302020204" pitchFamily="66" charset="0"/>
              </a:rPr>
              <a:t>,65535,4294967295</a:t>
            </a:r>
            <a:endParaRPr lang="en-US" altLang="zh-CN" sz="2200" b="1" dirty="0">
              <a:latin typeface="Comic Sans MS" panose="030F0702030302020204" pitchFamily="66" charset="0"/>
            </a:endParaRPr>
          </a:p>
          <a:p>
            <a:pPr eaLnBrk="1" hangingPunct="1">
              <a:lnSpc>
                <a:spcPct val="90000"/>
              </a:lnSpc>
              <a:buNone/>
            </a:pPr>
            <a:endParaRPr lang="en-US" altLang="zh-CN" sz="1000" b="1" dirty="0">
              <a:latin typeface="Comic Sans MS" panose="030F0702030302020204" pitchFamily="66" charset="0"/>
            </a:endParaRPr>
          </a:p>
          <a:p>
            <a:pPr eaLnBrk="1" hangingPunct="1">
              <a:lnSpc>
                <a:spcPct val="90000"/>
              </a:lnSpc>
              <a:buNone/>
            </a:pPr>
            <a:r>
              <a:rPr lang="zh-CN" altLang="en-US" sz="2200" b="1" dirty="0">
                <a:latin typeface="Comic Sans MS" panose="030F0702030302020204" pitchFamily="66" charset="0"/>
              </a:rPr>
              <a:t>若     </a:t>
            </a:r>
            <a:r>
              <a:rPr lang="en-US" altLang="zh-CN" sz="2200" b="1" dirty="0">
                <a:latin typeface="Comic Sans MS" panose="030F0702030302020204" pitchFamily="66" charset="0"/>
              </a:rPr>
              <a:t>char ch1 = 045, ch2 = ’a’; </a:t>
            </a:r>
            <a:endParaRPr lang="en-US" altLang="zh-CN" sz="2200" b="1" dirty="0">
              <a:latin typeface="Comic Sans MS" panose="030F0702030302020204" pitchFamily="66" charset="0"/>
            </a:endParaRPr>
          </a:p>
          <a:p>
            <a:pPr eaLnBrk="1" hangingPunct="1">
              <a:lnSpc>
                <a:spcPct val="90000"/>
              </a:lnSpc>
              <a:buNone/>
            </a:pPr>
            <a:r>
              <a:rPr lang="en-US" altLang="zh-CN" sz="2200" b="1" dirty="0">
                <a:latin typeface="Comic Sans MS" panose="030F0702030302020204" pitchFamily="66" charset="0"/>
              </a:rPr>
              <a:t>       printf("%c,%-3c,%2c", ch1, ch2, ch2)</a:t>
            </a:r>
            <a:endParaRPr lang="en-US" altLang="zh-CN" sz="2200" b="1" dirty="0">
              <a:latin typeface="Comic Sans MS" panose="030F0702030302020204" pitchFamily="66" charset="0"/>
            </a:endParaRPr>
          </a:p>
          <a:p>
            <a:pPr eaLnBrk="1" hangingPunct="1">
              <a:lnSpc>
                <a:spcPct val="90000"/>
              </a:lnSpc>
              <a:buNone/>
            </a:pPr>
            <a:r>
              <a:rPr lang="zh-CN" altLang="en-US" sz="2200" b="1" dirty="0">
                <a:latin typeface="Comic Sans MS" panose="030F0702030302020204" pitchFamily="66" charset="0"/>
              </a:rPr>
              <a:t>将输出</a:t>
            </a:r>
            <a:r>
              <a:rPr lang="en-US" altLang="zh-CN" sz="2200" b="1" dirty="0">
                <a:latin typeface="Comic Sans MS" panose="030F0702030302020204" pitchFamily="66" charset="0"/>
              </a:rPr>
              <a:t>:%,a  , a</a:t>
            </a:r>
            <a:endParaRPr lang="en-US" altLang="zh-CN" sz="2200" b="1" dirty="0">
              <a:latin typeface="Comic Sans MS" panose="030F0702030302020204" pitchFamily="66" charset="0"/>
            </a:endParaRPr>
          </a:p>
          <a:p>
            <a:pPr eaLnBrk="1" hangingPunct="1">
              <a:lnSpc>
                <a:spcPct val="90000"/>
              </a:lnSpc>
              <a:buNone/>
            </a:pPr>
            <a:endParaRPr lang="en-US" altLang="zh-CN" sz="1000" b="1" dirty="0">
              <a:latin typeface="Comic Sans MS" panose="030F0702030302020204" pitchFamily="66" charset="0"/>
            </a:endParaRPr>
          </a:p>
          <a:p>
            <a:pPr eaLnBrk="1" hangingPunct="1">
              <a:lnSpc>
                <a:spcPct val="90000"/>
              </a:lnSpc>
              <a:buNone/>
            </a:pPr>
            <a:r>
              <a:rPr lang="zh-CN" altLang="en-US" sz="2200" b="1" dirty="0">
                <a:latin typeface="Comic Sans MS" panose="030F0702030302020204" pitchFamily="66" charset="0"/>
              </a:rPr>
              <a:t>若    </a:t>
            </a:r>
            <a:r>
              <a:rPr lang="en-US" altLang="zh-CN" sz="2200" b="1" dirty="0">
                <a:latin typeface="Comic Sans MS" panose="030F0702030302020204" pitchFamily="66" charset="0"/>
              </a:rPr>
              <a:t>char s[] = ”ABCDEF”; </a:t>
            </a:r>
            <a:endParaRPr lang="en-US" altLang="zh-CN" sz="2200" b="1" dirty="0">
              <a:latin typeface="Comic Sans MS" panose="030F0702030302020204" pitchFamily="66" charset="0"/>
            </a:endParaRPr>
          </a:p>
          <a:p>
            <a:pPr eaLnBrk="1" hangingPunct="1">
              <a:lnSpc>
                <a:spcPct val="90000"/>
              </a:lnSpc>
              <a:buNone/>
            </a:pPr>
            <a:r>
              <a:rPr lang="en-US" altLang="zh-CN" sz="2200" b="1" dirty="0">
                <a:latin typeface="Comic Sans MS" panose="030F0702030302020204" pitchFamily="66" charset="0"/>
              </a:rPr>
              <a:t>  printf("%3s,%4.2s,%-7.4s,%.5s", s, s, s, s)</a:t>
            </a:r>
            <a:endParaRPr lang="en-US" altLang="zh-CN" sz="2200" b="1" dirty="0">
              <a:latin typeface="Comic Sans MS" panose="030F0702030302020204" pitchFamily="66" charset="0"/>
            </a:endParaRPr>
          </a:p>
          <a:p>
            <a:pPr eaLnBrk="1" hangingPunct="1">
              <a:lnSpc>
                <a:spcPct val="90000"/>
              </a:lnSpc>
              <a:buNone/>
            </a:pPr>
            <a:r>
              <a:rPr lang="zh-CN" altLang="en-US" sz="2200" b="1" dirty="0">
                <a:latin typeface="Comic Sans MS" panose="030F0702030302020204" pitchFamily="66" charset="0"/>
              </a:rPr>
              <a:t>将输出</a:t>
            </a:r>
            <a:r>
              <a:rPr lang="en-US" altLang="zh-CN" sz="2200" b="1" dirty="0">
                <a:latin typeface="Comic Sans MS" panose="030F0702030302020204" pitchFamily="66" charset="0"/>
              </a:rPr>
              <a:t>:ABCDEF,  AB,ABCD   ,ABCDE</a:t>
            </a:r>
            <a:endParaRPr lang="en-US" altLang="zh-CN" sz="2200" b="1" dirty="0">
              <a:latin typeface="Comic Sans MS" panose="030F0702030302020204" pitchFamily="66" charset="0"/>
            </a:endParaRPr>
          </a:p>
          <a:p>
            <a:pPr eaLnBrk="1" hangingPunct="1">
              <a:lnSpc>
                <a:spcPct val="90000"/>
              </a:lnSpc>
              <a:buNone/>
            </a:pPr>
            <a:endParaRPr lang="en-US" altLang="zh-CN" sz="1000" b="1" dirty="0">
              <a:latin typeface="Comic Sans MS" panose="030F0702030302020204" pitchFamily="66" charset="0"/>
            </a:endParaRPr>
          </a:p>
          <a:p>
            <a:pPr eaLnBrk="1" hangingPunct="1">
              <a:lnSpc>
                <a:spcPct val="90000"/>
              </a:lnSpc>
              <a:buNone/>
            </a:pPr>
            <a:r>
              <a:rPr lang="zh-CN" altLang="en-US" sz="2200" b="1" dirty="0">
                <a:latin typeface="Comic Sans MS" panose="030F0702030302020204" pitchFamily="66" charset="0"/>
              </a:rPr>
              <a:t>若</a:t>
            </a:r>
            <a:r>
              <a:rPr lang="en-US" altLang="zh-CN" sz="2200" b="1" dirty="0">
                <a:latin typeface="Comic Sans MS" panose="030F0702030302020204" pitchFamily="66" charset="0"/>
              </a:rPr>
              <a:t>float f = 123.4567f;  double  d = 123.456789;</a:t>
            </a:r>
            <a:endParaRPr lang="en-US" altLang="zh-CN" sz="2200" b="1" dirty="0">
              <a:latin typeface="Comic Sans MS" panose="030F0702030302020204" pitchFamily="66" charset="0"/>
            </a:endParaRPr>
          </a:p>
          <a:p>
            <a:pPr eaLnBrk="1" hangingPunct="1">
              <a:lnSpc>
                <a:spcPct val="90000"/>
              </a:lnSpc>
              <a:buNone/>
            </a:pPr>
            <a:r>
              <a:rPr lang="en-US" altLang="zh-CN" sz="2200" b="1" dirty="0">
                <a:latin typeface="Comic Sans MS" panose="030F0702030302020204" pitchFamily="66" charset="0"/>
              </a:rPr>
              <a:t>  printf("%f,%8.3f,%-7.2f,%.7f", f, f, f, d)</a:t>
            </a:r>
            <a:endParaRPr lang="en-US" altLang="zh-CN" sz="2200" b="1" dirty="0">
              <a:latin typeface="Comic Sans MS" panose="030F0702030302020204" pitchFamily="66" charset="0"/>
            </a:endParaRPr>
          </a:p>
          <a:p>
            <a:pPr eaLnBrk="1" hangingPunct="1">
              <a:lnSpc>
                <a:spcPct val="90000"/>
              </a:lnSpc>
              <a:buNone/>
            </a:pPr>
            <a:r>
              <a:rPr lang="zh-CN" altLang="en-US" sz="2200" b="1" dirty="0">
                <a:latin typeface="Comic Sans MS" panose="030F0702030302020204" pitchFamily="66" charset="0"/>
              </a:rPr>
              <a:t>将输出</a:t>
            </a:r>
            <a:r>
              <a:rPr lang="en-US" altLang="zh-CN" sz="2200" b="1" dirty="0">
                <a:latin typeface="Comic Sans MS" panose="030F0702030302020204" pitchFamily="66" charset="0"/>
              </a:rPr>
              <a:t>:123.456703, 123.457,123.46 ,123.4567890</a:t>
            </a:r>
            <a:endParaRPr lang="en-US" altLang="zh-CN" sz="2200" b="1" dirty="0">
              <a:latin typeface="Comic Sans MS" panose="030F0702030302020204" pitchFamily="66" charset="0"/>
            </a:endParaRPr>
          </a:p>
          <a:p>
            <a:pPr eaLnBrk="1" hangingPunct="1">
              <a:lnSpc>
                <a:spcPct val="90000"/>
              </a:lnSpc>
              <a:buNone/>
            </a:pPr>
            <a:endParaRPr lang="en-US" altLang="zh-CN" sz="1000" b="1" dirty="0">
              <a:latin typeface="Comic Sans MS" panose="030F0702030302020204" pitchFamily="66" charset="0"/>
            </a:endParaRPr>
          </a:p>
          <a:p>
            <a:pPr eaLnBrk="1" hangingPunct="1">
              <a:lnSpc>
                <a:spcPct val="90000"/>
              </a:lnSpc>
              <a:buNone/>
            </a:pPr>
            <a:r>
              <a:rPr lang="zh-CN" altLang="en-US" sz="2200" b="1" dirty="0">
                <a:latin typeface="Comic Sans MS" panose="030F0702030302020204" pitchFamily="66" charset="0"/>
              </a:rPr>
              <a:t>而</a:t>
            </a:r>
            <a:r>
              <a:rPr lang="en-US" altLang="zh-CN" sz="2200" b="1" dirty="0">
                <a:latin typeface="Comic Sans MS" panose="030F0702030302020204" pitchFamily="66" charset="0"/>
              </a:rPr>
              <a:t>printf("%e,%10.2e,%-10.2e,%.2e",f,f,f,f,d)</a:t>
            </a:r>
            <a:endParaRPr lang="en-US" altLang="zh-CN" sz="2200" b="1" dirty="0">
              <a:latin typeface="Comic Sans MS" panose="030F0702030302020204" pitchFamily="66" charset="0"/>
            </a:endParaRPr>
          </a:p>
          <a:p>
            <a:pPr eaLnBrk="1" hangingPunct="1">
              <a:lnSpc>
                <a:spcPct val="90000"/>
              </a:lnSpc>
              <a:buNone/>
            </a:pPr>
            <a:r>
              <a:rPr lang="zh-CN" altLang="en-US" sz="2200" b="1" dirty="0">
                <a:latin typeface="Comic Sans MS" panose="030F0702030302020204" pitchFamily="66" charset="0"/>
              </a:rPr>
              <a:t>将输出</a:t>
            </a:r>
            <a:r>
              <a:rPr lang="en-US" altLang="zh-CN" sz="2200" b="1" dirty="0">
                <a:latin typeface="Comic Sans MS" panose="030F0702030302020204" pitchFamily="66" charset="0"/>
              </a:rPr>
              <a:t>:1.23457e+02,   1.2e+02,1.2e+02  ,1.2e+02</a:t>
            </a:r>
            <a:endParaRPr lang="en-US" altLang="zh-CN" sz="2200" b="1" dirty="0">
              <a:latin typeface="Comic Sans MS" panose="030F0702030302020204" pitchFamily="66" charset="0"/>
            </a:endParaRPr>
          </a:p>
        </p:txBody>
      </p:sp>
      <p:sp>
        <p:nvSpPr>
          <p:cNvPr id="32771"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32772" name="页脚占位符 3"/>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2773" name="日期占位符 4"/>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3795"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33796"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printf()</a:t>
            </a:r>
            <a:r>
              <a:rPr lang="zh-CN" altLang="en-US" b="1" dirty="0">
                <a:latin typeface="Comic Sans MS" panose="030F0702030302020204" pitchFamily="66" charset="0"/>
              </a:rPr>
              <a:t>（续）</a:t>
            </a:r>
            <a:endParaRPr lang="zh-CN" altLang="en-US" b="1" dirty="0">
              <a:latin typeface="Comic Sans MS" panose="030F0702030302020204" pitchFamily="66" charset="0"/>
            </a:endParaRPr>
          </a:p>
        </p:txBody>
      </p:sp>
      <p:sp>
        <p:nvSpPr>
          <p:cNvPr id="33797" name="Rectangle 3"/>
          <p:cNvSpPr>
            <a:spLocks noGrp="1"/>
          </p:cNvSpPr>
          <p:nvPr>
            <p:ph idx="1"/>
          </p:nvPr>
        </p:nvSpPr>
        <p:spPr>
          <a:xfrm>
            <a:off x="304800" y="2017713"/>
            <a:ext cx="8650288"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实型数据的有效位数</a:t>
            </a:r>
            <a:endParaRPr lang="zh-CN" altLang="en-US" sz="28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不要以为凡是打印</a:t>
            </a:r>
            <a:r>
              <a:rPr lang="en-US" altLang="zh-CN" sz="2400" b="1" dirty="0">
                <a:latin typeface="Comic Sans MS" panose="030F0702030302020204" pitchFamily="66" charset="0"/>
              </a:rPr>
              <a:t>(</a:t>
            </a:r>
            <a:r>
              <a:rPr lang="zh-CN" altLang="en-US" sz="2400" b="1" dirty="0">
                <a:latin typeface="Comic Sans MS" panose="030F0702030302020204" pitchFamily="66" charset="0"/>
              </a:rPr>
              <a:t>显示</a:t>
            </a:r>
            <a:r>
              <a:rPr lang="en-US" altLang="zh-CN" sz="2400" b="1" dirty="0">
                <a:latin typeface="Comic Sans MS" panose="030F0702030302020204" pitchFamily="66" charset="0"/>
              </a:rPr>
              <a:t>)</a:t>
            </a:r>
            <a:r>
              <a:rPr lang="zh-CN" altLang="en-US" sz="2400" b="1" dirty="0">
                <a:latin typeface="Comic Sans MS" panose="030F0702030302020204" pitchFamily="66" charset="0"/>
              </a:rPr>
              <a:t>的数字都是准确的</a:t>
            </a:r>
            <a:endParaRPr lang="zh-CN" altLang="en-US"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一般地，</a:t>
            </a:r>
            <a:r>
              <a:rPr lang="en-US" altLang="zh-CN" sz="2400" b="1" dirty="0">
                <a:latin typeface="Comic Sans MS" panose="030F0702030302020204" pitchFamily="66" charset="0"/>
              </a:rPr>
              <a:t>float</a:t>
            </a:r>
            <a:r>
              <a:rPr lang="zh-CN" altLang="en-US" sz="2400" b="1" dirty="0">
                <a:latin typeface="Comic Sans MS" panose="030F0702030302020204" pitchFamily="66" charset="0"/>
              </a:rPr>
              <a:t>型只有</a:t>
            </a:r>
            <a:r>
              <a:rPr lang="en-US" altLang="zh-CN" sz="2400" b="1" dirty="0">
                <a:latin typeface="Comic Sans MS" panose="030F0702030302020204" pitchFamily="66" charset="0"/>
              </a:rPr>
              <a:t>7</a:t>
            </a:r>
            <a:r>
              <a:rPr lang="zh-CN" altLang="en-US" sz="2400" b="1" dirty="0">
                <a:latin typeface="Comic Sans MS" panose="030F0702030302020204" pitchFamily="66" charset="0"/>
              </a:rPr>
              <a:t>位有效数字，</a:t>
            </a:r>
            <a:r>
              <a:rPr lang="en-US" altLang="zh-CN" sz="2400" b="1" dirty="0">
                <a:latin typeface="Comic Sans MS" panose="030F0702030302020204" pitchFamily="66" charset="0"/>
              </a:rPr>
              <a:t>double</a:t>
            </a:r>
            <a:r>
              <a:rPr lang="zh-CN" altLang="en-US" sz="2400" b="1" dirty="0">
                <a:latin typeface="Comic Sans MS" panose="030F0702030302020204" pitchFamily="66" charset="0"/>
              </a:rPr>
              <a:t>型有</a:t>
            </a:r>
            <a:r>
              <a:rPr lang="en-US" altLang="zh-CN" sz="2400" b="1" dirty="0">
                <a:latin typeface="Comic Sans MS" panose="030F0702030302020204" pitchFamily="66" charset="0"/>
              </a:rPr>
              <a:t>15</a:t>
            </a:r>
            <a:r>
              <a:rPr lang="zh-CN" altLang="en-US" sz="2400" b="1" dirty="0">
                <a:latin typeface="Comic Sans MS" panose="030F0702030302020204" pitchFamily="66" charset="0"/>
              </a:rPr>
              <a:t>位有效数字。实际上，因计算过程中的误差积累，通常不能达到所说的有效位数</a:t>
            </a:r>
            <a:endParaRPr lang="zh-CN" altLang="en-US" sz="2400" b="1" dirty="0">
              <a:latin typeface="Comic Sans MS" panose="030F0702030302020204" pitchFamily="66" charset="0"/>
            </a:endParaRPr>
          </a:p>
          <a:p>
            <a:pPr eaLnBrk="1" hangingPunct="1">
              <a:lnSpc>
                <a:spcPct val="90000"/>
              </a:lnSpc>
            </a:pPr>
            <a:r>
              <a:rPr lang="en-US" altLang="zh-CN" sz="2800" b="1" dirty="0">
                <a:latin typeface="Comic Sans MS" panose="030F0702030302020204" pitchFamily="66" charset="0"/>
              </a:rPr>
              <a:t>%g</a:t>
            </a:r>
            <a:r>
              <a:rPr lang="zh-CN" altLang="en-US" sz="2800" b="1" dirty="0">
                <a:latin typeface="Comic Sans MS" panose="030F0702030302020204" pitchFamily="66" charset="0"/>
              </a:rPr>
              <a:t>格式的特殊性</a:t>
            </a:r>
            <a:endParaRPr lang="zh-CN" altLang="en-US" sz="28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当它选择“</a:t>
            </a:r>
            <a:r>
              <a:rPr lang="zh-CN" altLang="en-US" sz="2400" b="1" dirty="0">
                <a:solidFill>
                  <a:srgbClr val="660033"/>
                </a:solidFill>
                <a:latin typeface="Comic Sans MS" panose="030F0702030302020204" pitchFamily="66" charset="0"/>
              </a:rPr>
              <a:t>整数部分</a:t>
            </a:r>
            <a:r>
              <a:rPr lang="en-US" altLang="zh-CN" sz="2400" b="1" dirty="0">
                <a:solidFill>
                  <a:srgbClr val="660033"/>
                </a:solidFill>
                <a:latin typeface="Comic Sans MS" panose="030F0702030302020204" pitchFamily="66" charset="0"/>
              </a:rPr>
              <a:t>.</a:t>
            </a:r>
            <a:r>
              <a:rPr lang="zh-CN" altLang="en-US" sz="2400" b="1" dirty="0">
                <a:solidFill>
                  <a:srgbClr val="660033"/>
                </a:solidFill>
                <a:latin typeface="Comic Sans MS" panose="030F0702030302020204" pitchFamily="66" charset="0"/>
              </a:rPr>
              <a:t>小数部分</a:t>
            </a:r>
            <a:r>
              <a:rPr lang="zh-CN" altLang="en-US" sz="2400" b="1" dirty="0">
                <a:latin typeface="Comic Sans MS" panose="030F0702030302020204" pitchFamily="66" charset="0"/>
              </a:rPr>
              <a:t>”形式时，因格式修饰说明</a:t>
            </a:r>
            <a:r>
              <a:rPr lang="en-US" altLang="zh-CN" sz="2400" b="1" dirty="0">
                <a:latin typeface="Comic Sans MS" panose="030F0702030302020204" pitchFamily="66" charset="0"/>
              </a:rPr>
              <a:t>.p</a:t>
            </a:r>
            <a:r>
              <a:rPr lang="zh-CN" altLang="en-US" sz="2400" b="1" dirty="0">
                <a:latin typeface="Comic Sans MS" panose="030F0702030302020204" pitchFamily="66" charset="0"/>
              </a:rPr>
              <a:t>在</a:t>
            </a:r>
            <a:r>
              <a:rPr lang="en-US" altLang="zh-CN" sz="2400" b="1" dirty="0">
                <a:latin typeface="Comic Sans MS" panose="030F0702030302020204" pitchFamily="66" charset="0"/>
              </a:rPr>
              <a:t>e</a:t>
            </a:r>
            <a:r>
              <a:rPr lang="zh-CN" altLang="en-US" sz="2400" b="1" dirty="0">
                <a:latin typeface="Comic Sans MS" panose="030F0702030302020204" pitchFamily="66" charset="0"/>
              </a:rPr>
              <a:t>格式中的意义是指精度，所以</a:t>
            </a:r>
            <a:r>
              <a:rPr lang="en-US" altLang="zh-CN" sz="2400" b="1" dirty="0">
                <a:latin typeface="Comic Sans MS" panose="030F0702030302020204" pitchFamily="66" charset="0"/>
              </a:rPr>
              <a:t>p</a:t>
            </a:r>
            <a:r>
              <a:rPr lang="zh-CN" altLang="en-US" sz="2400" b="1" dirty="0">
                <a:latin typeface="Comic Sans MS" panose="030F0702030302020204" pitchFamily="66" charset="0"/>
              </a:rPr>
              <a:t>的值是整数部分位数与小数部分位数之和</a:t>
            </a:r>
            <a:r>
              <a:rPr lang="en-US" altLang="zh-CN" sz="2400" b="1" dirty="0">
                <a:latin typeface="Comic Sans MS" panose="030F0702030302020204" pitchFamily="66" charset="0"/>
              </a:rPr>
              <a:t>(</a:t>
            </a:r>
            <a:r>
              <a:rPr lang="zh-CN" altLang="en-US" sz="2400" b="1" dirty="0">
                <a:latin typeface="Comic Sans MS" panose="030F0702030302020204" pitchFamily="66" charset="0"/>
              </a:rPr>
              <a:t>不是</a:t>
            </a:r>
            <a:r>
              <a:rPr lang="en-US" altLang="zh-CN" sz="2400" b="1" dirty="0">
                <a:latin typeface="Comic Sans MS" panose="030F0702030302020204" pitchFamily="66" charset="0"/>
              </a:rPr>
              <a:t>f</a:t>
            </a:r>
            <a:r>
              <a:rPr lang="zh-CN" altLang="en-US" sz="2400" b="1" dirty="0">
                <a:latin typeface="Comic Sans MS" panose="030F0702030302020204" pitchFamily="66" charset="0"/>
              </a:rPr>
              <a:t>格式中的小数位数</a:t>
            </a: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格式修饰说明</a:t>
            </a:r>
            <a:r>
              <a:rPr lang="en-US" altLang="zh-CN" sz="2400" b="1" dirty="0">
                <a:latin typeface="Comic Sans MS" panose="030F0702030302020204" pitchFamily="66" charset="0"/>
              </a:rPr>
              <a:t>#</a:t>
            </a:r>
            <a:r>
              <a:rPr lang="zh-CN" altLang="en-US" sz="2400" b="1" dirty="0">
                <a:latin typeface="Comic Sans MS" panose="030F0702030302020204" pitchFamily="66" charset="0"/>
              </a:rPr>
              <a:t>有无也对输出形式有影响</a:t>
            </a:r>
            <a:endParaRPr lang="zh-CN" altLang="en-US" sz="2400" b="1" dirty="0">
              <a:latin typeface="Comic Sans MS" panose="030F0702030302020204" pitchFamily="66" charset="0"/>
            </a:endParaRPr>
          </a:p>
          <a:p>
            <a:pPr lvl="2" eaLnBrk="1" hangingPunct="1">
              <a:lnSpc>
                <a:spcPct val="90000"/>
              </a:lnSpc>
            </a:pPr>
            <a:r>
              <a:rPr lang="zh-CN" altLang="en-US" sz="2000" b="1" dirty="0">
                <a:latin typeface="Comic Sans MS" panose="030F0702030302020204" pitchFamily="66" charset="0"/>
              </a:rPr>
              <a:t>如</a:t>
            </a:r>
            <a:r>
              <a:rPr lang="en-US" altLang="zh-CN" sz="2000" b="1" dirty="0">
                <a:latin typeface="Comic Sans MS" panose="030F0702030302020204" pitchFamily="66" charset="0"/>
              </a:rPr>
              <a:t>#</a:t>
            </a:r>
            <a:r>
              <a:rPr lang="zh-CN" altLang="en-US" sz="2000" b="1" dirty="0">
                <a:latin typeface="Comic Sans MS" panose="030F0702030302020204" pitchFamily="66" charset="0"/>
              </a:rPr>
              <a:t>缺省，输出时，小数部分无意义的</a:t>
            </a:r>
            <a:r>
              <a:rPr lang="en-US" altLang="zh-CN" sz="2000" b="1" dirty="0">
                <a:latin typeface="Comic Sans MS" panose="030F0702030302020204" pitchFamily="66" charset="0"/>
              </a:rPr>
              <a:t>0</a:t>
            </a:r>
            <a:r>
              <a:rPr lang="zh-CN" altLang="en-US" sz="2000" b="1" dirty="0">
                <a:latin typeface="Comic Sans MS" panose="030F0702030302020204" pitchFamily="66" charset="0"/>
              </a:rPr>
              <a:t>及小数点不输出；如有</a:t>
            </a:r>
            <a:r>
              <a:rPr lang="en-US" altLang="zh-CN" sz="2000" b="1" dirty="0">
                <a:latin typeface="Comic Sans MS" panose="030F0702030302020204" pitchFamily="66" charset="0"/>
              </a:rPr>
              <a:t>#</a:t>
            </a:r>
            <a:r>
              <a:rPr lang="zh-CN" altLang="en-US" sz="2000" b="1" dirty="0">
                <a:latin typeface="Comic Sans MS" panose="030F0702030302020204" pitchFamily="66" charset="0"/>
              </a:rPr>
              <a:t>，则无意义的</a:t>
            </a:r>
            <a:r>
              <a:rPr lang="en-US" altLang="zh-CN" sz="2000" b="1" dirty="0">
                <a:latin typeface="Comic Sans MS" panose="030F0702030302020204" pitchFamily="66" charset="0"/>
              </a:rPr>
              <a:t>0</a:t>
            </a:r>
            <a:r>
              <a:rPr lang="zh-CN" altLang="en-US" sz="2000" b="1" dirty="0">
                <a:latin typeface="Comic Sans MS" panose="030F0702030302020204" pitchFamily="66" charset="0"/>
              </a:rPr>
              <a:t>及小数点照常输出</a:t>
            </a:r>
            <a:endParaRPr lang="zh-CN" altLang="en-US" sz="2000" b="1" dirty="0">
              <a:latin typeface="Comic Sans MS" panose="030F0702030302020204" pitchFamily="66" charset="0"/>
            </a:endParaRPr>
          </a:p>
        </p:txBody>
      </p:sp>
      <p:sp>
        <p:nvSpPr>
          <p:cNvPr id="33798"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4818" name="Rectangle 5"/>
          <p:cNvSpPr>
            <a:spLocks noGrp="1"/>
          </p:cNvSpPr>
          <p:nvPr>
            <p:ph idx="1"/>
          </p:nvPr>
        </p:nvSpPr>
        <p:spPr>
          <a:xfrm>
            <a:off x="304800" y="692150"/>
            <a:ext cx="8610600" cy="5486400"/>
          </a:xfrm>
          <a:ln>
            <a:solidFill>
              <a:schemeClr val="hlink">
                <a:alpha val="100000"/>
              </a:schemeClr>
            </a:solidFill>
            <a:miter lim="800000"/>
          </a:ln>
        </p:spPr>
        <p:txBody>
          <a:bodyPr vert="horz" wrap="square" lIns="91440" tIns="45720" rIns="91440" bIns="45720" anchor="t" anchorCtr="0"/>
          <a:p>
            <a:pPr eaLnBrk="1" hangingPunct="1">
              <a:buNone/>
            </a:pPr>
            <a:r>
              <a:rPr lang="zh-CN" altLang="en-US" sz="2600" b="1" dirty="0">
                <a:latin typeface="Comic Sans MS" panose="030F0702030302020204" pitchFamily="66" charset="0"/>
              </a:rPr>
              <a:t>如有 </a:t>
            </a:r>
            <a:r>
              <a:rPr lang="en-US" altLang="zh-CN" sz="2600" b="1" dirty="0">
                <a:latin typeface="Comic Sans MS" panose="030F0702030302020204" pitchFamily="66" charset="0"/>
              </a:rPr>
              <a:t>float   g1 = 12.34f, g2 = 0.0f;</a:t>
            </a:r>
            <a:endParaRPr lang="en-US" altLang="zh-CN" sz="2600" b="1" dirty="0">
              <a:latin typeface="Comic Sans MS" panose="030F0702030302020204" pitchFamily="66" charset="0"/>
            </a:endParaRPr>
          </a:p>
          <a:p>
            <a:pPr eaLnBrk="1" hangingPunct="1">
              <a:buNone/>
            </a:pPr>
            <a:r>
              <a:rPr lang="en-US" altLang="zh-CN" sz="2600" b="1" dirty="0">
                <a:latin typeface="Comic Sans MS" panose="030F0702030302020204" pitchFamily="66" charset="0"/>
              </a:rPr>
              <a:t>     double  d = 123.456789, g = 123456.789;</a:t>
            </a:r>
            <a:endParaRPr lang="en-US" altLang="zh-CN" sz="2600" b="1" dirty="0">
              <a:latin typeface="Comic Sans MS" panose="030F0702030302020204" pitchFamily="66" charset="0"/>
            </a:endParaRPr>
          </a:p>
          <a:p>
            <a:pPr eaLnBrk="1" hangingPunct="1">
              <a:buNone/>
            </a:pPr>
            <a:r>
              <a:rPr lang="en-US" altLang="zh-CN" sz="2600" b="1" dirty="0">
                <a:latin typeface="Comic Sans MS" panose="030F0702030302020204" pitchFamily="66" charset="0"/>
              </a:rPr>
              <a:t>     int count;</a:t>
            </a:r>
            <a:endParaRPr lang="en-US" altLang="zh-CN" sz="2600" b="1" dirty="0">
              <a:latin typeface="Comic Sans MS" panose="030F0702030302020204" pitchFamily="66" charset="0"/>
            </a:endParaRPr>
          </a:p>
          <a:p>
            <a:pPr eaLnBrk="1" hangingPunct="1">
              <a:buNone/>
            </a:pPr>
            <a:r>
              <a:rPr lang="en-US" altLang="zh-CN" sz="2600" b="1" dirty="0">
                <a:latin typeface="Comic Sans MS" panose="030F0702030302020204" pitchFamily="66" charset="0"/>
              </a:rPr>
              <a:t>printf("%g,%g,%#g,%#g%n",g1,g2,g1,g2,&amp;count);</a:t>
            </a:r>
            <a:endParaRPr lang="en-US" altLang="zh-CN" sz="2600" b="1" dirty="0">
              <a:latin typeface="Comic Sans MS" panose="030F0702030302020204" pitchFamily="66" charset="0"/>
            </a:endParaRPr>
          </a:p>
          <a:p>
            <a:pPr eaLnBrk="1" hangingPunct="1">
              <a:buNone/>
            </a:pPr>
            <a:r>
              <a:rPr lang="en-US" altLang="zh-CN" sz="2600" b="1" dirty="0">
                <a:latin typeface="Comic Sans MS" panose="030F0702030302020204" pitchFamily="66" charset="0"/>
              </a:rPr>
              <a:t>printf("COUNT = %d\n", count);</a:t>
            </a:r>
            <a:endParaRPr lang="en-US" altLang="zh-CN" sz="2600" b="1" dirty="0">
              <a:latin typeface="Comic Sans MS" panose="030F0702030302020204" pitchFamily="66" charset="0"/>
            </a:endParaRPr>
          </a:p>
          <a:p>
            <a:pPr eaLnBrk="1" hangingPunct="1">
              <a:buNone/>
            </a:pPr>
            <a:r>
              <a:rPr lang="en-US" altLang="zh-CN" sz="2600" b="1" dirty="0">
                <a:latin typeface="Comic Sans MS" panose="030F0702030302020204" pitchFamily="66" charset="0"/>
              </a:rPr>
              <a:t>printf("%f,%g,%g,%g,%.8g", g1, g1, d, g, g)</a:t>
            </a:r>
            <a:endParaRPr lang="en-US" altLang="zh-CN" sz="2600" b="1" dirty="0">
              <a:latin typeface="Comic Sans MS" panose="030F0702030302020204" pitchFamily="66" charset="0"/>
            </a:endParaRPr>
          </a:p>
          <a:p>
            <a:pPr eaLnBrk="1" hangingPunct="1">
              <a:buNone/>
            </a:pPr>
            <a:r>
              <a:rPr lang="zh-CN" altLang="en-US" sz="2600" b="1" dirty="0">
                <a:latin typeface="Comic Sans MS" panose="030F0702030302020204" pitchFamily="66" charset="0"/>
              </a:rPr>
              <a:t>将输出：</a:t>
            </a:r>
            <a:endParaRPr lang="zh-CN" altLang="en-US" sz="2600" b="1" dirty="0">
              <a:latin typeface="Comic Sans MS" panose="030F0702030302020204" pitchFamily="66" charset="0"/>
            </a:endParaRPr>
          </a:p>
          <a:p>
            <a:pPr eaLnBrk="1" hangingPunct="1">
              <a:buNone/>
            </a:pPr>
            <a:r>
              <a:rPr lang="zh-CN" altLang="en-US" sz="2600" b="1" dirty="0">
                <a:latin typeface="Comic Sans MS" panose="030F0702030302020204" pitchFamily="66" charset="0"/>
              </a:rPr>
              <a:t>      </a:t>
            </a:r>
            <a:r>
              <a:rPr lang="en-US" altLang="zh-CN" sz="2600" b="1" dirty="0">
                <a:latin typeface="Comic Sans MS" panose="030F0702030302020204" pitchFamily="66" charset="0"/>
              </a:rPr>
              <a:t>12.34,0,12.3400,0.000000</a:t>
            </a:r>
            <a:endParaRPr lang="en-US" altLang="zh-CN" sz="2600" b="1" dirty="0">
              <a:latin typeface="Comic Sans MS" panose="030F0702030302020204" pitchFamily="66" charset="0"/>
            </a:endParaRPr>
          </a:p>
          <a:p>
            <a:pPr eaLnBrk="1" hangingPunct="1">
              <a:buNone/>
            </a:pPr>
            <a:r>
              <a:rPr lang="en-US" altLang="zh-CN" sz="2600" b="1" dirty="0">
                <a:latin typeface="Comic Sans MS" panose="030F0702030302020204" pitchFamily="66" charset="0"/>
              </a:rPr>
              <a:t>      COUNT = 24</a:t>
            </a:r>
            <a:endParaRPr lang="en-US" altLang="zh-CN" sz="2600" b="1" dirty="0">
              <a:latin typeface="Comic Sans MS" panose="030F0702030302020204" pitchFamily="66" charset="0"/>
            </a:endParaRPr>
          </a:p>
          <a:p>
            <a:pPr eaLnBrk="1" hangingPunct="1">
              <a:buNone/>
            </a:pPr>
            <a:r>
              <a:rPr lang="en-US" altLang="zh-CN" sz="2600" b="1" dirty="0">
                <a:latin typeface="Comic Sans MS" panose="030F0702030302020204" pitchFamily="66" charset="0"/>
              </a:rPr>
              <a:t>      12.340000,12.34,123.457,123457,123456.79</a:t>
            </a:r>
            <a:endParaRPr lang="en-US" altLang="zh-CN" sz="2600" b="1" dirty="0">
              <a:latin typeface="Comic Sans MS" panose="030F0702030302020204" pitchFamily="66" charset="0"/>
            </a:endParaRPr>
          </a:p>
        </p:txBody>
      </p:sp>
      <p:sp>
        <p:nvSpPr>
          <p:cNvPr id="34819"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34820" name="页脚占位符 3"/>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4821" name="日期占位符 4"/>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5843"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35844"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scanf()</a:t>
            </a:r>
            <a:endParaRPr lang="en-US" altLang="zh-CN" b="1" dirty="0">
              <a:latin typeface="Comic Sans MS" panose="030F0702030302020204" pitchFamily="66" charset="0"/>
            </a:endParaRPr>
          </a:p>
        </p:txBody>
      </p:sp>
      <p:sp>
        <p:nvSpPr>
          <p:cNvPr id="35845" name="Rectangle 3"/>
          <p:cNvSpPr>
            <a:spLocks noGrp="1"/>
          </p:cNvSpPr>
          <p:nvPr>
            <p:ph idx="1"/>
          </p:nvPr>
        </p:nvSpPr>
        <p:spPr>
          <a:xfrm>
            <a:off x="611188" y="1989138"/>
            <a:ext cx="8345487" cy="4114800"/>
          </a:xfrm>
          <a:ln/>
        </p:spPr>
        <p:txBody>
          <a:bodyPr vert="horz" wrap="square" lIns="91440" tIns="45720" rIns="91440" bIns="45720" anchor="t" anchorCtr="0"/>
          <a:p>
            <a:pPr eaLnBrk="1" hangingPunct="1">
              <a:lnSpc>
                <a:spcPct val="90000"/>
              </a:lnSpc>
            </a:pPr>
            <a:r>
              <a:rPr lang="en-US" altLang="zh-CN" sz="2800" b="1" dirty="0">
                <a:solidFill>
                  <a:srgbClr val="CC0066"/>
                </a:solidFill>
                <a:latin typeface="Comic Sans MS" panose="030F0702030302020204" pitchFamily="66" charset="0"/>
              </a:rPr>
              <a:t>scanf()</a:t>
            </a:r>
            <a:r>
              <a:rPr lang="zh-CN" altLang="en-US" sz="2800" b="1" dirty="0">
                <a:latin typeface="Comic Sans MS" panose="030F0702030302020204" pitchFamily="66" charset="0"/>
              </a:rPr>
              <a:t>函数的功能是从标准设备读入字符序列，按</a:t>
            </a:r>
            <a:r>
              <a:rPr lang="zh-CN" altLang="en-US" sz="2800" b="1" dirty="0">
                <a:solidFill>
                  <a:srgbClr val="FF3300"/>
                </a:solidFill>
                <a:latin typeface="Comic Sans MS" panose="030F0702030302020204" pitchFamily="66" charset="0"/>
              </a:rPr>
              <a:t>格式控制字符串</a:t>
            </a:r>
            <a:r>
              <a:rPr lang="zh-CN" altLang="en-US" sz="2800" b="1" dirty="0">
                <a:latin typeface="Comic Sans MS" panose="030F0702030302020204" pitchFamily="66" charset="0"/>
              </a:rPr>
              <a:t>所包含的格式解释输入字符序列，并将解释结果存贮到对应的数据存贮地址中</a:t>
            </a:r>
            <a:endParaRPr lang="zh-CN" altLang="en-US" sz="2800" b="1" dirty="0">
              <a:latin typeface="Comic Sans MS" panose="030F0702030302020204" pitchFamily="66" charset="0"/>
            </a:endParaRPr>
          </a:p>
          <a:p>
            <a:pPr eaLnBrk="1" hangingPunct="1">
              <a:lnSpc>
                <a:spcPct val="90000"/>
              </a:lnSpc>
            </a:pPr>
            <a:r>
              <a:rPr lang="zh-CN" altLang="en-US" sz="2800" b="1" dirty="0">
                <a:solidFill>
                  <a:srgbClr val="660033"/>
                </a:solidFill>
                <a:latin typeface="Comic Sans MS" panose="030F0702030302020204" pitchFamily="66" charset="0"/>
              </a:rPr>
              <a:t>调用格式输入函数</a:t>
            </a:r>
            <a:r>
              <a:rPr lang="en-US" altLang="zh-CN" sz="2800" b="1" dirty="0">
                <a:solidFill>
                  <a:srgbClr val="660033"/>
                </a:solidFill>
                <a:latin typeface="Comic Sans MS" panose="030F0702030302020204" pitchFamily="66" charset="0"/>
              </a:rPr>
              <a:t>scanf()</a:t>
            </a:r>
            <a:r>
              <a:rPr lang="zh-CN" altLang="en-US" sz="2800" b="1" dirty="0">
                <a:solidFill>
                  <a:srgbClr val="660033"/>
                </a:solidFill>
                <a:latin typeface="Comic Sans MS" panose="030F0702030302020204" pitchFamily="66" charset="0"/>
              </a:rPr>
              <a:t>的一般形式为</a:t>
            </a:r>
            <a:r>
              <a:rPr lang="zh-CN" altLang="en-US" sz="2800" b="1" dirty="0">
                <a:latin typeface="Comic Sans MS" panose="030F0702030302020204" pitchFamily="66" charset="0"/>
              </a:rPr>
              <a:t>：</a:t>
            </a:r>
            <a:endParaRPr lang="zh-CN" altLang="en-US" sz="2800" b="1" dirty="0">
              <a:latin typeface="Comic Sans MS" panose="030F0702030302020204" pitchFamily="66" charset="0"/>
            </a:endParaRPr>
          </a:p>
          <a:p>
            <a:pPr algn="just" eaLnBrk="1" hangingPunct="1">
              <a:lnSpc>
                <a:spcPct val="90000"/>
              </a:lnSpc>
              <a:buNone/>
            </a:pPr>
            <a:endParaRPr lang="zh-CN" altLang="en-US" sz="2800" b="1" dirty="0">
              <a:solidFill>
                <a:srgbClr val="0000FF"/>
              </a:solidFill>
              <a:latin typeface="Comic Sans MS" panose="030F0702030302020204" pitchFamily="66" charset="0"/>
            </a:endParaRPr>
          </a:p>
          <a:p>
            <a:pPr algn="just" eaLnBrk="1" hangingPunct="1">
              <a:lnSpc>
                <a:spcPct val="90000"/>
              </a:lnSpc>
              <a:buNone/>
            </a:pPr>
            <a:endParaRPr lang="zh-CN" altLang="en-US" sz="2800" b="1" dirty="0">
              <a:solidFill>
                <a:srgbClr val="0000FF"/>
              </a:solidFill>
              <a:latin typeface="Comic Sans MS" panose="030F0702030302020204" pitchFamily="66" charset="0"/>
            </a:endParaRPr>
          </a:p>
          <a:p>
            <a:pPr algn="just" eaLnBrk="1" hangingPunct="1">
              <a:lnSpc>
                <a:spcPct val="90000"/>
              </a:lnSpc>
            </a:pPr>
            <a:r>
              <a:rPr lang="zh-CN" altLang="en-US" sz="2800" b="1" dirty="0">
                <a:latin typeface="Comic Sans MS" panose="030F0702030302020204" pitchFamily="66" charset="0"/>
              </a:rPr>
              <a:t>格式控制字符串的一般形式是字符串表达式，通常是由一对双引号括起来的字符串常量，直接用于解释输入字符序列</a:t>
            </a:r>
            <a:endParaRPr lang="zh-CN" altLang="en-US" sz="2800" b="1" dirty="0">
              <a:latin typeface="Comic Sans MS" panose="030F0702030302020204" pitchFamily="66" charset="0"/>
            </a:endParaRPr>
          </a:p>
          <a:p>
            <a:pPr algn="just" eaLnBrk="1" hangingPunct="1">
              <a:lnSpc>
                <a:spcPct val="90000"/>
              </a:lnSpc>
              <a:buNone/>
            </a:pPr>
            <a:endParaRPr lang="en-US" altLang="zh-CN" sz="2800" dirty="0">
              <a:latin typeface="Comic Sans MS" panose="030F0702030302020204" pitchFamily="66" charset="0"/>
            </a:endParaRPr>
          </a:p>
        </p:txBody>
      </p:sp>
      <p:sp>
        <p:nvSpPr>
          <p:cNvPr id="35846" name="Rectangle 4"/>
          <p:cNvSpPr/>
          <p:nvPr/>
        </p:nvSpPr>
        <p:spPr>
          <a:xfrm>
            <a:off x="539750" y="3933825"/>
            <a:ext cx="8135938" cy="406400"/>
          </a:xfrm>
          <a:prstGeom prst="rect">
            <a:avLst/>
          </a:prstGeom>
          <a:noFill/>
          <a:ln w="9525" cap="flat" cmpd="sng">
            <a:solidFill>
              <a:srgbClr val="FF3300"/>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000" b="1" dirty="0">
                <a:solidFill>
                  <a:srgbClr val="0000FF"/>
                </a:solidFill>
                <a:latin typeface="Comic Sans MS" panose="030F0702030302020204" pitchFamily="66" charset="0"/>
              </a:rPr>
              <a:t>scanf(</a:t>
            </a:r>
            <a:r>
              <a:rPr lang="zh-CN" altLang="en-US" sz="2000" b="1" dirty="0">
                <a:solidFill>
                  <a:srgbClr val="0000FF"/>
                </a:solidFill>
                <a:latin typeface="Comic Sans MS" panose="030F0702030302020204" pitchFamily="66" charset="0"/>
              </a:rPr>
              <a:t>格式控制字符串，输入数据存贮地址，输入数据存贮地址， </a:t>
            </a:r>
            <a:r>
              <a:rPr lang="en-US" altLang="zh-CN" sz="2000" b="1" dirty="0">
                <a:solidFill>
                  <a:srgbClr val="0000FF"/>
                </a:solidFill>
                <a:latin typeface="Comic Sans MS" panose="030F0702030302020204" pitchFamily="66" charset="0"/>
              </a:rPr>
              <a:t>… )</a:t>
            </a:r>
            <a:endParaRPr lang="en-US" altLang="zh-CN" sz="2000" b="1" dirty="0">
              <a:solidFill>
                <a:srgbClr val="0000FF"/>
              </a:solidFill>
              <a:latin typeface="Comic Sans MS" panose="030F0702030302020204" pitchFamily="66" charset="0"/>
            </a:endParaRPr>
          </a:p>
        </p:txBody>
      </p:sp>
      <p:sp>
        <p:nvSpPr>
          <p:cNvPr id="35847" name="日期占位符 6"/>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6866" name="Rectangle 3"/>
          <p:cNvSpPr>
            <a:spLocks noGrp="1"/>
          </p:cNvSpPr>
          <p:nvPr>
            <p:ph idx="1"/>
          </p:nvPr>
        </p:nvSpPr>
        <p:spPr>
          <a:xfrm>
            <a:off x="611188" y="1557338"/>
            <a:ext cx="7921625" cy="690562"/>
          </a:xfrm>
          <a:ln>
            <a:solidFill>
              <a:srgbClr val="FF3300">
                <a:alpha val="100000"/>
              </a:srgbClr>
            </a:solidFill>
            <a:miter lim="800000"/>
          </a:ln>
        </p:spPr>
        <p:txBody>
          <a:bodyPr vert="horz" wrap="square" lIns="91440" tIns="45720" rIns="91440" bIns="45720" anchor="t" anchorCtr="0"/>
          <a:p>
            <a:pPr algn="just" eaLnBrk="1" hangingPunct="1">
              <a:buNone/>
            </a:pPr>
            <a:r>
              <a:rPr lang="en-US" altLang="zh-CN" sz="2800" b="1" dirty="0">
                <a:latin typeface="Comic Sans MS" panose="030F0702030302020204" pitchFamily="66" charset="0"/>
              </a:rPr>
              <a:t>printf(</a:t>
            </a:r>
            <a:r>
              <a:rPr lang="zh-CN" altLang="en-US" sz="2400" b="1" dirty="0">
                <a:solidFill>
                  <a:srgbClr val="FF0000"/>
                </a:solidFill>
                <a:latin typeface="Comic Sans MS" panose="030F0702030302020204" pitchFamily="66" charset="0"/>
              </a:rPr>
              <a:t>格式控制字符串</a:t>
            </a:r>
            <a:r>
              <a:rPr lang="zh-CN" altLang="en-US" sz="2000" b="1" dirty="0">
                <a:latin typeface="Comic Sans MS" panose="030F0702030302020204" pitchFamily="66" charset="0"/>
              </a:rPr>
              <a:t>，输入项存储地址，输入项存储， </a:t>
            </a:r>
            <a:r>
              <a:rPr lang="en-US" altLang="zh-CN" sz="2000" b="1" dirty="0">
                <a:latin typeface="Comic Sans MS" panose="030F0702030302020204" pitchFamily="66" charset="0"/>
              </a:rPr>
              <a:t>… </a:t>
            </a:r>
            <a:r>
              <a:rPr lang="en-US" altLang="zh-CN" sz="2800" b="1" dirty="0">
                <a:latin typeface="Comic Sans MS" panose="030F0702030302020204" pitchFamily="66" charset="0"/>
              </a:rPr>
              <a:t>)</a:t>
            </a:r>
            <a:endParaRPr lang="en-US" altLang="zh-CN" sz="2800" b="1" dirty="0">
              <a:latin typeface="Comic Sans MS" panose="030F0702030302020204" pitchFamily="66" charset="0"/>
            </a:endParaRPr>
          </a:p>
          <a:p>
            <a:pPr eaLnBrk="1" hangingPunct="1">
              <a:buNone/>
            </a:pPr>
            <a:endParaRPr lang="en-US" altLang="zh-CN" dirty="0"/>
          </a:p>
        </p:txBody>
      </p:sp>
      <p:sp>
        <p:nvSpPr>
          <p:cNvPr id="36867" name="Rectangle 4"/>
          <p:cNvSpPr/>
          <p:nvPr/>
        </p:nvSpPr>
        <p:spPr>
          <a:xfrm>
            <a:off x="2627313" y="3789363"/>
            <a:ext cx="4205287" cy="461962"/>
          </a:xfrm>
          <a:prstGeom prst="rect">
            <a:avLst/>
          </a:prstGeom>
          <a:noFill/>
          <a:ln w="9525" cap="flat" cmpd="sng">
            <a:solidFill>
              <a:srgbClr val="FF33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b="1" dirty="0">
                <a:solidFill>
                  <a:srgbClr val="0000FF"/>
                </a:solidFill>
                <a:latin typeface="Comic Sans MS" panose="030F0702030302020204" pitchFamily="66" charset="0"/>
              </a:rPr>
              <a:t>%[</a:t>
            </a:r>
            <a:r>
              <a:rPr lang="zh-CN" altLang="en-US" sz="2400" b="1" dirty="0">
                <a:solidFill>
                  <a:srgbClr val="FF0000"/>
                </a:solidFill>
                <a:latin typeface="Comic Sans MS" panose="030F0702030302020204" pitchFamily="66" charset="0"/>
              </a:rPr>
              <a:t>格式修饰说明</a:t>
            </a:r>
            <a:r>
              <a:rPr lang="en-US" altLang="zh-CN" sz="2400" b="1" dirty="0">
                <a:solidFill>
                  <a:srgbClr val="0000FF"/>
                </a:solidFill>
                <a:latin typeface="Comic Sans MS" panose="030F0702030302020204" pitchFamily="66" charset="0"/>
              </a:rPr>
              <a:t>] </a:t>
            </a:r>
            <a:r>
              <a:rPr lang="zh-CN" altLang="en-US" sz="2400" b="1" dirty="0">
                <a:solidFill>
                  <a:srgbClr val="0000FF"/>
                </a:solidFill>
                <a:latin typeface="Comic Sans MS" panose="030F0702030302020204" pitchFamily="66" charset="0"/>
              </a:rPr>
              <a:t>输入格式</a:t>
            </a:r>
            <a:r>
              <a:rPr lang="zh-CN" altLang="en-US" sz="2400" b="1" dirty="0">
                <a:solidFill>
                  <a:srgbClr val="0000FF"/>
                </a:solidFill>
                <a:latin typeface="Comic Sans MS" panose="030F0702030302020204" pitchFamily="66" charset="0"/>
              </a:rPr>
              <a:t>符</a:t>
            </a:r>
            <a:endParaRPr lang="zh-CN" altLang="en-US" sz="2400" b="1" dirty="0">
              <a:solidFill>
                <a:srgbClr val="0000FF"/>
              </a:solidFill>
              <a:latin typeface="Comic Sans MS" panose="030F0702030302020204" pitchFamily="66" charset="0"/>
            </a:endParaRPr>
          </a:p>
        </p:txBody>
      </p:sp>
      <p:sp>
        <p:nvSpPr>
          <p:cNvPr id="36868" name="Rectangle 5"/>
          <p:cNvSpPr/>
          <p:nvPr/>
        </p:nvSpPr>
        <p:spPr>
          <a:xfrm>
            <a:off x="3078163" y="4911725"/>
            <a:ext cx="1998662" cy="461963"/>
          </a:xfrm>
          <a:prstGeom prst="rect">
            <a:avLst/>
          </a:prstGeom>
          <a:noFill/>
          <a:ln w="9525" cap="flat" cmpd="sng">
            <a:solidFill>
              <a:srgbClr val="FF33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b="1" dirty="0">
                <a:solidFill>
                  <a:srgbClr val="0000FF"/>
                </a:solidFill>
                <a:latin typeface="Comic Sans MS" panose="030F0702030302020204" pitchFamily="66" charset="0"/>
              </a:rPr>
              <a:t>[*][w][h/l/L]</a:t>
            </a:r>
            <a:endParaRPr lang="en-US" altLang="zh-CN" sz="2400" b="1" dirty="0">
              <a:solidFill>
                <a:srgbClr val="0000FF"/>
              </a:solidFill>
              <a:latin typeface="Comic Sans MS" panose="030F0702030302020204" pitchFamily="66" charset="0"/>
            </a:endParaRPr>
          </a:p>
        </p:txBody>
      </p:sp>
      <p:sp>
        <p:nvSpPr>
          <p:cNvPr id="36869" name="Rectangle 6"/>
          <p:cNvSpPr/>
          <p:nvPr/>
        </p:nvSpPr>
        <p:spPr>
          <a:xfrm>
            <a:off x="611188" y="2709863"/>
            <a:ext cx="5551487" cy="461962"/>
          </a:xfrm>
          <a:prstGeom prst="rect">
            <a:avLst/>
          </a:prstGeom>
          <a:noFill/>
          <a:ln w="9525" cap="flat" cmpd="sng">
            <a:solidFill>
              <a:srgbClr val="FF3300"/>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400" b="1" dirty="0">
                <a:latin typeface="Times New Roman" panose="02020603050405020304" pitchFamily="18" charset="0"/>
              </a:rPr>
              <a:t>“</a:t>
            </a:r>
            <a:r>
              <a:rPr lang="zh-CN" altLang="en-US" sz="2400" b="1" dirty="0">
                <a:latin typeface="Times New Roman" panose="02020603050405020304" pitchFamily="18" charset="0"/>
              </a:rPr>
              <a:t>空白类字符</a:t>
            </a:r>
            <a:r>
              <a:rPr lang="en-US" altLang="zh-CN" sz="2400" b="1" dirty="0">
                <a:latin typeface="Times New Roman" panose="02020603050405020304" pitchFamily="18" charset="0"/>
              </a:rPr>
              <a:t>/</a:t>
            </a:r>
            <a:r>
              <a:rPr lang="zh-CN" altLang="en-US" sz="2400" b="1" dirty="0"/>
              <a:t>普通</a:t>
            </a:r>
            <a:r>
              <a:rPr lang="zh-CN" altLang="en-US" sz="2400" b="1" dirty="0"/>
              <a:t>字符</a:t>
            </a:r>
            <a:r>
              <a:rPr lang="en-US" altLang="zh-CN" sz="2400" b="1" dirty="0"/>
              <a:t>/</a:t>
            </a:r>
            <a:r>
              <a:rPr lang="zh-CN" altLang="en-US" sz="2400" b="1" dirty="0">
                <a:solidFill>
                  <a:srgbClr val="FF0000"/>
                </a:solidFill>
              </a:rPr>
              <a:t>格式</a:t>
            </a:r>
            <a:r>
              <a:rPr lang="zh-CN" altLang="en-US" sz="2400" b="1" dirty="0">
                <a:solidFill>
                  <a:srgbClr val="FF0000"/>
                </a:solidFill>
              </a:rPr>
              <a:t>转换说明</a:t>
            </a:r>
            <a:r>
              <a:rPr lang="zh-CN" altLang="en-US" sz="2400" b="1" dirty="0">
                <a:latin typeface="Times New Roman" panose="02020603050405020304" pitchFamily="18" charset="0"/>
              </a:rPr>
              <a:t>”</a:t>
            </a:r>
            <a:endParaRPr lang="zh-CN" altLang="en-US" sz="2400" b="1" dirty="0"/>
          </a:p>
        </p:txBody>
      </p:sp>
      <p:sp>
        <p:nvSpPr>
          <p:cNvPr id="36870" name="AutoShape 7"/>
          <p:cNvSpPr/>
          <p:nvPr/>
        </p:nvSpPr>
        <p:spPr>
          <a:xfrm>
            <a:off x="2700338" y="2133600"/>
            <a:ext cx="485775" cy="574675"/>
          </a:xfrm>
          <a:prstGeom prst="downArrow">
            <a:avLst>
              <a:gd name="adj1" fmla="val 50000"/>
              <a:gd name="adj2" fmla="val 29564"/>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endParaRPr lang="zh-CN" altLang="en-US" sz="2400" dirty="0"/>
          </a:p>
        </p:txBody>
      </p:sp>
      <p:sp>
        <p:nvSpPr>
          <p:cNvPr id="36871" name="AutoShape 8"/>
          <p:cNvSpPr/>
          <p:nvPr/>
        </p:nvSpPr>
        <p:spPr>
          <a:xfrm>
            <a:off x="4518025" y="3141663"/>
            <a:ext cx="485775" cy="574675"/>
          </a:xfrm>
          <a:prstGeom prst="downArrow">
            <a:avLst>
              <a:gd name="adj1" fmla="val 50000"/>
              <a:gd name="adj2" fmla="val 29564"/>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endParaRPr lang="zh-CN" altLang="en-US" sz="2400" dirty="0"/>
          </a:p>
        </p:txBody>
      </p:sp>
      <p:sp>
        <p:nvSpPr>
          <p:cNvPr id="36872" name="AutoShape 9"/>
          <p:cNvSpPr/>
          <p:nvPr/>
        </p:nvSpPr>
        <p:spPr>
          <a:xfrm>
            <a:off x="3798888" y="4294188"/>
            <a:ext cx="485775" cy="574675"/>
          </a:xfrm>
          <a:prstGeom prst="downArrow">
            <a:avLst>
              <a:gd name="adj1" fmla="val 50000"/>
              <a:gd name="adj2" fmla="val 29564"/>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endParaRPr lang="zh-CN" altLang="en-US" sz="2400" dirty="0"/>
          </a:p>
        </p:txBody>
      </p:sp>
      <p:sp>
        <p:nvSpPr>
          <p:cNvPr id="36873" name="灯片编号占位符 8"/>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36874" name="页脚占位符 9"/>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6875" name="日期占位符 10"/>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7891"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37892"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scanf()(</a:t>
            </a:r>
            <a:r>
              <a:rPr lang="zh-CN" altLang="en-US" b="1" dirty="0">
                <a:latin typeface="Comic Sans MS" panose="030F0702030302020204" pitchFamily="66" charset="0"/>
              </a:rPr>
              <a:t>续</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37893" name="Rectangle 3"/>
          <p:cNvSpPr>
            <a:spLocks noGrp="1"/>
          </p:cNvSpPr>
          <p:nvPr>
            <p:ph idx="1"/>
          </p:nvPr>
        </p:nvSpPr>
        <p:spPr>
          <a:xfrm>
            <a:off x="457200" y="2017713"/>
            <a:ext cx="8497888"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格式控制字符串可以包含</a:t>
            </a:r>
            <a:endParaRPr lang="zh-CN" altLang="en-US" sz="2800" b="1" dirty="0">
              <a:latin typeface="Comic Sans MS" panose="030F0702030302020204" pitchFamily="66" charset="0"/>
            </a:endParaRPr>
          </a:p>
          <a:p>
            <a:pPr lvl="1" eaLnBrk="1" hangingPunct="1">
              <a:lnSpc>
                <a:spcPct val="90000"/>
              </a:lnSpc>
            </a:pPr>
            <a:r>
              <a:rPr lang="zh-CN" altLang="en-US" sz="2200" b="1" dirty="0">
                <a:solidFill>
                  <a:srgbClr val="CC0066"/>
                </a:solidFill>
                <a:latin typeface="Comic Sans MS" panose="030F0702030302020204" pitchFamily="66" charset="0"/>
              </a:rPr>
              <a:t>空白类字符</a:t>
            </a:r>
            <a:r>
              <a:rPr lang="zh-CN" altLang="en-US" sz="2200" b="1" dirty="0">
                <a:latin typeface="Comic Sans MS" panose="030F0702030302020204" pitchFamily="66" charset="0"/>
              </a:rPr>
              <a:t>（空格符或制表符或换行符），使输入掠过空白类字符，直到遇到下一个非空白类字符</a:t>
            </a:r>
            <a:endParaRPr lang="zh-CN" altLang="en-US" sz="2200" b="1" dirty="0">
              <a:latin typeface="Comic Sans MS" panose="030F0702030302020204" pitchFamily="66" charset="0"/>
            </a:endParaRPr>
          </a:p>
          <a:p>
            <a:pPr lvl="1" eaLnBrk="1" hangingPunct="1">
              <a:lnSpc>
                <a:spcPct val="90000"/>
              </a:lnSpc>
            </a:pPr>
            <a:r>
              <a:rPr lang="zh-CN" altLang="en-US" sz="2200" b="1" dirty="0">
                <a:solidFill>
                  <a:srgbClr val="CC0066"/>
                </a:solidFill>
                <a:latin typeface="Comic Sans MS" panose="030F0702030302020204" pitchFamily="66" charset="0"/>
              </a:rPr>
              <a:t>普通字符</a:t>
            </a:r>
            <a:r>
              <a:rPr lang="en-US" altLang="zh-CN" sz="2200" b="1" dirty="0">
                <a:latin typeface="Comic Sans MS" panose="030F0702030302020204" pitchFamily="66" charset="0"/>
              </a:rPr>
              <a:t>(</a:t>
            </a:r>
            <a:r>
              <a:rPr lang="zh-CN" altLang="en-US" sz="2200" b="1" dirty="0">
                <a:latin typeface="Comic Sans MS" panose="030F0702030302020204" pitchFamily="66" charset="0"/>
              </a:rPr>
              <a:t>不包括</a:t>
            </a:r>
            <a:r>
              <a:rPr lang="en-US" altLang="zh-CN" sz="2200" b="1" dirty="0">
                <a:latin typeface="Comic Sans MS" panose="030F0702030302020204" pitchFamily="66" charset="0"/>
              </a:rPr>
              <a:t>%)</a:t>
            </a:r>
            <a:r>
              <a:rPr lang="zh-CN" altLang="en-US" sz="2200" b="1" dirty="0">
                <a:latin typeface="Comic Sans MS" panose="030F0702030302020204" pitchFamily="66" charset="0"/>
              </a:rPr>
              <a:t>，要求输入字符流下一个字符与它相同</a:t>
            </a:r>
            <a:endParaRPr lang="zh-CN" altLang="en-US" sz="2200" b="1" dirty="0">
              <a:latin typeface="Comic Sans MS" panose="030F0702030302020204" pitchFamily="66" charset="0"/>
            </a:endParaRPr>
          </a:p>
          <a:p>
            <a:pPr lvl="1" eaLnBrk="1" hangingPunct="1">
              <a:lnSpc>
                <a:spcPct val="90000"/>
              </a:lnSpc>
            </a:pPr>
            <a:r>
              <a:rPr lang="zh-CN" altLang="en-US" sz="2200" b="1" dirty="0">
                <a:solidFill>
                  <a:srgbClr val="CC0066"/>
                </a:solidFill>
                <a:latin typeface="Comic Sans MS" panose="030F0702030302020204" pitchFamily="66" charset="0"/>
              </a:rPr>
              <a:t>格式转换说明</a:t>
            </a:r>
            <a:r>
              <a:rPr lang="zh-CN" altLang="en-US" sz="2200" b="1" dirty="0">
                <a:latin typeface="Comic Sans MS" panose="030F0702030302020204" pitchFamily="66" charset="0"/>
              </a:rPr>
              <a:t>，以字符‘</a:t>
            </a:r>
            <a:r>
              <a:rPr lang="en-US" altLang="zh-CN" sz="2200" b="1" dirty="0">
                <a:latin typeface="Comic Sans MS" panose="030F0702030302020204" pitchFamily="66" charset="0"/>
              </a:rPr>
              <a:t>%</a:t>
            </a:r>
            <a:r>
              <a:rPr lang="zh-CN" altLang="en-US" sz="2200" b="1" dirty="0">
                <a:latin typeface="Comic Sans MS" panose="030F0702030302020204" pitchFamily="66" charset="0"/>
              </a:rPr>
              <a:t>’开头至输入格式符结束的字符序列组成。格式转换说明引导对下一输入字符段进行转换</a:t>
            </a:r>
            <a:endParaRPr lang="zh-CN" altLang="en-US" sz="22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例如，设变量 </a:t>
            </a:r>
            <a:r>
              <a:rPr lang="en-US" altLang="zh-CN" sz="2800" b="1" dirty="0">
                <a:latin typeface="Comic Sans MS" panose="030F0702030302020204" pitchFamily="66" charset="0"/>
              </a:rPr>
              <a:t>i</a:t>
            </a:r>
            <a:r>
              <a:rPr lang="zh-CN" altLang="en-US" sz="2800" b="1" dirty="0">
                <a:latin typeface="Comic Sans MS" panose="030F0702030302020204" pitchFamily="66" charset="0"/>
              </a:rPr>
              <a:t>，</a:t>
            </a:r>
            <a:r>
              <a:rPr lang="en-US" altLang="zh-CN" sz="2800" b="1" dirty="0">
                <a:latin typeface="Comic Sans MS" panose="030F0702030302020204" pitchFamily="66" charset="0"/>
              </a:rPr>
              <a:t>j</a:t>
            </a:r>
            <a:r>
              <a:rPr lang="zh-CN" altLang="en-US" sz="2800" b="1" dirty="0">
                <a:latin typeface="Comic Sans MS" panose="030F0702030302020204" pitchFamily="66" charset="0"/>
              </a:rPr>
              <a:t>，</a:t>
            </a:r>
            <a:r>
              <a:rPr lang="en-US" altLang="zh-CN" sz="2800" b="1" dirty="0">
                <a:latin typeface="Comic Sans MS" panose="030F0702030302020204" pitchFamily="66" charset="0"/>
              </a:rPr>
              <a:t>k </a:t>
            </a:r>
            <a:r>
              <a:rPr lang="zh-CN" altLang="en-US" sz="2800" b="1" dirty="0">
                <a:latin typeface="Comic Sans MS" panose="030F0702030302020204" pitchFamily="66" charset="0"/>
              </a:rPr>
              <a:t>为整型变量，函数调用“</a:t>
            </a:r>
            <a:r>
              <a:rPr lang="en-US" altLang="zh-CN" sz="2800" b="1" dirty="0">
                <a:latin typeface="Comic Sans MS" panose="030F0702030302020204" pitchFamily="66" charset="0"/>
              </a:rPr>
              <a:t>scanf(”%d%d%d”, &amp;i, &amp;j, &amp;k); </a:t>
            </a:r>
            <a:r>
              <a:rPr lang="zh-CN" altLang="en-US" sz="2800" b="1" dirty="0">
                <a:latin typeface="Comic Sans MS" panose="030F0702030302020204" pitchFamily="66" charset="0"/>
              </a:rPr>
              <a:t>为变量 </a:t>
            </a:r>
            <a:r>
              <a:rPr lang="en-US" altLang="zh-CN" sz="2800" b="1" dirty="0">
                <a:latin typeface="Comic Sans MS" panose="030F0702030302020204" pitchFamily="66" charset="0"/>
              </a:rPr>
              <a:t>i</a:t>
            </a:r>
            <a:r>
              <a:rPr lang="zh-CN" altLang="en-US" sz="2800" b="1" dirty="0">
                <a:latin typeface="Comic Sans MS" panose="030F0702030302020204" pitchFamily="66" charset="0"/>
              </a:rPr>
              <a:t>，</a:t>
            </a:r>
            <a:r>
              <a:rPr lang="en-US" altLang="zh-CN" sz="2800" b="1" dirty="0">
                <a:latin typeface="Comic Sans MS" panose="030F0702030302020204" pitchFamily="66" charset="0"/>
              </a:rPr>
              <a:t>j</a:t>
            </a:r>
            <a:r>
              <a:rPr lang="zh-CN" altLang="en-US" sz="2800" b="1" dirty="0">
                <a:latin typeface="Comic Sans MS" panose="030F0702030302020204" pitchFamily="66" charset="0"/>
              </a:rPr>
              <a:t>，</a:t>
            </a:r>
            <a:r>
              <a:rPr lang="en-US" altLang="zh-CN" sz="2800" b="1" dirty="0">
                <a:latin typeface="Comic Sans MS" panose="030F0702030302020204" pitchFamily="66" charset="0"/>
              </a:rPr>
              <a:t>k </a:t>
            </a:r>
            <a:r>
              <a:rPr lang="zh-CN" altLang="en-US" sz="2800" b="1" dirty="0">
                <a:latin typeface="Comic Sans MS" panose="030F0702030302020204" pitchFamily="66" charset="0"/>
              </a:rPr>
              <a:t>输入数据。其中</a:t>
            </a:r>
            <a:r>
              <a:rPr lang="en-US" altLang="zh-CN" sz="2800" b="1" dirty="0">
                <a:latin typeface="Comic Sans MS" panose="030F0702030302020204" pitchFamily="66" charset="0"/>
              </a:rPr>
              <a:t>&amp;i</a:t>
            </a:r>
            <a:r>
              <a:rPr lang="zh-CN" altLang="en-US" sz="2800" b="1" dirty="0">
                <a:latin typeface="Comic Sans MS" panose="030F0702030302020204" pitchFamily="66" charset="0"/>
              </a:rPr>
              <a:t>，</a:t>
            </a:r>
            <a:r>
              <a:rPr lang="en-US" altLang="zh-CN" sz="2800" b="1" dirty="0">
                <a:latin typeface="Comic Sans MS" panose="030F0702030302020204" pitchFamily="66" charset="0"/>
              </a:rPr>
              <a:t>&amp;j</a:t>
            </a:r>
            <a:r>
              <a:rPr lang="zh-CN" altLang="en-US" sz="2800" b="1" dirty="0">
                <a:latin typeface="Comic Sans MS" panose="030F0702030302020204" pitchFamily="66" charset="0"/>
              </a:rPr>
              <a:t>，</a:t>
            </a:r>
            <a:r>
              <a:rPr lang="en-US" altLang="zh-CN" sz="2800" b="1" dirty="0">
                <a:latin typeface="Comic Sans MS" panose="030F0702030302020204" pitchFamily="66" charset="0"/>
              </a:rPr>
              <a:t>&amp;k</a:t>
            </a:r>
            <a:r>
              <a:rPr lang="zh-CN" altLang="en-US" sz="2800" b="1" dirty="0">
                <a:latin typeface="Comic Sans MS" panose="030F0702030302020204" pitchFamily="66" charset="0"/>
              </a:rPr>
              <a:t>分别表示变量</a:t>
            </a:r>
            <a:r>
              <a:rPr lang="en-US" altLang="zh-CN" sz="2800" b="1" dirty="0">
                <a:latin typeface="Comic Sans MS" panose="030F0702030302020204" pitchFamily="66" charset="0"/>
              </a:rPr>
              <a:t>i</a:t>
            </a:r>
            <a:r>
              <a:rPr lang="zh-CN" altLang="en-US" sz="2800" b="1" dirty="0">
                <a:latin typeface="Comic Sans MS" panose="030F0702030302020204" pitchFamily="66" charset="0"/>
              </a:rPr>
              <a:t>，</a:t>
            </a:r>
            <a:r>
              <a:rPr lang="en-US" altLang="zh-CN" sz="2800" b="1" dirty="0">
                <a:latin typeface="Comic Sans MS" panose="030F0702030302020204" pitchFamily="66" charset="0"/>
              </a:rPr>
              <a:t>j</a:t>
            </a:r>
            <a:r>
              <a:rPr lang="zh-CN" altLang="en-US" sz="2800" b="1" dirty="0">
                <a:latin typeface="Comic Sans MS" panose="030F0702030302020204" pitchFamily="66" charset="0"/>
              </a:rPr>
              <a:t>，</a:t>
            </a:r>
            <a:r>
              <a:rPr lang="en-US" altLang="zh-CN" sz="2800" b="1" dirty="0">
                <a:latin typeface="Comic Sans MS" panose="030F0702030302020204" pitchFamily="66" charset="0"/>
              </a:rPr>
              <a:t>k</a:t>
            </a:r>
            <a:r>
              <a:rPr lang="zh-CN" altLang="en-US" sz="2800" b="1" dirty="0">
                <a:latin typeface="Comic Sans MS" panose="030F0702030302020204" pitchFamily="66" charset="0"/>
              </a:rPr>
              <a:t>的存贮地址</a:t>
            </a:r>
            <a:endParaRPr lang="zh-CN" altLang="en-US" sz="2800" b="1" dirty="0">
              <a:latin typeface="Comic Sans MS" panose="030F0702030302020204" pitchFamily="66" charset="0"/>
            </a:endParaRPr>
          </a:p>
        </p:txBody>
      </p:sp>
      <p:sp>
        <p:nvSpPr>
          <p:cNvPr id="37894"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8915"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38916"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scanf()(</a:t>
            </a:r>
            <a:r>
              <a:rPr lang="zh-CN" altLang="en-US" b="1" dirty="0">
                <a:latin typeface="Comic Sans MS" panose="030F0702030302020204" pitchFamily="66" charset="0"/>
              </a:rPr>
              <a:t>续</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38917" name="Rectangle 3"/>
          <p:cNvSpPr>
            <a:spLocks noGrp="1"/>
          </p:cNvSpPr>
          <p:nvPr>
            <p:ph idx="1"/>
          </p:nvPr>
        </p:nvSpPr>
        <p:spPr>
          <a:xfrm>
            <a:off x="457200" y="2017713"/>
            <a:ext cx="8497888" cy="4114800"/>
          </a:xfrm>
          <a:ln/>
        </p:spPr>
        <p:txBody>
          <a:bodyPr vert="horz" wrap="square" lIns="91440" tIns="45720" rIns="91440" bIns="45720" anchor="t" anchorCtr="0"/>
          <a:p>
            <a:pPr eaLnBrk="1" hangingPunct="1">
              <a:lnSpc>
                <a:spcPct val="90000"/>
              </a:lnSpc>
            </a:pPr>
            <a:r>
              <a:rPr lang="zh-CN" altLang="en-US" sz="2800" b="1" dirty="0">
                <a:solidFill>
                  <a:srgbClr val="FF3300"/>
                </a:solidFill>
                <a:latin typeface="Comic Sans MS" panose="030F0702030302020204" pitchFamily="66" charset="0"/>
              </a:rPr>
              <a:t>格式转换说明的一般形式</a:t>
            </a:r>
            <a:endParaRPr lang="zh-CN" altLang="en-US" sz="2800" b="1" dirty="0">
              <a:solidFill>
                <a:srgbClr val="FF3300"/>
              </a:solidFill>
              <a:latin typeface="Comic Sans MS" panose="030F0702030302020204" pitchFamily="66" charset="0"/>
            </a:endParaRPr>
          </a:p>
          <a:p>
            <a:pPr lvl="1" eaLnBrk="1" hangingPunct="1">
              <a:lnSpc>
                <a:spcPct val="90000"/>
              </a:lnSpc>
            </a:pPr>
            <a:r>
              <a:rPr lang="en-US" altLang="zh-CN" sz="2400" b="1" dirty="0">
                <a:solidFill>
                  <a:srgbClr val="0000FF"/>
                </a:solidFill>
                <a:latin typeface="Comic Sans MS" panose="030F0702030302020204" pitchFamily="66" charset="0"/>
              </a:rPr>
              <a:t>%[*][w][h/l/L] </a:t>
            </a:r>
            <a:r>
              <a:rPr lang="zh-CN" altLang="en-US" sz="2400" b="1" dirty="0">
                <a:solidFill>
                  <a:srgbClr val="0000FF"/>
                </a:solidFill>
                <a:latin typeface="Comic Sans MS" panose="030F0702030302020204" pitchFamily="66" charset="0"/>
              </a:rPr>
              <a:t>输入格式符</a:t>
            </a:r>
            <a:endParaRPr lang="zh-CN" altLang="en-US" sz="2400" b="1" dirty="0">
              <a:solidFill>
                <a:srgbClr val="0000FF"/>
              </a:solidFill>
              <a:latin typeface="Comic Sans MS" panose="030F0702030302020204" pitchFamily="66" charset="0"/>
            </a:endParaRPr>
          </a:p>
          <a:p>
            <a:pPr eaLnBrk="1" hangingPunct="1">
              <a:lnSpc>
                <a:spcPct val="90000"/>
              </a:lnSpc>
            </a:pPr>
            <a:r>
              <a:rPr lang="zh-CN" altLang="en-US" sz="2800" b="1" dirty="0">
                <a:solidFill>
                  <a:srgbClr val="FF0000"/>
                </a:solidFill>
                <a:latin typeface="Comic Sans MS" panose="030F0702030302020204" pitchFamily="66" charset="0"/>
              </a:rPr>
              <a:t>输入格式符</a:t>
            </a:r>
            <a:r>
              <a:rPr lang="zh-CN" altLang="en-US" sz="2800" b="1" dirty="0">
                <a:latin typeface="Comic Sans MS" panose="030F0702030302020204" pitchFamily="66" charset="0"/>
              </a:rPr>
              <a:t>共有</a:t>
            </a:r>
            <a:r>
              <a:rPr lang="en-US" altLang="zh-CN" sz="2800" b="1" dirty="0">
                <a:latin typeface="Comic Sans MS" panose="030F0702030302020204" pitchFamily="66" charset="0"/>
              </a:rPr>
              <a:t>14</a:t>
            </a:r>
            <a:r>
              <a:rPr lang="zh-CN" altLang="en-US" sz="2800" b="1" dirty="0">
                <a:latin typeface="Comic Sans MS" panose="030F0702030302020204" pitchFamily="66" charset="0"/>
              </a:rPr>
              <a:t>个，</a:t>
            </a:r>
            <a:r>
              <a:rPr lang="en-US" altLang="zh-CN" sz="2800" b="1" dirty="0">
                <a:latin typeface="Comic Sans MS" panose="030F0702030302020204" pitchFamily="66" charset="0"/>
              </a:rPr>
              <a:t>12</a:t>
            </a:r>
            <a:r>
              <a:rPr lang="zh-CN" altLang="en-US" sz="2800" b="1" dirty="0">
                <a:latin typeface="Comic Sans MS" panose="030F0702030302020204" pitchFamily="66" charset="0"/>
              </a:rPr>
              <a:t>种不同输入格式。方括号括住的内容是输入</a:t>
            </a:r>
            <a:r>
              <a:rPr lang="zh-CN" altLang="en-US" sz="2800" b="1" dirty="0">
                <a:solidFill>
                  <a:srgbClr val="FF0000"/>
                </a:solidFill>
                <a:latin typeface="Comic Sans MS" panose="030F0702030302020204" pitchFamily="66" charset="0"/>
              </a:rPr>
              <a:t>格式修饰说明</a:t>
            </a:r>
            <a:r>
              <a:rPr lang="zh-CN" altLang="en-US" sz="2800" b="1" dirty="0">
                <a:latin typeface="Comic Sans MS" panose="030F0702030302020204" pitchFamily="66" charset="0"/>
              </a:rPr>
              <a:t>，可以缺省，它们的意义是</a:t>
            </a:r>
            <a:endParaRPr lang="zh-CN" altLang="en-US" sz="2800" b="1" dirty="0">
              <a:latin typeface="Comic Sans MS" panose="030F0702030302020204" pitchFamily="66" charset="0"/>
            </a:endParaRPr>
          </a:p>
          <a:p>
            <a:pPr lvl="1" eaLnBrk="1" hangingPunct="1">
              <a:lnSpc>
                <a:spcPct val="90000"/>
              </a:lnSpc>
            </a:pPr>
            <a:r>
              <a:rPr lang="zh-CN" altLang="en-US" sz="2400" b="1" dirty="0">
                <a:solidFill>
                  <a:srgbClr val="CC0000"/>
                </a:solidFill>
                <a:latin typeface="Comic Sans MS" panose="030F0702030302020204" pitchFamily="66" charset="0"/>
              </a:rPr>
              <a:t>*</a:t>
            </a:r>
            <a:r>
              <a:rPr lang="zh-CN" altLang="en-US" sz="2400" b="1" dirty="0">
                <a:latin typeface="Comic Sans MS" panose="030F0702030302020204" pitchFamily="66" charset="0"/>
              </a:rPr>
              <a:t>  赋值抑制符，对应的输入数据项按要求被输入，但结果不存贮。 带星号的格式转换说明不对应输入数据存贮地址，用它来跳过一个输入数据项</a:t>
            </a:r>
            <a:endParaRPr lang="zh-CN" altLang="en-US" sz="2400" b="1" dirty="0">
              <a:latin typeface="Comic Sans MS" panose="030F0702030302020204" pitchFamily="66" charset="0"/>
            </a:endParaRPr>
          </a:p>
          <a:p>
            <a:pPr lvl="1" eaLnBrk="1" hangingPunct="1">
              <a:lnSpc>
                <a:spcPct val="90000"/>
              </a:lnSpc>
            </a:pPr>
            <a:r>
              <a:rPr lang="en-US" altLang="zh-CN" sz="2400" b="1" dirty="0">
                <a:solidFill>
                  <a:srgbClr val="CC0000"/>
                </a:solidFill>
                <a:latin typeface="Comic Sans MS" panose="030F0702030302020204" pitchFamily="66" charset="0"/>
              </a:rPr>
              <a:t>w</a:t>
            </a:r>
            <a:r>
              <a:rPr lang="en-US" altLang="zh-CN" sz="2400" b="1" dirty="0">
                <a:latin typeface="Comic Sans MS" panose="030F0702030302020204" pitchFamily="66" charset="0"/>
              </a:rPr>
              <a:t>  </a:t>
            </a:r>
            <a:r>
              <a:rPr lang="zh-CN" altLang="en-US" sz="2400" b="1" dirty="0">
                <a:latin typeface="Comic Sans MS" panose="030F0702030302020204" pitchFamily="66" charset="0"/>
              </a:rPr>
              <a:t>整型常数</a:t>
            </a:r>
            <a:r>
              <a:rPr lang="en-US" altLang="zh-CN" sz="2400" b="1" dirty="0">
                <a:latin typeface="Comic Sans MS" panose="030F0702030302020204" pitchFamily="66" charset="0"/>
              </a:rPr>
              <a:t>(</a:t>
            </a:r>
            <a:r>
              <a:rPr lang="zh-CN" altLang="en-US" sz="2400" b="1" dirty="0">
                <a:latin typeface="Comic Sans MS" panose="030F0702030302020204" pitchFamily="66" charset="0"/>
              </a:rPr>
              <a:t>域宽说明</a:t>
            </a:r>
            <a:r>
              <a:rPr lang="en-US" altLang="zh-CN" sz="2400" b="1" dirty="0">
                <a:latin typeface="Comic Sans MS" panose="030F0702030302020204" pitchFamily="66" charset="0"/>
              </a:rPr>
              <a:t>)</a:t>
            </a:r>
            <a:r>
              <a:rPr lang="zh-CN" altLang="en-US" sz="2400" b="1" dirty="0">
                <a:latin typeface="Comic Sans MS" panose="030F0702030302020204" pitchFamily="66" charset="0"/>
              </a:rPr>
              <a:t>，输入数据项的字符段宽度。若实际输入字符段宽度小于</a:t>
            </a:r>
            <a:r>
              <a:rPr lang="en-US" altLang="zh-CN" sz="2400" b="1" dirty="0">
                <a:latin typeface="Comic Sans MS" panose="030F0702030302020204" pitchFamily="66" charset="0"/>
              </a:rPr>
              <a:t>w</a:t>
            </a:r>
            <a:r>
              <a:rPr lang="zh-CN" altLang="en-US" sz="2400" b="1" dirty="0">
                <a:latin typeface="Comic Sans MS" panose="030F0702030302020204" pitchFamily="66" charset="0"/>
              </a:rPr>
              <a:t>，以实际宽度为准</a:t>
            </a:r>
            <a:endParaRPr lang="zh-CN" altLang="en-US" sz="2400" b="1" dirty="0">
              <a:latin typeface="Comic Sans MS" panose="030F0702030302020204" pitchFamily="66" charset="0"/>
            </a:endParaRPr>
          </a:p>
        </p:txBody>
      </p:sp>
      <p:sp>
        <p:nvSpPr>
          <p:cNvPr id="38918"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39939"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39940"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scanf()(</a:t>
            </a:r>
            <a:r>
              <a:rPr lang="zh-CN" altLang="en-US" b="1" dirty="0">
                <a:latin typeface="Comic Sans MS" panose="030F0702030302020204" pitchFamily="66" charset="0"/>
              </a:rPr>
              <a:t>续</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39941" name="Rectangle 3"/>
          <p:cNvSpPr>
            <a:spLocks noGrp="1"/>
          </p:cNvSpPr>
          <p:nvPr>
            <p:ph idx="1"/>
          </p:nvPr>
        </p:nvSpPr>
        <p:spPr>
          <a:xfrm>
            <a:off x="228600" y="1981200"/>
            <a:ext cx="8726488"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除输入格式符</a:t>
            </a:r>
            <a:r>
              <a:rPr lang="en-US" altLang="zh-CN" sz="2800" b="1" dirty="0">
                <a:latin typeface="Comic Sans MS" panose="030F0702030302020204" pitchFamily="66" charset="0"/>
              </a:rPr>
              <a:t>c</a:t>
            </a:r>
            <a:r>
              <a:rPr lang="zh-CN" altLang="en-US" sz="2800" b="1" dirty="0">
                <a:latin typeface="Comic Sans MS" panose="030F0702030302020204" pitchFamily="66" charset="0"/>
              </a:rPr>
              <a:t>和</a:t>
            </a:r>
            <a:r>
              <a:rPr lang="en-US" altLang="zh-CN" sz="2800" b="1" dirty="0">
                <a:latin typeface="Comic Sans MS" panose="030F0702030302020204" pitchFamily="66" charset="0"/>
              </a:rPr>
              <a:t>[]</a:t>
            </a:r>
            <a:r>
              <a:rPr lang="zh-CN" altLang="en-US" sz="2800" b="1" dirty="0">
                <a:latin typeface="Comic Sans MS" panose="030F0702030302020204" pitchFamily="66" charset="0"/>
              </a:rPr>
              <a:t>外，输入域定义为从下一个非空白类字符起</a:t>
            </a:r>
            <a:r>
              <a:rPr lang="en-US" altLang="zh-CN" sz="2800" b="1" dirty="0">
                <a:latin typeface="Comic Sans MS" panose="030F0702030302020204" pitchFamily="66" charset="0"/>
              </a:rPr>
              <a:t>(</a:t>
            </a:r>
            <a:r>
              <a:rPr lang="zh-CN" altLang="en-US" sz="2800" b="1" dirty="0">
                <a:latin typeface="Comic Sans MS" panose="030F0702030302020204" pitchFamily="66" charset="0"/>
              </a:rPr>
              <a:t>因此可能跳过空格符，制表符，换行符</a:t>
            </a:r>
            <a:r>
              <a:rPr lang="en-US" altLang="zh-CN" sz="2800" b="1" dirty="0">
                <a:latin typeface="Comic Sans MS" panose="030F0702030302020204" pitchFamily="66" charset="0"/>
              </a:rPr>
              <a:t>)</a:t>
            </a:r>
            <a:r>
              <a:rPr lang="zh-CN" altLang="en-US" sz="2800" b="1" dirty="0">
                <a:latin typeface="Comic Sans MS" panose="030F0702030302020204" pitchFamily="66" charset="0"/>
              </a:rPr>
              <a:t>，到一个与所解释类型相矛盾的字符为止，或直到转换了域宽说明所指定的字符个数为止</a:t>
            </a:r>
            <a:endParaRPr lang="zh-CN" altLang="en-US" sz="2800" b="1" dirty="0">
              <a:latin typeface="Comic Sans MS" panose="030F0702030302020204" pitchFamily="66" charset="0"/>
            </a:endParaRPr>
          </a:p>
          <a:p>
            <a:pPr eaLnBrk="1" hangingPunct="1">
              <a:lnSpc>
                <a:spcPct val="90000"/>
              </a:lnSpc>
            </a:pPr>
            <a:r>
              <a:rPr lang="en-US" altLang="zh-CN" sz="2800" b="1" dirty="0">
                <a:solidFill>
                  <a:srgbClr val="CC0000"/>
                </a:solidFill>
                <a:latin typeface="Comic Sans MS" panose="030F0702030302020204" pitchFamily="66" charset="0"/>
              </a:rPr>
              <a:t>h/l/L</a:t>
            </a:r>
            <a:r>
              <a:rPr lang="en-US" altLang="zh-CN" sz="2800" b="1" dirty="0">
                <a:solidFill>
                  <a:srgbClr val="0000FF"/>
                </a:solidFill>
                <a:latin typeface="Comic Sans MS" panose="030F0702030302020204" pitchFamily="66" charset="0"/>
              </a:rPr>
              <a:t> </a:t>
            </a:r>
            <a:r>
              <a:rPr lang="zh-CN" altLang="en-US" sz="2800" b="1" dirty="0">
                <a:solidFill>
                  <a:srgbClr val="0000FF"/>
                </a:solidFill>
                <a:latin typeface="Comic Sans MS" panose="030F0702030302020204" pitchFamily="66" charset="0"/>
              </a:rPr>
              <a:t>长度修饰符，指明输入数据项的存储类型</a:t>
            </a:r>
            <a:endParaRPr lang="zh-CN" altLang="en-US" sz="2800" b="1" dirty="0">
              <a:solidFill>
                <a:srgbClr val="0000FF"/>
              </a:solidFill>
              <a:latin typeface="Comic Sans MS" panose="030F0702030302020204" pitchFamily="66" charset="0"/>
            </a:endParaRPr>
          </a:p>
          <a:p>
            <a:pPr lvl="1" eaLnBrk="1" hangingPunct="1">
              <a:lnSpc>
                <a:spcPct val="90000"/>
              </a:lnSpc>
            </a:pPr>
            <a:r>
              <a:rPr lang="en-US" altLang="zh-CN" sz="2400" b="1" dirty="0">
                <a:solidFill>
                  <a:srgbClr val="000099"/>
                </a:solidFill>
                <a:latin typeface="Comic Sans MS" panose="030F0702030302020204" pitchFamily="66" charset="0"/>
              </a:rPr>
              <a:t>h</a:t>
            </a:r>
            <a:r>
              <a:rPr lang="zh-CN" altLang="en-US" sz="2400" b="1" dirty="0">
                <a:solidFill>
                  <a:srgbClr val="000099"/>
                </a:solidFill>
                <a:latin typeface="Comic Sans MS" panose="030F0702030302020204" pitchFamily="66" charset="0"/>
              </a:rPr>
              <a:t>修饰格式符</a:t>
            </a:r>
            <a:r>
              <a:rPr lang="en-US" altLang="zh-CN" sz="2400" b="1" dirty="0">
                <a:solidFill>
                  <a:srgbClr val="000099"/>
                </a:solidFill>
                <a:latin typeface="Comic Sans MS" panose="030F0702030302020204" pitchFamily="66" charset="0"/>
              </a:rPr>
              <a:t>d</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i</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o</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u</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x</a:t>
            </a:r>
            <a:r>
              <a:rPr lang="zh-CN" altLang="en-US" sz="2400" b="1" dirty="0">
                <a:solidFill>
                  <a:srgbClr val="000099"/>
                </a:solidFill>
                <a:latin typeface="Comic Sans MS" panose="030F0702030302020204" pitchFamily="66" charset="0"/>
              </a:rPr>
              <a:t>，输入整数以短整型存贮</a:t>
            </a:r>
            <a:endParaRPr lang="zh-CN" altLang="en-US" sz="2400" b="1" dirty="0">
              <a:solidFill>
                <a:srgbClr val="000099"/>
              </a:solidFill>
              <a:latin typeface="Comic Sans MS" panose="030F0702030302020204" pitchFamily="66" charset="0"/>
            </a:endParaRPr>
          </a:p>
          <a:p>
            <a:pPr lvl="1" eaLnBrk="1" hangingPunct="1">
              <a:lnSpc>
                <a:spcPct val="90000"/>
              </a:lnSpc>
            </a:pPr>
            <a:r>
              <a:rPr lang="en-US" altLang="zh-CN" sz="2400" b="1" dirty="0">
                <a:solidFill>
                  <a:srgbClr val="000099"/>
                </a:solidFill>
                <a:latin typeface="Comic Sans MS" panose="030F0702030302020204" pitchFamily="66" charset="0"/>
              </a:rPr>
              <a:t>l</a:t>
            </a:r>
            <a:r>
              <a:rPr lang="zh-CN" altLang="en-US" sz="2400" b="1" dirty="0">
                <a:solidFill>
                  <a:srgbClr val="000099"/>
                </a:solidFill>
                <a:latin typeface="Comic Sans MS" panose="030F0702030302020204" pitchFamily="66" charset="0"/>
              </a:rPr>
              <a:t>修饰格式符</a:t>
            </a:r>
            <a:r>
              <a:rPr lang="en-US" altLang="zh-CN" sz="2400" b="1" dirty="0">
                <a:solidFill>
                  <a:srgbClr val="000099"/>
                </a:solidFill>
                <a:latin typeface="Comic Sans MS" panose="030F0702030302020204" pitchFamily="66" charset="0"/>
              </a:rPr>
              <a:t>d</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i</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o</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u</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x</a:t>
            </a:r>
            <a:r>
              <a:rPr lang="zh-CN" altLang="en-US" sz="2400" b="1" dirty="0">
                <a:solidFill>
                  <a:srgbClr val="000099"/>
                </a:solidFill>
                <a:latin typeface="Comic Sans MS" panose="030F0702030302020204" pitchFamily="66" charset="0"/>
              </a:rPr>
              <a:t>，输入整数以长整型存贮；修饰格式符</a:t>
            </a:r>
            <a:r>
              <a:rPr lang="en-US" altLang="zh-CN" sz="2400" b="1" dirty="0">
                <a:solidFill>
                  <a:srgbClr val="000099"/>
                </a:solidFill>
                <a:latin typeface="Comic Sans MS" panose="030F0702030302020204" pitchFamily="66" charset="0"/>
              </a:rPr>
              <a:t>e</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f</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g</a:t>
            </a:r>
            <a:r>
              <a:rPr lang="zh-CN" altLang="en-US" sz="2400" b="1" dirty="0">
                <a:solidFill>
                  <a:srgbClr val="000099"/>
                </a:solidFill>
                <a:latin typeface="Comic Sans MS" panose="030F0702030302020204" pitchFamily="66" charset="0"/>
              </a:rPr>
              <a:t>，输入实数以</a:t>
            </a:r>
            <a:r>
              <a:rPr lang="en-US" altLang="zh-CN" sz="2400" b="1" dirty="0">
                <a:solidFill>
                  <a:srgbClr val="000099"/>
                </a:solidFill>
                <a:latin typeface="Comic Sans MS" panose="030F0702030302020204" pitchFamily="66" charset="0"/>
              </a:rPr>
              <a:t>double</a:t>
            </a:r>
            <a:r>
              <a:rPr lang="zh-CN" altLang="en-US" sz="2400" b="1" dirty="0">
                <a:solidFill>
                  <a:srgbClr val="000099"/>
                </a:solidFill>
                <a:latin typeface="Comic Sans MS" panose="030F0702030302020204" pitchFamily="66" charset="0"/>
              </a:rPr>
              <a:t>型存贮</a:t>
            </a:r>
            <a:endParaRPr lang="zh-CN" altLang="en-US" sz="2400" b="1" dirty="0">
              <a:solidFill>
                <a:srgbClr val="000099"/>
              </a:solidFill>
              <a:latin typeface="Comic Sans MS" panose="030F0702030302020204" pitchFamily="66" charset="0"/>
            </a:endParaRPr>
          </a:p>
          <a:p>
            <a:pPr lvl="1" eaLnBrk="1" hangingPunct="1">
              <a:lnSpc>
                <a:spcPct val="90000"/>
              </a:lnSpc>
            </a:pPr>
            <a:r>
              <a:rPr lang="en-US" altLang="zh-CN" sz="2400" b="1" dirty="0">
                <a:solidFill>
                  <a:srgbClr val="000099"/>
                </a:solidFill>
                <a:latin typeface="Comic Sans MS" panose="030F0702030302020204" pitchFamily="66" charset="0"/>
              </a:rPr>
              <a:t>L</a:t>
            </a:r>
            <a:r>
              <a:rPr lang="zh-CN" altLang="en-US" sz="2400" b="1" dirty="0">
                <a:solidFill>
                  <a:srgbClr val="000099"/>
                </a:solidFill>
                <a:latin typeface="Comic Sans MS" panose="030F0702030302020204" pitchFamily="66" charset="0"/>
              </a:rPr>
              <a:t>修饰格式符</a:t>
            </a:r>
            <a:r>
              <a:rPr lang="en-US" altLang="zh-CN" sz="2400" b="1" dirty="0">
                <a:solidFill>
                  <a:srgbClr val="000099"/>
                </a:solidFill>
                <a:latin typeface="Comic Sans MS" panose="030F0702030302020204" pitchFamily="66" charset="0"/>
              </a:rPr>
              <a:t>e</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f</a:t>
            </a:r>
            <a:r>
              <a:rPr lang="zh-CN" altLang="en-US" sz="2400" b="1" dirty="0">
                <a:solidFill>
                  <a:srgbClr val="000099"/>
                </a:solidFill>
                <a:latin typeface="Comic Sans MS" panose="030F0702030302020204" pitchFamily="66" charset="0"/>
              </a:rPr>
              <a:t>，</a:t>
            </a:r>
            <a:r>
              <a:rPr lang="en-US" altLang="zh-CN" sz="2400" b="1" dirty="0">
                <a:solidFill>
                  <a:srgbClr val="000099"/>
                </a:solidFill>
                <a:latin typeface="Comic Sans MS" panose="030F0702030302020204" pitchFamily="66" charset="0"/>
              </a:rPr>
              <a:t>g</a:t>
            </a:r>
            <a:r>
              <a:rPr lang="zh-CN" altLang="en-US" sz="2400" b="1" dirty="0">
                <a:solidFill>
                  <a:srgbClr val="000099"/>
                </a:solidFill>
                <a:latin typeface="Comic Sans MS" panose="030F0702030302020204" pitchFamily="66" charset="0"/>
              </a:rPr>
              <a:t>，表示输入的实数是按</a:t>
            </a:r>
            <a:r>
              <a:rPr lang="en-US" altLang="zh-CN" sz="2400" b="1" dirty="0">
                <a:solidFill>
                  <a:srgbClr val="000099"/>
                </a:solidFill>
                <a:latin typeface="Comic Sans MS" panose="030F0702030302020204" pitchFamily="66" charset="0"/>
              </a:rPr>
              <a:t>long double </a:t>
            </a:r>
            <a:r>
              <a:rPr lang="zh-CN" altLang="en-US" sz="2400" b="1" dirty="0">
                <a:solidFill>
                  <a:srgbClr val="000099"/>
                </a:solidFill>
                <a:latin typeface="Comic Sans MS" panose="030F0702030302020204" pitchFamily="66" charset="0"/>
              </a:rPr>
              <a:t>型存贮</a:t>
            </a:r>
            <a:endParaRPr lang="zh-CN" altLang="en-US" sz="2400" b="1" dirty="0">
              <a:solidFill>
                <a:srgbClr val="000099"/>
              </a:solidFill>
              <a:latin typeface="Comic Sans MS" panose="030F0702030302020204" pitchFamily="66" charset="0"/>
            </a:endParaRPr>
          </a:p>
          <a:p>
            <a:pPr lvl="1" eaLnBrk="1" hangingPunct="1">
              <a:lnSpc>
                <a:spcPct val="90000"/>
              </a:lnSpc>
            </a:pPr>
            <a:r>
              <a:rPr lang="zh-CN" altLang="en-US" sz="2000" b="1" dirty="0">
                <a:solidFill>
                  <a:srgbClr val="660033"/>
                </a:solidFill>
                <a:latin typeface="Comic Sans MS" panose="030F0702030302020204" pitchFamily="66" charset="0"/>
              </a:rPr>
              <a:t>缺省时，对于格式符</a:t>
            </a:r>
            <a:r>
              <a:rPr lang="en-US" altLang="zh-CN" sz="2000" b="1" dirty="0">
                <a:solidFill>
                  <a:srgbClr val="660033"/>
                </a:solidFill>
                <a:latin typeface="Comic Sans MS" panose="030F0702030302020204" pitchFamily="66" charset="0"/>
              </a:rPr>
              <a:t>d</a:t>
            </a:r>
            <a:r>
              <a:rPr lang="zh-CN" altLang="en-US" sz="2000" b="1" dirty="0">
                <a:solidFill>
                  <a:srgbClr val="660033"/>
                </a:solidFill>
                <a:latin typeface="Comic Sans MS" panose="030F0702030302020204" pitchFamily="66" charset="0"/>
              </a:rPr>
              <a:t>、</a:t>
            </a:r>
            <a:r>
              <a:rPr lang="en-US" altLang="zh-CN" sz="2000" b="1" dirty="0">
                <a:solidFill>
                  <a:srgbClr val="660033"/>
                </a:solidFill>
                <a:latin typeface="Comic Sans MS" panose="030F0702030302020204" pitchFamily="66" charset="0"/>
              </a:rPr>
              <a:t>i</a:t>
            </a:r>
            <a:r>
              <a:rPr lang="zh-CN" altLang="en-US" sz="2000" b="1" dirty="0">
                <a:solidFill>
                  <a:srgbClr val="660033"/>
                </a:solidFill>
                <a:latin typeface="Comic Sans MS" panose="030F0702030302020204" pitchFamily="66" charset="0"/>
              </a:rPr>
              <a:t>、</a:t>
            </a:r>
            <a:r>
              <a:rPr lang="en-US" altLang="zh-CN" sz="2000" b="1" dirty="0">
                <a:solidFill>
                  <a:srgbClr val="660033"/>
                </a:solidFill>
                <a:latin typeface="Comic Sans MS" panose="030F0702030302020204" pitchFamily="66" charset="0"/>
              </a:rPr>
              <a:t>o</a:t>
            </a:r>
            <a:r>
              <a:rPr lang="zh-CN" altLang="en-US" sz="2000" b="1" dirty="0">
                <a:solidFill>
                  <a:srgbClr val="660033"/>
                </a:solidFill>
                <a:latin typeface="Comic Sans MS" panose="030F0702030302020204" pitchFamily="66" charset="0"/>
              </a:rPr>
              <a:t>、</a:t>
            </a:r>
            <a:r>
              <a:rPr lang="en-US" altLang="zh-CN" sz="2000" b="1" dirty="0">
                <a:solidFill>
                  <a:srgbClr val="660033"/>
                </a:solidFill>
                <a:latin typeface="Comic Sans MS" panose="030F0702030302020204" pitchFamily="66" charset="0"/>
              </a:rPr>
              <a:t>u</a:t>
            </a:r>
            <a:r>
              <a:rPr lang="zh-CN" altLang="en-US" sz="2000" b="1" dirty="0">
                <a:solidFill>
                  <a:srgbClr val="660033"/>
                </a:solidFill>
                <a:latin typeface="Comic Sans MS" panose="030F0702030302020204" pitchFamily="66" charset="0"/>
              </a:rPr>
              <a:t>、</a:t>
            </a:r>
            <a:r>
              <a:rPr lang="en-US" altLang="zh-CN" sz="2000" b="1" dirty="0">
                <a:solidFill>
                  <a:srgbClr val="660033"/>
                </a:solidFill>
                <a:latin typeface="Comic Sans MS" panose="030F0702030302020204" pitchFamily="66" charset="0"/>
              </a:rPr>
              <a:t>x</a:t>
            </a:r>
            <a:r>
              <a:rPr lang="zh-CN" altLang="en-US" sz="2000" b="1" dirty="0">
                <a:solidFill>
                  <a:srgbClr val="660033"/>
                </a:solidFill>
                <a:latin typeface="Comic Sans MS" panose="030F0702030302020204" pitchFamily="66" charset="0"/>
              </a:rPr>
              <a:t>，输入整数以</a:t>
            </a:r>
            <a:r>
              <a:rPr lang="en-US" altLang="zh-CN" sz="2000" b="1" dirty="0">
                <a:solidFill>
                  <a:srgbClr val="660033"/>
                </a:solidFill>
                <a:latin typeface="Comic Sans MS" panose="030F0702030302020204" pitchFamily="66" charset="0"/>
              </a:rPr>
              <a:t>int</a:t>
            </a:r>
            <a:r>
              <a:rPr lang="zh-CN" altLang="en-US" sz="2000" b="1" dirty="0">
                <a:solidFill>
                  <a:srgbClr val="660033"/>
                </a:solidFill>
                <a:latin typeface="Comic Sans MS" panose="030F0702030302020204" pitchFamily="66" charset="0"/>
              </a:rPr>
              <a:t>型存贮；对于格式符</a:t>
            </a:r>
            <a:r>
              <a:rPr lang="en-US" altLang="zh-CN" sz="2000" b="1" dirty="0">
                <a:solidFill>
                  <a:srgbClr val="660033"/>
                </a:solidFill>
                <a:latin typeface="Comic Sans MS" panose="030F0702030302020204" pitchFamily="66" charset="0"/>
              </a:rPr>
              <a:t>e</a:t>
            </a:r>
            <a:r>
              <a:rPr lang="zh-CN" altLang="en-US" sz="2000" b="1" dirty="0">
                <a:solidFill>
                  <a:srgbClr val="660033"/>
                </a:solidFill>
                <a:latin typeface="Comic Sans MS" panose="030F0702030302020204" pitchFamily="66" charset="0"/>
              </a:rPr>
              <a:t>，</a:t>
            </a:r>
            <a:r>
              <a:rPr lang="en-US" altLang="zh-CN" sz="2000" b="1" dirty="0">
                <a:solidFill>
                  <a:srgbClr val="660033"/>
                </a:solidFill>
                <a:latin typeface="Comic Sans MS" panose="030F0702030302020204" pitchFamily="66" charset="0"/>
              </a:rPr>
              <a:t>f</a:t>
            </a:r>
            <a:r>
              <a:rPr lang="zh-CN" altLang="en-US" sz="2000" b="1" dirty="0">
                <a:solidFill>
                  <a:srgbClr val="660033"/>
                </a:solidFill>
                <a:latin typeface="Comic Sans MS" panose="030F0702030302020204" pitchFamily="66" charset="0"/>
              </a:rPr>
              <a:t>，</a:t>
            </a:r>
            <a:r>
              <a:rPr lang="en-US" altLang="zh-CN" sz="2000" b="1" dirty="0">
                <a:solidFill>
                  <a:srgbClr val="660033"/>
                </a:solidFill>
                <a:latin typeface="Comic Sans MS" panose="030F0702030302020204" pitchFamily="66" charset="0"/>
              </a:rPr>
              <a:t>g</a:t>
            </a:r>
            <a:r>
              <a:rPr lang="zh-CN" altLang="en-US" sz="2000" b="1" dirty="0">
                <a:solidFill>
                  <a:srgbClr val="660033"/>
                </a:solidFill>
                <a:latin typeface="Comic Sans MS" panose="030F0702030302020204" pitchFamily="66" charset="0"/>
              </a:rPr>
              <a:t>，输入实数以</a:t>
            </a:r>
            <a:r>
              <a:rPr lang="en-US" altLang="zh-CN" sz="2000" b="1" dirty="0">
                <a:solidFill>
                  <a:srgbClr val="660033"/>
                </a:solidFill>
                <a:latin typeface="Comic Sans MS" panose="030F0702030302020204" pitchFamily="66" charset="0"/>
              </a:rPr>
              <a:t>float</a:t>
            </a:r>
            <a:r>
              <a:rPr lang="zh-CN" altLang="en-US" sz="2000" b="1" dirty="0">
                <a:solidFill>
                  <a:srgbClr val="660033"/>
                </a:solidFill>
                <a:latin typeface="Comic Sans MS" panose="030F0702030302020204" pitchFamily="66" charset="0"/>
              </a:rPr>
              <a:t>型存贮</a:t>
            </a:r>
            <a:endParaRPr lang="zh-CN" altLang="en-US" sz="2000" b="1" dirty="0">
              <a:solidFill>
                <a:srgbClr val="660033"/>
              </a:solidFill>
              <a:latin typeface="Comic Sans MS" panose="030F0702030302020204" pitchFamily="66" charset="0"/>
            </a:endParaRPr>
          </a:p>
        </p:txBody>
      </p:sp>
      <p:sp>
        <p:nvSpPr>
          <p:cNvPr id="39942"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40962" name="Rectangle 4"/>
          <p:cNvSpPr>
            <a:spLocks noGrp="1"/>
          </p:cNvSpPr>
          <p:nvPr>
            <p:ph idx="1"/>
          </p:nvPr>
        </p:nvSpPr>
        <p:spPr>
          <a:xfrm>
            <a:off x="304800" y="152400"/>
            <a:ext cx="8610600" cy="6400800"/>
          </a:xfrm>
          <a:ln>
            <a:solidFill>
              <a:schemeClr val="hlink">
                <a:alpha val="100000"/>
              </a:schemeClr>
            </a:solidFill>
            <a:miter lim="800000"/>
          </a:ln>
        </p:spPr>
        <p:txBody>
          <a:bodyPr vert="horz" wrap="square" lIns="91440" tIns="45720" rIns="91440" bIns="45720" anchor="t" anchorCtr="0"/>
          <a:p>
            <a:pPr algn="ctr" eaLnBrk="1" hangingPunct="1">
              <a:lnSpc>
                <a:spcPct val="90000"/>
              </a:lnSpc>
              <a:buNone/>
            </a:pPr>
            <a:r>
              <a:rPr lang="en-US" altLang="zh-CN" sz="2800" dirty="0">
                <a:latin typeface="Comic Sans MS" panose="030F0702030302020204" pitchFamily="66" charset="0"/>
              </a:rPr>
              <a:t>             </a:t>
            </a:r>
            <a:r>
              <a:rPr lang="zh-CN" altLang="en-US" sz="2400" b="1" dirty="0">
                <a:latin typeface="Comic Sans MS" panose="030F0702030302020204" pitchFamily="66" charset="0"/>
              </a:rPr>
              <a:t>输入格式符表</a:t>
            </a:r>
            <a:endParaRPr lang="zh-CN" altLang="en-US"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 格式符	             意      义	</a:t>
            </a:r>
            <a:endParaRPr lang="zh-CN" altLang="en-US"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d	</a:t>
            </a:r>
            <a:r>
              <a:rPr lang="zh-CN" altLang="en-US" sz="2400" b="1" dirty="0">
                <a:latin typeface="Comic Sans MS" panose="030F0702030302020204" pitchFamily="66" charset="0"/>
              </a:rPr>
              <a:t>输入十进制整型数据	</a:t>
            </a:r>
            <a:endParaRPr lang="zh-CN" altLang="en-US" sz="2400" b="1" dirty="0">
              <a:latin typeface="Comic Sans MS" panose="030F0702030302020204" pitchFamily="66" charset="0"/>
            </a:endParaRPr>
          </a:p>
          <a:p>
            <a:pPr algn="just" eaLnBrk="1" hangingPunct="1">
              <a:lnSpc>
                <a:spcPct val="90000"/>
              </a:lnSpc>
              <a:buNone/>
            </a:pPr>
            <a:r>
              <a:rPr lang="en-US" altLang="zh-CN" sz="2400" b="1" dirty="0">
                <a:latin typeface="Comic Sans MS" panose="030F0702030302020204" pitchFamily="66" charset="0"/>
              </a:rPr>
              <a:t>i	</a:t>
            </a:r>
            <a:r>
              <a:rPr lang="zh-CN" altLang="en-US" sz="2400" b="1" dirty="0">
                <a:latin typeface="Comic Sans MS" panose="030F0702030302020204" pitchFamily="66" charset="0"/>
              </a:rPr>
              <a:t>输入十进制整型数据。若输入数据以字符</a:t>
            </a:r>
            <a:r>
              <a:rPr lang="en-US" altLang="zh-CN" sz="2400" b="1" dirty="0">
                <a:latin typeface="Comic Sans MS" panose="030F0702030302020204" pitchFamily="66" charset="0"/>
              </a:rPr>
              <a:t>0</a:t>
            </a:r>
            <a:r>
              <a:rPr lang="zh-CN" altLang="en-US" sz="2400" b="1" dirty="0">
                <a:latin typeface="Comic Sans MS" panose="030F0702030302020204" pitchFamily="66" charset="0"/>
              </a:rPr>
              <a:t>开始，则以八进制形式输入；若以</a:t>
            </a:r>
            <a:r>
              <a:rPr lang="en-US" altLang="zh-CN" sz="2400" b="1" dirty="0">
                <a:latin typeface="Comic Sans MS" panose="030F0702030302020204" pitchFamily="66" charset="0"/>
              </a:rPr>
              <a:t>0x</a:t>
            </a:r>
            <a:r>
              <a:rPr lang="zh-CN" altLang="en-US" sz="2400" b="1" dirty="0">
                <a:latin typeface="Comic Sans MS" panose="030F0702030302020204" pitchFamily="66" charset="0"/>
              </a:rPr>
              <a:t>或</a:t>
            </a:r>
            <a:r>
              <a:rPr lang="en-US" altLang="zh-CN" sz="2400" b="1" dirty="0">
                <a:latin typeface="Comic Sans MS" panose="030F0702030302020204" pitchFamily="66" charset="0"/>
              </a:rPr>
              <a:t>0X</a:t>
            </a:r>
            <a:r>
              <a:rPr lang="zh-CN" altLang="en-US" sz="2400" b="1" dirty="0">
                <a:latin typeface="Comic Sans MS" panose="030F0702030302020204" pitchFamily="66" charset="0"/>
              </a:rPr>
              <a:t>开头，则以十六进制形式输入</a:t>
            </a:r>
            <a:endParaRPr lang="zh-CN" altLang="en-US"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o	</a:t>
            </a:r>
            <a:r>
              <a:rPr lang="zh-CN" altLang="en-US" sz="2400" b="1" dirty="0">
                <a:latin typeface="Comic Sans MS" panose="030F0702030302020204" pitchFamily="66" charset="0"/>
              </a:rPr>
              <a:t>以八进制形式输入整型数据	</a:t>
            </a:r>
            <a:endParaRPr lang="zh-CN" altLang="en-US"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x	</a:t>
            </a:r>
            <a:r>
              <a:rPr lang="zh-CN" altLang="en-US" sz="2400" b="1" dirty="0">
                <a:latin typeface="Comic Sans MS" panose="030F0702030302020204" pitchFamily="66" charset="0"/>
              </a:rPr>
              <a:t>以十六进制形式输入整型数据	</a:t>
            </a:r>
            <a:endParaRPr lang="zh-CN" altLang="en-US"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u	</a:t>
            </a:r>
            <a:r>
              <a:rPr lang="zh-CN" altLang="en-US" sz="2400" b="1" dirty="0">
                <a:latin typeface="Comic Sans MS" panose="030F0702030302020204" pitchFamily="66" charset="0"/>
              </a:rPr>
              <a:t>输入无符号整型数据	</a:t>
            </a:r>
            <a:endParaRPr lang="zh-CN" altLang="en-US"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c	</a:t>
            </a:r>
            <a:r>
              <a:rPr lang="zh-CN" altLang="en-US" sz="2400" b="1" dirty="0">
                <a:latin typeface="Comic Sans MS" panose="030F0702030302020204" pitchFamily="66" charset="0"/>
              </a:rPr>
              <a:t>输入字符数据	</a:t>
            </a:r>
            <a:endParaRPr lang="zh-CN" altLang="en-US"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s	</a:t>
            </a:r>
            <a:r>
              <a:rPr lang="zh-CN" altLang="en-US" sz="2400" b="1" dirty="0">
                <a:latin typeface="Comic Sans MS" panose="030F0702030302020204" pitchFamily="66" charset="0"/>
              </a:rPr>
              <a:t>输入字符串	</a:t>
            </a:r>
            <a:endParaRPr lang="zh-CN" altLang="en-US"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e</a:t>
            </a:r>
            <a:r>
              <a:rPr lang="zh-CN" altLang="en-US" sz="2400" b="1" dirty="0">
                <a:latin typeface="Comic Sans MS" panose="030F0702030302020204" pitchFamily="66" charset="0"/>
              </a:rPr>
              <a:t>、</a:t>
            </a:r>
            <a:r>
              <a:rPr lang="en-US" altLang="zh-CN" sz="2400" b="1" dirty="0">
                <a:latin typeface="Comic Sans MS" panose="030F0702030302020204" pitchFamily="66" charset="0"/>
              </a:rPr>
              <a:t>f</a:t>
            </a:r>
            <a:r>
              <a:rPr lang="zh-CN" altLang="en-US" sz="2400" b="1" dirty="0">
                <a:latin typeface="Comic Sans MS" panose="030F0702030302020204" pitchFamily="66" charset="0"/>
              </a:rPr>
              <a:t>、</a:t>
            </a:r>
            <a:r>
              <a:rPr lang="en-US" altLang="zh-CN" sz="2400" b="1" dirty="0">
                <a:latin typeface="Comic Sans MS" panose="030F0702030302020204" pitchFamily="66" charset="0"/>
              </a:rPr>
              <a:t>g </a:t>
            </a:r>
            <a:r>
              <a:rPr lang="zh-CN" altLang="en-US" sz="2400" b="1" dirty="0">
                <a:latin typeface="Comic Sans MS" panose="030F0702030302020204" pitchFamily="66" charset="0"/>
              </a:rPr>
              <a:t>输入实型数据	</a:t>
            </a:r>
            <a:endParaRPr lang="zh-CN" altLang="en-US"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p	</a:t>
            </a:r>
            <a:r>
              <a:rPr lang="zh-CN" altLang="en-US" sz="2400" b="1" dirty="0">
                <a:latin typeface="Comic Sans MS" panose="030F0702030302020204" pitchFamily="66" charset="0"/>
              </a:rPr>
              <a:t>输入指针值	</a:t>
            </a:r>
            <a:endParaRPr lang="zh-CN" altLang="en-US" sz="2400" b="1" dirty="0">
              <a:latin typeface="Comic Sans MS" panose="030F0702030302020204" pitchFamily="66" charset="0"/>
            </a:endParaRPr>
          </a:p>
          <a:p>
            <a:pPr eaLnBrk="1" hangingPunct="1">
              <a:lnSpc>
                <a:spcPct val="90000"/>
              </a:lnSpc>
              <a:buNone/>
            </a:pPr>
            <a:r>
              <a:rPr lang="en-US" altLang="zh-CN" sz="2400" b="1" dirty="0">
                <a:solidFill>
                  <a:srgbClr val="FF3300"/>
                </a:solidFill>
                <a:latin typeface="Comic Sans MS" panose="030F0702030302020204" pitchFamily="66" charset="0"/>
              </a:rPr>
              <a:t>n</a:t>
            </a:r>
            <a:r>
              <a:rPr lang="en-US" altLang="zh-CN" sz="2400" b="1" dirty="0">
                <a:latin typeface="Comic Sans MS" panose="030F0702030302020204" pitchFamily="66" charset="0"/>
              </a:rPr>
              <a:t>	</a:t>
            </a:r>
            <a:r>
              <a:rPr lang="zh-CN" altLang="en-US" sz="2400" b="1" dirty="0">
                <a:latin typeface="Comic Sans MS" panose="030F0702030302020204" pitchFamily="66" charset="0"/>
              </a:rPr>
              <a:t>记录已输入的字符个数	</a:t>
            </a:r>
            <a:endParaRPr lang="zh-CN" altLang="en-US"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 </a:t>
            </a:r>
            <a:r>
              <a:rPr lang="zh-CN" altLang="en-US" sz="2400" b="1" dirty="0">
                <a:latin typeface="Comic Sans MS" panose="030F0702030302020204" pitchFamily="66" charset="0"/>
              </a:rPr>
              <a:t>输入匹配字符串	</a:t>
            </a:r>
            <a:endParaRPr lang="zh-CN" altLang="en-US"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	</a:t>
            </a:r>
            <a:r>
              <a:rPr lang="zh-CN" altLang="en-US" sz="2400" b="1" dirty="0">
                <a:latin typeface="Comic Sans MS" panose="030F0702030302020204" pitchFamily="66" charset="0"/>
              </a:rPr>
              <a:t>匹配输入字符</a:t>
            </a:r>
            <a:r>
              <a:rPr lang="zh-CN" altLang="en-US" sz="2400" b="1" dirty="0">
                <a:latin typeface="宋体" panose="02010600030101010101" pitchFamily="2" charset="-122"/>
              </a:rPr>
              <a:t>	</a:t>
            </a:r>
            <a:endParaRPr lang="zh-CN" altLang="en-US" sz="2400" b="1" dirty="0">
              <a:latin typeface="宋体" panose="02010600030101010101" pitchFamily="2" charset="-122"/>
            </a:endParaRPr>
          </a:p>
        </p:txBody>
      </p:sp>
      <p:sp>
        <p:nvSpPr>
          <p:cNvPr id="40963" name="Line 3"/>
          <p:cNvSpPr/>
          <p:nvPr/>
        </p:nvSpPr>
        <p:spPr>
          <a:xfrm>
            <a:off x="323850" y="620713"/>
            <a:ext cx="8569325" cy="0"/>
          </a:xfrm>
          <a:prstGeom prst="line">
            <a:avLst/>
          </a:prstGeom>
          <a:ln w="9525" cap="flat" cmpd="sng">
            <a:solidFill>
              <a:srgbClr val="FF3300"/>
            </a:solidFill>
            <a:prstDash val="solid"/>
            <a:miter/>
            <a:headEnd type="none" w="med" len="med"/>
            <a:tailEnd type="none" w="med" len="med"/>
          </a:ln>
        </p:spPr>
      </p:sp>
      <p:sp>
        <p:nvSpPr>
          <p:cNvPr id="4096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40965"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0966"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1987"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41988"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scanf()(</a:t>
            </a:r>
            <a:r>
              <a:rPr lang="zh-CN" altLang="en-US" b="1" dirty="0">
                <a:latin typeface="Comic Sans MS" panose="030F0702030302020204" pitchFamily="66" charset="0"/>
              </a:rPr>
              <a:t>续</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41989" name="Rectangle 3"/>
          <p:cNvSpPr>
            <a:spLocks noGrp="1"/>
          </p:cNvSpPr>
          <p:nvPr>
            <p:ph idx="1"/>
          </p:nvPr>
        </p:nvSpPr>
        <p:spPr>
          <a:xfrm>
            <a:off x="381000" y="2017713"/>
            <a:ext cx="8574088"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格式控制字符串之后给出的是变量地址，而不是变量名</a:t>
            </a:r>
            <a:r>
              <a:rPr lang="en-US" altLang="zh-CN" sz="2800" b="1" dirty="0">
                <a:latin typeface="Comic Sans MS" panose="030F0702030302020204" pitchFamily="66" charset="0"/>
              </a:rPr>
              <a:t>(</a:t>
            </a:r>
            <a:r>
              <a:rPr lang="zh-CN" altLang="en-US" sz="2800" b="1" dirty="0">
                <a:latin typeface="Comic Sans MS" panose="030F0702030302020204" pitchFamily="66" charset="0"/>
              </a:rPr>
              <a:t>除非是指针</a:t>
            </a:r>
            <a:r>
              <a:rPr lang="en-US" altLang="zh-CN" sz="2800" b="1" dirty="0">
                <a:latin typeface="Comic Sans MS" panose="030F0702030302020204" pitchFamily="66" charset="0"/>
              </a:rPr>
              <a:t>)</a:t>
            </a:r>
            <a:r>
              <a:rPr lang="zh-CN" altLang="en-US" sz="2800" b="1" dirty="0">
                <a:latin typeface="Comic Sans MS" panose="030F0702030302020204" pitchFamily="66" charset="0"/>
              </a:rPr>
              <a:t>。如要为整型变量</a:t>
            </a:r>
            <a:r>
              <a:rPr lang="en-US" altLang="zh-CN" sz="2800" b="1" dirty="0">
                <a:latin typeface="Comic Sans MS" panose="030F0702030302020204" pitchFamily="66" charset="0"/>
              </a:rPr>
              <a:t>n</a:t>
            </a:r>
            <a:r>
              <a:rPr lang="zh-CN" altLang="en-US" sz="2800" b="1" dirty="0">
                <a:latin typeface="Comic Sans MS" panose="030F0702030302020204" pitchFamily="66" charset="0"/>
              </a:rPr>
              <a:t>输入数据，</a:t>
            </a:r>
            <a:endParaRPr lang="zh-CN" altLang="en-US" sz="2800" b="1" dirty="0">
              <a:latin typeface="Comic Sans MS" panose="030F0702030302020204" pitchFamily="66" charset="0"/>
            </a:endParaRPr>
          </a:p>
          <a:p>
            <a:pPr lvl="1" eaLnBrk="1" hangingPunct="1">
              <a:lnSpc>
                <a:spcPct val="90000"/>
              </a:lnSpc>
            </a:pPr>
            <a:r>
              <a:rPr lang="zh-CN" altLang="en-US" sz="2400" b="1" dirty="0">
                <a:solidFill>
                  <a:srgbClr val="0000FF"/>
                </a:solidFill>
                <a:latin typeface="Comic Sans MS" panose="030F0702030302020204" pitchFamily="66" charset="0"/>
              </a:rPr>
              <a:t>写成 </a:t>
            </a:r>
            <a:r>
              <a:rPr lang="en-US" altLang="zh-CN" sz="2400" b="1" dirty="0">
                <a:solidFill>
                  <a:srgbClr val="0000FF"/>
                </a:solidFill>
                <a:latin typeface="Comic Sans MS" panose="030F0702030302020204" pitchFamily="66" charset="0"/>
              </a:rPr>
              <a:t>scanf(“%d”, n) </a:t>
            </a:r>
            <a:r>
              <a:rPr lang="zh-CN" altLang="en-US" sz="2400" b="1" dirty="0">
                <a:solidFill>
                  <a:srgbClr val="0000FF"/>
                </a:solidFill>
                <a:latin typeface="Comic Sans MS" panose="030F0702030302020204" pitchFamily="66" charset="0"/>
              </a:rPr>
              <a:t>是不正确的</a:t>
            </a:r>
            <a:endParaRPr lang="zh-CN" altLang="en-US" sz="2400" b="1" dirty="0">
              <a:solidFill>
                <a:srgbClr val="0000FF"/>
              </a:solidFill>
              <a:latin typeface="Comic Sans MS" panose="030F0702030302020204" pitchFamily="66" charset="0"/>
            </a:endParaRPr>
          </a:p>
          <a:p>
            <a:pPr lvl="1" eaLnBrk="1" hangingPunct="1">
              <a:lnSpc>
                <a:spcPct val="90000"/>
              </a:lnSpc>
            </a:pPr>
            <a:r>
              <a:rPr lang="zh-CN" altLang="en-US" sz="2400" b="1" dirty="0">
                <a:solidFill>
                  <a:srgbClr val="0000FF"/>
                </a:solidFill>
                <a:latin typeface="Comic Sans MS" panose="030F0702030302020204" pitchFamily="66" charset="0"/>
              </a:rPr>
              <a:t>应写成  </a:t>
            </a:r>
            <a:r>
              <a:rPr lang="en-US" altLang="zh-CN" sz="2400" b="1" dirty="0">
                <a:solidFill>
                  <a:srgbClr val="0000FF"/>
                </a:solidFill>
                <a:latin typeface="Comic Sans MS" panose="030F0702030302020204" pitchFamily="66" charset="0"/>
              </a:rPr>
              <a:t>scanf("%d", &amp;n)</a:t>
            </a:r>
            <a:endParaRPr lang="en-US" altLang="zh-CN" sz="2400" b="1" dirty="0">
              <a:solidFill>
                <a:srgbClr val="0000FF"/>
              </a:solidFill>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如果在格式控制字符串中除</a:t>
            </a:r>
            <a:r>
              <a:rPr lang="zh-CN" altLang="en-US" sz="2800" b="1" dirty="0">
                <a:solidFill>
                  <a:srgbClr val="FF3300"/>
                </a:solidFill>
                <a:latin typeface="Comic Sans MS" panose="030F0702030302020204" pitchFamily="66" charset="0"/>
              </a:rPr>
              <a:t>格式转换说明</a:t>
            </a:r>
            <a:r>
              <a:rPr lang="zh-CN" altLang="en-US" sz="2800" b="1" dirty="0">
                <a:latin typeface="Comic Sans MS" panose="030F0702030302020204" pitchFamily="66" charset="0"/>
              </a:rPr>
              <a:t>和</a:t>
            </a:r>
            <a:r>
              <a:rPr lang="zh-CN" altLang="en-US" sz="2800" b="1" dirty="0">
                <a:solidFill>
                  <a:srgbClr val="FF3300"/>
                </a:solidFill>
                <a:latin typeface="Comic Sans MS" panose="030F0702030302020204" pitchFamily="66" charset="0"/>
              </a:rPr>
              <a:t>空白符</a:t>
            </a:r>
            <a:r>
              <a:rPr lang="zh-CN" altLang="en-US" sz="2800" b="1" dirty="0">
                <a:latin typeface="Comic Sans MS" panose="030F0702030302020204" pitchFamily="66" charset="0"/>
              </a:rPr>
              <a:t>之外，还有其他字符，则在</a:t>
            </a:r>
            <a:r>
              <a:rPr lang="zh-CN" altLang="en-US" sz="2800" b="1" dirty="0">
                <a:solidFill>
                  <a:srgbClr val="FF3300"/>
                </a:solidFill>
                <a:latin typeface="Comic Sans MS" panose="030F0702030302020204" pitchFamily="66" charset="0"/>
              </a:rPr>
              <a:t>输入数据时应输入与这些字符相同的字符</a:t>
            </a:r>
            <a:r>
              <a:rPr lang="zh-CN" altLang="en-US" sz="2800" b="1" dirty="0">
                <a:latin typeface="Comic Sans MS" panose="030F0702030302020204" pitchFamily="66" charset="0"/>
              </a:rPr>
              <a:t>。例如</a:t>
            </a:r>
            <a:r>
              <a:rPr lang="en-US" altLang="zh-CN" sz="2800" b="1" dirty="0">
                <a:latin typeface="Comic Sans MS" panose="030F0702030302020204" pitchFamily="66" charset="0"/>
              </a:rPr>
              <a:t>scanf(“%d,%d”, &amp;i, &amp;j), </a:t>
            </a:r>
            <a:r>
              <a:rPr lang="zh-CN" altLang="en-US" sz="2800" b="1" dirty="0">
                <a:latin typeface="Comic Sans MS" panose="030F0702030302020204" pitchFamily="66" charset="0"/>
              </a:rPr>
              <a:t>则在为 </a:t>
            </a:r>
            <a:r>
              <a:rPr lang="en-US" altLang="zh-CN" sz="2800" b="1" dirty="0">
                <a:latin typeface="Comic Sans MS" panose="030F0702030302020204" pitchFamily="66" charset="0"/>
              </a:rPr>
              <a:t>i</a:t>
            </a:r>
            <a:r>
              <a:rPr lang="zh-CN" altLang="en-US" sz="2800" b="1" dirty="0">
                <a:latin typeface="Comic Sans MS" panose="030F0702030302020204" pitchFamily="66" charset="0"/>
              </a:rPr>
              <a:t>，</a:t>
            </a:r>
            <a:r>
              <a:rPr lang="en-US" altLang="zh-CN" sz="2800" b="1" dirty="0">
                <a:latin typeface="Comic Sans MS" panose="030F0702030302020204" pitchFamily="66" charset="0"/>
              </a:rPr>
              <a:t>j </a:t>
            </a:r>
            <a:r>
              <a:rPr lang="zh-CN" altLang="en-US" sz="2800" b="1" dirty="0">
                <a:latin typeface="Comic Sans MS" panose="030F0702030302020204" pitchFamily="66" charset="0"/>
              </a:rPr>
              <a:t>输入数据时，紧接在第一个整型数据之后，必需需要有一个逗号字符</a:t>
            </a:r>
            <a:endParaRPr lang="zh-CN" altLang="en-US" sz="28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输入  </a:t>
            </a:r>
            <a:r>
              <a:rPr lang="en-US" altLang="zh-CN" sz="2400" b="1" dirty="0">
                <a:latin typeface="Comic Sans MS" panose="030F0702030302020204" pitchFamily="66" charset="0"/>
              </a:rPr>
              <a:t>1</a:t>
            </a:r>
            <a:r>
              <a:rPr lang="zh-CN" altLang="en-US" sz="2400" b="1" dirty="0">
                <a:latin typeface="Comic Sans MS" panose="030F0702030302020204" pitchFamily="66" charset="0"/>
              </a:rPr>
              <a:t>，</a:t>
            </a:r>
            <a:r>
              <a:rPr lang="en-US" altLang="zh-CN" sz="2400" b="1" dirty="0">
                <a:latin typeface="Comic Sans MS" panose="030F0702030302020204" pitchFamily="66" charset="0"/>
              </a:rPr>
              <a:t>2</a:t>
            </a:r>
            <a:r>
              <a:rPr lang="zh-CN" altLang="en-US" sz="2400" b="1" dirty="0">
                <a:latin typeface="Comic Sans MS" panose="030F0702030302020204" pitchFamily="66" charset="0"/>
              </a:rPr>
              <a:t>是正确的</a:t>
            </a:r>
            <a:endParaRPr lang="zh-CN" altLang="en-US" sz="2400" b="1" dirty="0">
              <a:latin typeface="Comic Sans MS" panose="030F0702030302020204" pitchFamily="66" charset="0"/>
            </a:endParaRPr>
          </a:p>
          <a:p>
            <a:pPr lvl="1" eaLnBrk="1" hangingPunct="1">
              <a:lnSpc>
                <a:spcPct val="90000"/>
              </a:lnSpc>
            </a:pPr>
            <a:r>
              <a:rPr lang="zh-CN" altLang="en-US" sz="2400" b="1" dirty="0">
                <a:latin typeface="Comic Sans MS" panose="030F0702030302020204" pitchFamily="66" charset="0"/>
              </a:rPr>
              <a:t>输入  </a:t>
            </a:r>
            <a:r>
              <a:rPr lang="en-US" altLang="zh-CN" sz="2400" b="1" dirty="0">
                <a:latin typeface="Comic Sans MS" panose="030F0702030302020204" pitchFamily="66" charset="0"/>
              </a:rPr>
              <a:t>1  2</a:t>
            </a:r>
            <a:r>
              <a:rPr lang="zh-CN" altLang="en-US" sz="2400" b="1" dirty="0">
                <a:latin typeface="Comic Sans MS" panose="030F0702030302020204" pitchFamily="66" charset="0"/>
              </a:rPr>
              <a:t>等其他形式都是不正确的</a:t>
            </a:r>
            <a:endParaRPr lang="zh-CN" altLang="en-US" sz="2400" b="1" dirty="0">
              <a:latin typeface="Comic Sans MS" panose="030F0702030302020204" pitchFamily="66" charset="0"/>
            </a:endParaRPr>
          </a:p>
        </p:txBody>
      </p:sp>
      <p:sp>
        <p:nvSpPr>
          <p:cNvPr id="41990"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3011"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43012"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scanf()(</a:t>
            </a:r>
            <a:r>
              <a:rPr lang="zh-CN" altLang="en-US" b="1" dirty="0">
                <a:latin typeface="Comic Sans MS" panose="030F0702030302020204" pitchFamily="66" charset="0"/>
              </a:rPr>
              <a:t>续</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43013" name="Rectangle 3"/>
          <p:cNvSpPr>
            <a:spLocks noGrp="1"/>
          </p:cNvSpPr>
          <p:nvPr>
            <p:ph idx="1"/>
          </p:nvPr>
        </p:nvSpPr>
        <p:spPr>
          <a:xfrm>
            <a:off x="304800" y="1981200"/>
            <a:ext cx="8650288" cy="4114800"/>
          </a:xfrm>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输入数据时，将字符流转换成内部表示后，存贮到对应数据存贮地址中</a:t>
            </a:r>
            <a:endParaRPr lang="zh-CN" altLang="en-US" sz="2800" b="1" dirty="0">
              <a:latin typeface="Comic Sans MS" panose="030F0702030302020204" pitchFamily="66" charset="0"/>
            </a:endParaRPr>
          </a:p>
          <a:p>
            <a:pPr eaLnBrk="1" hangingPunct="1">
              <a:lnSpc>
                <a:spcPct val="90000"/>
              </a:lnSpc>
            </a:pPr>
            <a:r>
              <a:rPr lang="zh-CN" altLang="en-US" sz="2800" b="1" dirty="0">
                <a:solidFill>
                  <a:srgbClr val="0000FF"/>
                </a:solidFill>
                <a:latin typeface="Comic Sans MS" panose="030F0702030302020204" pitchFamily="66" charset="0"/>
              </a:rPr>
              <a:t>例如</a:t>
            </a:r>
            <a:r>
              <a:rPr lang="en-US" altLang="zh-CN" sz="2800" b="1" dirty="0">
                <a:solidFill>
                  <a:srgbClr val="0000FF"/>
                </a:solidFill>
                <a:latin typeface="Comic Sans MS" panose="030F0702030302020204" pitchFamily="66" charset="0"/>
              </a:rPr>
              <a:t>: scanf(“%3d%*4d%d”, &amp;i, &amp;j);</a:t>
            </a:r>
            <a:r>
              <a:rPr lang="zh-CN" altLang="en-US" sz="2800" b="1" dirty="0">
                <a:solidFill>
                  <a:srgbClr val="0000FF"/>
                </a:solidFill>
                <a:latin typeface="Comic Sans MS" panose="030F0702030302020204" pitchFamily="66" charset="0"/>
              </a:rPr>
              <a:t>如输入字符行为</a:t>
            </a:r>
            <a:r>
              <a:rPr lang="en-US" altLang="zh-CN" sz="2800" b="1" dirty="0">
                <a:solidFill>
                  <a:srgbClr val="0000FF"/>
                </a:solidFill>
                <a:latin typeface="Comic Sans MS" panose="030F0702030302020204" pitchFamily="66" charset="0"/>
              </a:rPr>
              <a:t>:123456  78, </a:t>
            </a:r>
            <a:r>
              <a:rPr lang="zh-CN" altLang="en-US" sz="2800" b="1" dirty="0">
                <a:latin typeface="Comic Sans MS" panose="030F0702030302020204" pitchFamily="66" charset="0"/>
              </a:rPr>
              <a:t>将使变量 </a:t>
            </a:r>
            <a:r>
              <a:rPr lang="en-US" altLang="zh-CN" sz="2800" b="1" dirty="0">
                <a:latin typeface="Comic Sans MS" panose="030F0702030302020204" pitchFamily="66" charset="0"/>
              </a:rPr>
              <a:t>i=123</a:t>
            </a:r>
            <a:r>
              <a:rPr lang="zh-CN" altLang="en-US" sz="2800" b="1" dirty="0">
                <a:latin typeface="Comic Sans MS" panose="030F0702030302020204" pitchFamily="66" charset="0"/>
              </a:rPr>
              <a:t>， </a:t>
            </a:r>
            <a:r>
              <a:rPr lang="en-US" altLang="zh-CN" sz="2800" b="1" dirty="0">
                <a:latin typeface="Comic Sans MS" panose="030F0702030302020204" pitchFamily="66" charset="0"/>
              </a:rPr>
              <a:t>j=78</a:t>
            </a:r>
            <a:r>
              <a:rPr lang="zh-CN" altLang="en-US" sz="2800" b="1" dirty="0">
                <a:latin typeface="Comic Sans MS" panose="030F0702030302020204" pitchFamily="66" charset="0"/>
              </a:rPr>
              <a:t>。其中数据 </a:t>
            </a:r>
            <a:r>
              <a:rPr lang="en-US" altLang="zh-CN" sz="2800" b="1" dirty="0">
                <a:latin typeface="Comic Sans MS" panose="030F0702030302020204" pitchFamily="66" charset="0"/>
              </a:rPr>
              <a:t>456 </a:t>
            </a:r>
            <a:r>
              <a:rPr lang="zh-CN" altLang="en-US" sz="2800" b="1" dirty="0">
                <a:latin typeface="Comic Sans MS" panose="030F0702030302020204" pitchFamily="66" charset="0"/>
              </a:rPr>
              <a:t>因赋值抑制符*的作用被跳过</a:t>
            </a:r>
            <a:endParaRPr lang="zh-CN" altLang="en-US" sz="2800" b="1" dirty="0">
              <a:latin typeface="Comic Sans MS" panose="030F0702030302020204" pitchFamily="66" charset="0"/>
            </a:endParaRPr>
          </a:p>
          <a:p>
            <a:pPr eaLnBrk="1" hangingPunct="1">
              <a:lnSpc>
                <a:spcPct val="90000"/>
              </a:lnSpc>
            </a:pPr>
            <a:r>
              <a:rPr lang="zh-CN" altLang="en-US" sz="2800" b="1" dirty="0">
                <a:solidFill>
                  <a:schemeClr val="hlink"/>
                </a:solidFill>
                <a:latin typeface="Comic Sans MS" panose="030F0702030302020204" pitchFamily="66" charset="0"/>
              </a:rPr>
              <a:t>一般从键盘读入数据，不指定输入数据项的字段宽度，数据项与数据项之间用空白符、或制表符、或回车符分隔</a:t>
            </a:r>
            <a:endParaRPr lang="zh-CN" altLang="en-US" sz="2800" b="1" dirty="0">
              <a:solidFill>
                <a:schemeClr val="hlink"/>
              </a:solidFill>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为整型变量输入整数时，若变量类型为短整型，可在格式符之前加长度修饰说明</a:t>
            </a:r>
            <a:r>
              <a:rPr lang="en-US" altLang="zh-CN" sz="2800" b="1" dirty="0">
                <a:latin typeface="Comic Sans MS" panose="030F0702030302020204" pitchFamily="66" charset="0"/>
              </a:rPr>
              <a:t>h</a:t>
            </a:r>
            <a:r>
              <a:rPr lang="zh-CN" altLang="en-US" sz="2800" b="1" dirty="0">
                <a:latin typeface="Comic Sans MS" panose="030F0702030302020204" pitchFamily="66" charset="0"/>
              </a:rPr>
              <a:t>；若变量类型为长整型，则必须在格式符之前加长度修饰说明</a:t>
            </a:r>
            <a:r>
              <a:rPr lang="en-US" altLang="zh-CN" sz="2800" b="1" dirty="0">
                <a:latin typeface="Comic Sans MS" panose="030F0702030302020204" pitchFamily="66" charset="0"/>
              </a:rPr>
              <a:t>l</a:t>
            </a:r>
            <a:endParaRPr lang="en-US" altLang="zh-CN" sz="2800" b="1" dirty="0">
              <a:latin typeface="Comic Sans MS" panose="030F0702030302020204" pitchFamily="66" charset="0"/>
            </a:endParaRPr>
          </a:p>
        </p:txBody>
      </p:sp>
      <p:sp>
        <p:nvSpPr>
          <p:cNvPr id="43014"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4035"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44036"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scanf()(</a:t>
            </a:r>
            <a:r>
              <a:rPr lang="zh-CN" altLang="en-US" b="1" dirty="0">
                <a:latin typeface="Comic Sans MS" panose="030F0702030302020204" pitchFamily="66" charset="0"/>
              </a:rPr>
              <a:t>续</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44037" name="Rectangle 3"/>
          <p:cNvSpPr>
            <a:spLocks noGrp="1"/>
          </p:cNvSpPr>
          <p:nvPr>
            <p:ph idx="1"/>
          </p:nvPr>
        </p:nvSpPr>
        <p:spPr>
          <a:xfrm>
            <a:off x="609600" y="2017713"/>
            <a:ext cx="8345488" cy="4114800"/>
          </a:xfrm>
          <a:ln/>
        </p:spPr>
        <p:txBody>
          <a:bodyPr vert="horz" wrap="square" lIns="91440" tIns="45720" rIns="91440" bIns="45720" anchor="t" anchorCtr="0"/>
          <a:p>
            <a:pPr eaLnBrk="1" hangingPunct="1"/>
            <a:r>
              <a:rPr lang="zh-CN" altLang="en-US" sz="2000" b="1" dirty="0">
                <a:solidFill>
                  <a:srgbClr val="0000FF"/>
                </a:solidFill>
                <a:latin typeface="Comic Sans MS" panose="030F0702030302020204" pitchFamily="66" charset="0"/>
              </a:rPr>
              <a:t>输入数值数据时，输入字符流中的前导空白类字符会被自动掠过，从空白类字符后的字符开始输入。构成数值数据的字符被输入转换成计算机的内部表示，并存储结果。若第一个非空白类字符不能构成数值字符，则立即结束输入</a:t>
            </a:r>
            <a:endParaRPr lang="en-US" altLang="zh-CN" sz="2000" b="1" dirty="0">
              <a:solidFill>
                <a:srgbClr val="0000FF"/>
              </a:solidFill>
              <a:latin typeface="Comic Sans MS" panose="030F0702030302020204" pitchFamily="66" charset="0"/>
            </a:endParaRPr>
          </a:p>
          <a:p>
            <a:pPr eaLnBrk="1" hangingPunct="1"/>
            <a:endParaRPr lang="zh-CN" altLang="en-US" sz="2000" b="1" dirty="0">
              <a:solidFill>
                <a:srgbClr val="0000FF"/>
              </a:solidFill>
              <a:latin typeface="Comic Sans MS" panose="030F0702030302020204" pitchFamily="66" charset="0"/>
            </a:endParaRPr>
          </a:p>
          <a:p>
            <a:pPr eaLnBrk="1" hangingPunct="1"/>
            <a:r>
              <a:rPr lang="en-US" altLang="zh-CN" sz="2000" b="1" dirty="0">
                <a:solidFill>
                  <a:srgbClr val="CC0000"/>
                </a:solidFill>
                <a:latin typeface="Comic Sans MS" panose="030F0702030302020204" pitchFamily="66" charset="0"/>
              </a:rPr>
              <a:t>s</a:t>
            </a:r>
            <a:r>
              <a:rPr lang="en-US" altLang="zh-CN" sz="2000" b="1" dirty="0">
                <a:latin typeface="Comic Sans MS" panose="030F0702030302020204" pitchFamily="66" charset="0"/>
              </a:rPr>
              <a:t> </a:t>
            </a:r>
            <a:r>
              <a:rPr lang="zh-CN" altLang="en-US" sz="2000" b="1" dirty="0">
                <a:latin typeface="Comic Sans MS" panose="030F0702030302020204" pitchFamily="66" charset="0"/>
              </a:rPr>
              <a:t>格式用来输入字符串，对应的数据存贮地址为字符列表</a:t>
            </a:r>
            <a:r>
              <a:rPr lang="en-US" altLang="zh-CN" sz="2000" b="1" dirty="0">
                <a:latin typeface="Comic Sans MS" panose="030F0702030302020204" pitchFamily="66" charset="0"/>
              </a:rPr>
              <a:t>(</a:t>
            </a:r>
            <a:r>
              <a:rPr lang="zh-CN" altLang="en-US" sz="2000" b="1" dirty="0">
                <a:latin typeface="Comic Sans MS" panose="030F0702030302020204" pitchFamily="66" charset="0"/>
              </a:rPr>
              <a:t>数组</a:t>
            </a:r>
            <a:r>
              <a:rPr lang="en-US" altLang="zh-CN" sz="2000" b="1" dirty="0">
                <a:latin typeface="Comic Sans MS" panose="030F0702030302020204" pitchFamily="66" charset="0"/>
              </a:rPr>
              <a:t>)</a:t>
            </a:r>
            <a:r>
              <a:rPr lang="zh-CN" altLang="en-US" sz="2000" b="1" dirty="0">
                <a:latin typeface="Comic Sans MS" panose="030F0702030302020204" pitchFamily="66" charset="0"/>
              </a:rPr>
              <a:t>的首地址，该数组必须大到足以容纳可能输入的最长字符串</a:t>
            </a:r>
            <a:endParaRPr lang="en-US" altLang="zh-CN" sz="2000" b="1" dirty="0">
              <a:latin typeface="Comic Sans MS" panose="030F0702030302020204" pitchFamily="66" charset="0"/>
            </a:endParaRPr>
          </a:p>
          <a:p>
            <a:pPr eaLnBrk="1" hangingPunct="1"/>
            <a:endParaRPr lang="zh-CN" altLang="en-US" sz="2000" b="1" dirty="0">
              <a:latin typeface="Comic Sans MS" panose="030F0702030302020204" pitchFamily="66" charset="0"/>
            </a:endParaRPr>
          </a:p>
          <a:p>
            <a:pPr eaLnBrk="1" hangingPunct="1"/>
            <a:r>
              <a:rPr lang="zh-CN" altLang="en-US" sz="2000" b="1" dirty="0">
                <a:latin typeface="Comic Sans MS" panose="030F0702030302020204" pitchFamily="66" charset="0"/>
              </a:rPr>
              <a:t>在输入字符流中，以非空白类字符开始，以后随的第一个空白类字符结束的非空白类字符的字符序列作为一个字符串。</a:t>
            </a:r>
            <a:r>
              <a:rPr lang="en-US" altLang="zh-CN" sz="2000" b="1" dirty="0">
                <a:solidFill>
                  <a:srgbClr val="FF0000"/>
                </a:solidFill>
                <a:latin typeface="Comic Sans MS" panose="030F0702030302020204" pitchFamily="66" charset="0"/>
              </a:rPr>
              <a:t>scanf() </a:t>
            </a:r>
            <a:r>
              <a:rPr lang="zh-CN" altLang="en-US" sz="2000" b="1" dirty="0">
                <a:solidFill>
                  <a:srgbClr val="FF0000"/>
                </a:solidFill>
                <a:latin typeface="Comic Sans MS" panose="030F0702030302020204" pitchFamily="66" charset="0"/>
              </a:rPr>
              <a:t>函数在输入的字符序列之后自动添加字符串结束标志符</a:t>
            </a:r>
            <a:r>
              <a:rPr lang="en-US" altLang="zh-CN" sz="2000" b="1" dirty="0">
                <a:solidFill>
                  <a:srgbClr val="FF0000"/>
                </a:solidFill>
                <a:latin typeface="Comic Sans MS" panose="030F0702030302020204" pitchFamily="66" charset="0"/>
              </a:rPr>
              <a:t>\0</a:t>
            </a:r>
            <a:r>
              <a:rPr lang="zh-CN" altLang="en-US" sz="2000" b="1" dirty="0">
                <a:latin typeface="Comic Sans MS" panose="030F0702030302020204" pitchFamily="66" charset="0"/>
              </a:rPr>
              <a:t>（因此，存储输入字符序列的字符数组的长度必须比实际最长字符串的字符数多</a:t>
            </a:r>
            <a:r>
              <a:rPr lang="en-US" altLang="zh-CN" sz="2000" b="1" dirty="0">
                <a:latin typeface="Comic Sans MS" panose="030F0702030302020204" pitchFamily="66" charset="0"/>
              </a:rPr>
              <a:t>1</a:t>
            </a:r>
            <a:r>
              <a:rPr lang="zh-CN" altLang="en-US" sz="2000" b="1" dirty="0">
                <a:latin typeface="Comic Sans MS" panose="030F0702030302020204" pitchFamily="66" charset="0"/>
              </a:rPr>
              <a:t>）</a:t>
            </a:r>
            <a:endParaRPr lang="zh-CN" altLang="en-US" sz="2000" b="1" dirty="0">
              <a:latin typeface="Comic Sans MS" panose="030F0702030302020204" pitchFamily="66" charset="0"/>
            </a:endParaRPr>
          </a:p>
        </p:txBody>
      </p:sp>
      <p:sp>
        <p:nvSpPr>
          <p:cNvPr id="44038"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5059"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45060"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scanf()(</a:t>
            </a:r>
            <a:r>
              <a:rPr lang="zh-CN" altLang="en-US" b="1" dirty="0">
                <a:latin typeface="Comic Sans MS" panose="030F0702030302020204" pitchFamily="66" charset="0"/>
              </a:rPr>
              <a:t>续</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45061" name="Rectangle 3"/>
          <p:cNvSpPr>
            <a:spLocks noGrp="1"/>
          </p:cNvSpPr>
          <p:nvPr>
            <p:ph idx="1"/>
          </p:nvPr>
        </p:nvSpPr>
        <p:spPr>
          <a:xfrm>
            <a:off x="685800" y="2017713"/>
            <a:ext cx="8269288" cy="4114800"/>
          </a:xfrm>
          <a:ln/>
        </p:spPr>
        <p:txBody>
          <a:bodyPr vert="horz" wrap="square" lIns="91440" tIns="45720" rIns="91440" bIns="45720" anchor="t" anchorCtr="0"/>
          <a:p>
            <a:pPr eaLnBrk="1" hangingPunct="1"/>
            <a:r>
              <a:rPr lang="en-US" altLang="zh-CN" b="1" dirty="0">
                <a:solidFill>
                  <a:srgbClr val="0000FF"/>
                </a:solidFill>
                <a:latin typeface="Comic Sans MS" panose="030F0702030302020204" pitchFamily="66" charset="0"/>
              </a:rPr>
              <a:t>s</a:t>
            </a:r>
            <a:r>
              <a:rPr lang="zh-CN" altLang="en-US" b="1" dirty="0">
                <a:solidFill>
                  <a:srgbClr val="0000FF"/>
                </a:solidFill>
                <a:latin typeface="Comic Sans MS" panose="030F0702030302020204" pitchFamily="66" charset="0"/>
              </a:rPr>
              <a:t>格式符</a:t>
            </a:r>
            <a:endParaRPr lang="zh-CN" altLang="en-US" b="1" dirty="0">
              <a:solidFill>
                <a:srgbClr val="0000FF"/>
              </a:solidFill>
              <a:latin typeface="Comic Sans MS" panose="030F0702030302020204" pitchFamily="66" charset="0"/>
            </a:endParaRPr>
          </a:p>
          <a:p>
            <a:pPr lvl="1" eaLnBrk="1" hangingPunct="1"/>
            <a:r>
              <a:rPr lang="zh-CN" altLang="en-US" b="1" dirty="0">
                <a:solidFill>
                  <a:srgbClr val="0000FF"/>
                </a:solidFill>
                <a:latin typeface="Comic Sans MS" panose="030F0702030302020204" pitchFamily="66" charset="0"/>
              </a:rPr>
              <a:t>如设有变量定义：</a:t>
            </a:r>
            <a:r>
              <a:rPr lang="en-US" altLang="zh-CN" b="1" dirty="0">
                <a:solidFill>
                  <a:srgbClr val="0000FF"/>
                </a:solidFill>
                <a:latin typeface="Comic Sans MS" panose="030F0702030302020204" pitchFamily="66" charset="0"/>
              </a:rPr>
              <a:t>s[100];</a:t>
            </a:r>
            <a:endParaRPr lang="en-US" altLang="zh-CN" b="1" dirty="0">
              <a:solidFill>
                <a:srgbClr val="0000FF"/>
              </a:solidFill>
              <a:latin typeface="Comic Sans MS" panose="030F0702030302020204" pitchFamily="66" charset="0"/>
            </a:endParaRPr>
          </a:p>
          <a:p>
            <a:pPr lvl="1" eaLnBrk="1" hangingPunct="1"/>
            <a:r>
              <a:rPr lang="zh-CN" altLang="en-US" b="1" dirty="0">
                <a:solidFill>
                  <a:srgbClr val="0000FF"/>
                </a:solidFill>
                <a:latin typeface="Comic Sans MS" panose="030F0702030302020204" pitchFamily="66" charset="0"/>
              </a:rPr>
              <a:t>格式输入函数调用</a:t>
            </a:r>
            <a:r>
              <a:rPr lang="en-US" altLang="zh-CN" b="1" dirty="0">
                <a:solidFill>
                  <a:srgbClr val="0000FF"/>
                </a:solidFill>
                <a:latin typeface="Comic Sans MS" panose="030F0702030302020204" pitchFamily="66" charset="0"/>
              </a:rPr>
              <a:t>: scanf("%4s", s)</a:t>
            </a:r>
            <a:endParaRPr lang="en-US" altLang="zh-CN" b="1" dirty="0">
              <a:solidFill>
                <a:srgbClr val="0000FF"/>
              </a:solidFill>
              <a:latin typeface="Comic Sans MS" panose="030F0702030302020204" pitchFamily="66" charset="0"/>
            </a:endParaRPr>
          </a:p>
          <a:p>
            <a:pPr lvl="1" eaLnBrk="1" hangingPunct="1"/>
            <a:r>
              <a:rPr lang="zh-CN" altLang="en-US" b="1" dirty="0">
                <a:solidFill>
                  <a:srgbClr val="000099"/>
                </a:solidFill>
                <a:latin typeface="Comic Sans MS" panose="030F0702030302020204" pitchFamily="66" charset="0"/>
              </a:rPr>
              <a:t>格式“</a:t>
            </a:r>
            <a:r>
              <a:rPr lang="en-US" altLang="zh-CN" b="1" dirty="0">
                <a:solidFill>
                  <a:srgbClr val="000099"/>
                </a:solidFill>
                <a:latin typeface="Comic Sans MS" panose="030F0702030302020204" pitchFamily="66" charset="0"/>
              </a:rPr>
              <a:t>%4s</a:t>
            </a:r>
            <a:r>
              <a:rPr lang="zh-CN" altLang="en-US" b="1" dirty="0">
                <a:solidFill>
                  <a:srgbClr val="000099"/>
                </a:solidFill>
                <a:latin typeface="Comic Sans MS" panose="030F0702030302020204" pitchFamily="66" charset="0"/>
              </a:rPr>
              <a:t>”要</a:t>
            </a:r>
            <a:r>
              <a:rPr lang="zh-CN" altLang="en-US" b="1" dirty="0">
                <a:solidFill>
                  <a:schemeClr val="hlink"/>
                </a:solidFill>
                <a:latin typeface="Comic Sans MS" panose="030F0702030302020204" pitchFamily="66" charset="0"/>
              </a:rPr>
              <a:t>掠过开头的空白类字符</a:t>
            </a:r>
            <a:r>
              <a:rPr lang="zh-CN" altLang="en-US" b="1" dirty="0">
                <a:solidFill>
                  <a:srgbClr val="000099"/>
                </a:solidFill>
                <a:latin typeface="Comic Sans MS" panose="030F0702030302020204" pitchFamily="66" charset="0"/>
              </a:rPr>
              <a:t>，最多输入</a:t>
            </a:r>
            <a:r>
              <a:rPr lang="en-US" altLang="zh-CN" b="1" dirty="0">
                <a:solidFill>
                  <a:srgbClr val="000099"/>
                </a:solidFill>
                <a:latin typeface="Comic Sans MS" panose="030F0702030302020204" pitchFamily="66" charset="0"/>
              </a:rPr>
              <a:t>4</a:t>
            </a:r>
            <a:r>
              <a:rPr lang="zh-CN" altLang="en-US" b="1" dirty="0">
                <a:solidFill>
                  <a:srgbClr val="000099"/>
                </a:solidFill>
                <a:latin typeface="Comic Sans MS" panose="030F0702030302020204" pitchFamily="66" charset="0"/>
              </a:rPr>
              <a:t>个非空白类字符，输入的非空白类字符存于数组</a:t>
            </a:r>
            <a:r>
              <a:rPr lang="en-US" altLang="zh-CN" b="1" dirty="0">
                <a:solidFill>
                  <a:srgbClr val="000099"/>
                </a:solidFill>
                <a:latin typeface="Comic Sans MS" panose="030F0702030302020204" pitchFamily="66" charset="0"/>
              </a:rPr>
              <a:t>s[]</a:t>
            </a:r>
            <a:r>
              <a:rPr lang="zh-CN" altLang="en-US" b="1" dirty="0">
                <a:solidFill>
                  <a:srgbClr val="000099"/>
                </a:solidFill>
                <a:latin typeface="Comic Sans MS" panose="030F0702030302020204" pitchFamily="66" charset="0"/>
              </a:rPr>
              <a:t>，并在输入字符序列之后还有字符</a:t>
            </a:r>
            <a:r>
              <a:rPr lang="en-US" altLang="zh-CN" b="1" dirty="0">
                <a:solidFill>
                  <a:srgbClr val="000099"/>
                </a:solidFill>
                <a:latin typeface="Comic Sans MS" panose="030F0702030302020204" pitchFamily="66" charset="0"/>
              </a:rPr>
              <a:t>\0</a:t>
            </a:r>
            <a:endParaRPr lang="en-US" altLang="zh-CN" b="1" dirty="0">
              <a:solidFill>
                <a:srgbClr val="000099"/>
              </a:solidFill>
              <a:latin typeface="Comic Sans MS" panose="030F0702030302020204" pitchFamily="66" charset="0"/>
            </a:endParaRPr>
          </a:p>
        </p:txBody>
      </p:sp>
      <p:sp>
        <p:nvSpPr>
          <p:cNvPr id="45062"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6083"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46084"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scanf()(</a:t>
            </a:r>
            <a:r>
              <a:rPr lang="zh-CN" altLang="en-US" b="1" dirty="0">
                <a:latin typeface="Comic Sans MS" panose="030F0702030302020204" pitchFamily="66" charset="0"/>
              </a:rPr>
              <a:t>续</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46085" name="Rectangle 3"/>
          <p:cNvSpPr>
            <a:spLocks noGrp="1"/>
          </p:cNvSpPr>
          <p:nvPr>
            <p:ph idx="1"/>
          </p:nvPr>
        </p:nvSpPr>
        <p:spPr>
          <a:xfrm>
            <a:off x="304800" y="2028825"/>
            <a:ext cx="8650288" cy="4114800"/>
          </a:xfrm>
          <a:ln/>
        </p:spPr>
        <p:txBody>
          <a:bodyPr vert="horz" wrap="square" lIns="91440" tIns="45720" rIns="91440" bIns="45720" anchor="t" anchorCtr="0"/>
          <a:p>
            <a:pPr eaLnBrk="1" hangingPunct="1"/>
            <a:r>
              <a:rPr lang="en-US" altLang="zh-CN" sz="2400" b="1" dirty="0">
                <a:solidFill>
                  <a:srgbClr val="FF0000"/>
                </a:solidFill>
                <a:latin typeface="Comic Sans MS" panose="030F0702030302020204" pitchFamily="66" charset="0"/>
              </a:rPr>
              <a:t>e</a:t>
            </a:r>
            <a:r>
              <a:rPr lang="zh-CN" altLang="en-US" sz="2400" b="1" dirty="0">
                <a:solidFill>
                  <a:srgbClr val="FF0000"/>
                </a:solidFill>
                <a:latin typeface="Comic Sans MS" panose="030F0702030302020204" pitchFamily="66" charset="0"/>
              </a:rPr>
              <a:t>、</a:t>
            </a:r>
            <a:r>
              <a:rPr lang="en-US" altLang="zh-CN" sz="2400" b="1" dirty="0">
                <a:solidFill>
                  <a:srgbClr val="FF0000"/>
                </a:solidFill>
                <a:latin typeface="Comic Sans MS" panose="030F0702030302020204" pitchFamily="66" charset="0"/>
              </a:rPr>
              <a:t>f</a:t>
            </a:r>
            <a:r>
              <a:rPr lang="zh-CN" altLang="en-US" sz="2400" b="1" dirty="0">
                <a:solidFill>
                  <a:srgbClr val="FF0000"/>
                </a:solidFill>
                <a:latin typeface="Comic Sans MS" panose="030F0702030302020204" pitchFamily="66" charset="0"/>
              </a:rPr>
              <a:t>、</a:t>
            </a:r>
            <a:r>
              <a:rPr lang="en-US" altLang="zh-CN" sz="2400" b="1" dirty="0">
                <a:solidFill>
                  <a:srgbClr val="FF0000"/>
                </a:solidFill>
                <a:latin typeface="Comic Sans MS" panose="030F0702030302020204" pitchFamily="66" charset="0"/>
              </a:rPr>
              <a:t>g</a:t>
            </a:r>
            <a:r>
              <a:rPr lang="zh-CN" altLang="en-US" sz="2400" b="1" dirty="0">
                <a:latin typeface="Comic Sans MS" panose="030F0702030302020204" pitchFamily="66" charset="0"/>
              </a:rPr>
              <a:t>格式用来输入实数。如格式转换说明中含有长度修饰说明</a:t>
            </a:r>
            <a:r>
              <a:rPr lang="en-US" altLang="zh-CN" sz="2400" b="1" dirty="0">
                <a:latin typeface="Comic Sans MS" panose="030F0702030302020204" pitchFamily="66" charset="0"/>
              </a:rPr>
              <a:t>l</a:t>
            </a:r>
            <a:r>
              <a:rPr lang="zh-CN" altLang="en-US" sz="2400" b="1" dirty="0">
                <a:latin typeface="Comic Sans MS" panose="030F0702030302020204" pitchFamily="66" charset="0"/>
              </a:rPr>
              <a:t>，则为</a:t>
            </a:r>
            <a:r>
              <a:rPr lang="en-US" altLang="zh-CN" sz="2400" b="1" dirty="0">
                <a:latin typeface="Comic Sans MS" panose="030F0702030302020204" pitchFamily="66" charset="0"/>
              </a:rPr>
              <a:t>double</a:t>
            </a:r>
            <a:r>
              <a:rPr lang="zh-CN" altLang="en-US" sz="2400" b="1" dirty="0">
                <a:latin typeface="Comic Sans MS" panose="030F0702030302020204" pitchFamily="66" charset="0"/>
              </a:rPr>
              <a:t>型变量地址；含有长度修饰说明</a:t>
            </a:r>
            <a:r>
              <a:rPr lang="en-US" altLang="zh-CN" sz="2400" b="1" dirty="0">
                <a:latin typeface="Comic Sans MS" panose="030F0702030302020204" pitchFamily="66" charset="0"/>
              </a:rPr>
              <a:t>L</a:t>
            </a:r>
            <a:r>
              <a:rPr lang="zh-CN" altLang="en-US" sz="2400" b="1" dirty="0">
                <a:latin typeface="Comic Sans MS" panose="030F0702030302020204" pitchFamily="66" charset="0"/>
              </a:rPr>
              <a:t>，则为</a:t>
            </a:r>
            <a:r>
              <a:rPr lang="en-US" altLang="zh-CN" sz="2400" b="1" dirty="0">
                <a:latin typeface="Comic Sans MS" panose="030F0702030302020204" pitchFamily="66" charset="0"/>
              </a:rPr>
              <a:t>long double</a:t>
            </a:r>
            <a:r>
              <a:rPr lang="zh-CN" altLang="en-US" sz="2400" b="1" dirty="0">
                <a:latin typeface="Comic Sans MS" panose="030F0702030302020204" pitchFamily="66" charset="0"/>
              </a:rPr>
              <a:t>型变量地址；否则，为</a:t>
            </a:r>
            <a:r>
              <a:rPr lang="en-US" altLang="zh-CN" sz="2400" b="1" dirty="0">
                <a:latin typeface="Comic Sans MS" panose="030F0702030302020204" pitchFamily="66" charset="0"/>
              </a:rPr>
              <a:t>float</a:t>
            </a:r>
            <a:r>
              <a:rPr lang="zh-CN" altLang="en-US" sz="2400" b="1" dirty="0">
                <a:latin typeface="Comic Sans MS" panose="030F0702030302020204" pitchFamily="66" charset="0"/>
              </a:rPr>
              <a:t>型变量地址</a:t>
            </a:r>
            <a:endParaRPr lang="en-US" altLang="zh-CN" sz="2400" b="1" dirty="0">
              <a:latin typeface="Comic Sans MS" panose="030F0702030302020204" pitchFamily="66" charset="0"/>
            </a:endParaRPr>
          </a:p>
          <a:p>
            <a:pPr eaLnBrk="1" hangingPunct="1"/>
            <a:endParaRPr lang="zh-CN" altLang="en-US" sz="2400" b="1" dirty="0">
              <a:latin typeface="Comic Sans MS" panose="030F0702030302020204" pitchFamily="66" charset="0"/>
            </a:endParaRPr>
          </a:p>
          <a:p>
            <a:pPr eaLnBrk="1" hangingPunct="1"/>
            <a:r>
              <a:rPr lang="en-US" altLang="zh-CN" sz="2400" b="1" dirty="0">
                <a:solidFill>
                  <a:srgbClr val="FF0000"/>
                </a:solidFill>
                <a:latin typeface="Comic Sans MS" panose="030F0702030302020204" pitchFamily="66" charset="0"/>
              </a:rPr>
              <a:t>[]</a:t>
            </a:r>
            <a:r>
              <a:rPr lang="zh-CN" altLang="en-US" sz="2400" b="1" dirty="0">
                <a:solidFill>
                  <a:srgbClr val="0000FF"/>
                </a:solidFill>
                <a:latin typeface="Comic Sans MS" panose="030F0702030302020204" pitchFamily="66" charset="0"/>
              </a:rPr>
              <a:t>格式由左方括号</a:t>
            </a:r>
            <a:r>
              <a:rPr lang="en-US" altLang="zh-CN" sz="2400" b="1" dirty="0">
                <a:solidFill>
                  <a:srgbClr val="0000FF"/>
                </a:solidFill>
                <a:latin typeface="Comic Sans MS" panose="030F0702030302020204" pitchFamily="66" charset="0"/>
              </a:rPr>
              <a:t>[</a:t>
            </a:r>
            <a:r>
              <a:rPr lang="zh-CN" altLang="en-US" sz="2400" b="1" dirty="0">
                <a:solidFill>
                  <a:srgbClr val="0000FF"/>
                </a:solidFill>
                <a:latin typeface="Comic Sans MS" panose="030F0702030302020204" pitchFamily="66" charset="0"/>
              </a:rPr>
              <a:t>后面跟随一系列字符及右方括号</a:t>
            </a:r>
            <a:r>
              <a:rPr lang="en-US" altLang="zh-CN" sz="2400" b="1" dirty="0">
                <a:solidFill>
                  <a:srgbClr val="0000FF"/>
                </a:solidFill>
                <a:latin typeface="Comic Sans MS" panose="030F0702030302020204" pitchFamily="66" charset="0"/>
              </a:rPr>
              <a:t>]</a:t>
            </a:r>
            <a:r>
              <a:rPr lang="zh-CN" altLang="en-US" sz="2400" b="1" dirty="0">
                <a:solidFill>
                  <a:srgbClr val="0000FF"/>
                </a:solidFill>
                <a:latin typeface="Comic Sans MS" panose="030F0702030302020204" pitchFamily="66" charset="0"/>
              </a:rPr>
              <a:t>组成。一对方括号之间的字符定义了一个匹配字符集。例如，</a:t>
            </a:r>
            <a:endParaRPr lang="zh-CN" altLang="en-US" sz="2400" b="1" dirty="0">
              <a:solidFill>
                <a:srgbClr val="0000FF"/>
              </a:solidFill>
              <a:latin typeface="Comic Sans MS" panose="030F0702030302020204" pitchFamily="66" charset="0"/>
            </a:endParaRPr>
          </a:p>
          <a:p>
            <a:pPr lvl="1" eaLnBrk="1" hangingPunct="1"/>
            <a:r>
              <a:rPr lang="zh-CN" altLang="en-US" sz="2000" b="1" dirty="0">
                <a:solidFill>
                  <a:srgbClr val="0000FF"/>
                </a:solidFill>
                <a:latin typeface="Comic Sans MS" panose="030F0702030302020204" pitchFamily="66" charset="0"/>
              </a:rPr>
              <a:t>格式“</a:t>
            </a:r>
            <a:r>
              <a:rPr lang="en-US" altLang="zh-CN" sz="2000" b="1" dirty="0">
                <a:solidFill>
                  <a:srgbClr val="0000FF"/>
                </a:solidFill>
                <a:latin typeface="Comic Sans MS" panose="030F0702030302020204" pitchFamily="66" charset="0"/>
              </a:rPr>
              <a:t>%[xy]” </a:t>
            </a:r>
            <a:r>
              <a:rPr lang="zh-CN" altLang="en-US" sz="2000" b="1" dirty="0">
                <a:solidFill>
                  <a:srgbClr val="0000FF"/>
                </a:solidFill>
                <a:latin typeface="Comic Sans MS" panose="030F0702030302020204" pitchFamily="66" charset="0"/>
              </a:rPr>
              <a:t>定义一个由字符</a:t>
            </a:r>
            <a:r>
              <a:rPr lang="en-US" altLang="zh-CN" sz="2000" b="1" dirty="0">
                <a:solidFill>
                  <a:srgbClr val="0000FF"/>
                </a:solidFill>
                <a:latin typeface="Comic Sans MS" panose="030F0702030302020204" pitchFamily="66" charset="0"/>
              </a:rPr>
              <a:t>x</a:t>
            </a:r>
            <a:r>
              <a:rPr lang="zh-CN" altLang="en-US" sz="2000" b="1" dirty="0">
                <a:solidFill>
                  <a:srgbClr val="0000FF"/>
                </a:solidFill>
                <a:latin typeface="Comic Sans MS" panose="030F0702030302020204" pitchFamily="66" charset="0"/>
              </a:rPr>
              <a:t>和字符</a:t>
            </a:r>
            <a:r>
              <a:rPr lang="en-US" altLang="zh-CN" sz="2000" b="1" dirty="0">
                <a:solidFill>
                  <a:srgbClr val="0000FF"/>
                </a:solidFill>
                <a:latin typeface="Comic Sans MS" panose="030F0702030302020204" pitchFamily="66" charset="0"/>
              </a:rPr>
              <a:t>y </a:t>
            </a:r>
            <a:r>
              <a:rPr lang="zh-CN" altLang="en-US" sz="2000" b="1" dirty="0">
                <a:solidFill>
                  <a:srgbClr val="0000FF"/>
                </a:solidFill>
                <a:latin typeface="Comic Sans MS" panose="030F0702030302020204" pitchFamily="66" charset="0"/>
              </a:rPr>
              <a:t>两个字符构成的字符集。输入字符序列中，所有只由字符</a:t>
            </a:r>
            <a:r>
              <a:rPr lang="en-US" altLang="zh-CN" sz="2000" b="1" dirty="0">
                <a:solidFill>
                  <a:srgbClr val="0000FF"/>
                </a:solidFill>
                <a:latin typeface="Comic Sans MS" panose="030F0702030302020204" pitchFamily="66" charset="0"/>
              </a:rPr>
              <a:t>x</a:t>
            </a:r>
            <a:r>
              <a:rPr lang="zh-CN" altLang="en-US" sz="2000" b="1" dirty="0">
                <a:solidFill>
                  <a:srgbClr val="0000FF"/>
                </a:solidFill>
                <a:latin typeface="Comic Sans MS" panose="030F0702030302020204" pitchFamily="66" charset="0"/>
              </a:rPr>
              <a:t>和</a:t>
            </a:r>
            <a:r>
              <a:rPr lang="en-US" altLang="zh-CN" sz="2000" b="1" dirty="0">
                <a:solidFill>
                  <a:srgbClr val="0000FF"/>
                </a:solidFill>
                <a:latin typeface="Comic Sans MS" panose="030F0702030302020204" pitchFamily="66" charset="0"/>
              </a:rPr>
              <a:t>y</a:t>
            </a:r>
            <a:r>
              <a:rPr lang="zh-CN" altLang="en-US" sz="2000" b="1" dirty="0">
                <a:solidFill>
                  <a:srgbClr val="0000FF"/>
                </a:solidFill>
                <a:latin typeface="Comic Sans MS" panose="030F0702030302020204" pitchFamily="66" charset="0"/>
              </a:rPr>
              <a:t>组成的字符序列都能与之匹配</a:t>
            </a:r>
            <a:endParaRPr lang="zh-CN" altLang="en-US" sz="2000" b="1" dirty="0">
              <a:solidFill>
                <a:srgbClr val="0000FF"/>
              </a:solidFill>
              <a:latin typeface="Comic Sans MS" panose="030F0702030302020204" pitchFamily="66" charset="0"/>
            </a:endParaRPr>
          </a:p>
          <a:p>
            <a:pPr lvl="1" eaLnBrk="1" hangingPunct="1"/>
            <a:r>
              <a:rPr lang="zh-CN" altLang="en-US" sz="2000" b="1" dirty="0">
                <a:solidFill>
                  <a:srgbClr val="0000FF"/>
                </a:solidFill>
                <a:latin typeface="Comic Sans MS" panose="030F0702030302020204" pitchFamily="66" charset="0"/>
              </a:rPr>
              <a:t>若左方括号之后的第一个字符是字符</a:t>
            </a:r>
            <a:r>
              <a:rPr lang="en-US" altLang="zh-CN" sz="2000" b="1" dirty="0">
                <a:solidFill>
                  <a:srgbClr val="0000FF"/>
                </a:solidFill>
                <a:latin typeface="Comic Sans MS" panose="030F0702030302020204" pitchFamily="66" charset="0"/>
              </a:rPr>
              <a:t>^</a:t>
            </a:r>
            <a:r>
              <a:rPr lang="zh-CN" altLang="en-US" sz="2000" b="1" dirty="0">
                <a:solidFill>
                  <a:srgbClr val="0000FF"/>
                </a:solidFill>
                <a:latin typeface="Comic Sans MS" panose="030F0702030302020204" pitchFamily="66" charset="0"/>
              </a:rPr>
              <a:t>，表示一个由其后继字符定义的字符集的补集字符集</a:t>
            </a:r>
            <a:endParaRPr lang="zh-CN" altLang="en-US" sz="2000" b="1" dirty="0">
              <a:solidFill>
                <a:srgbClr val="0000FF"/>
              </a:solidFill>
              <a:latin typeface="Comic Sans MS" panose="030F0702030302020204" pitchFamily="66" charset="0"/>
            </a:endParaRPr>
          </a:p>
        </p:txBody>
      </p:sp>
      <p:sp>
        <p:nvSpPr>
          <p:cNvPr id="46086"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7107"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47108" name="Rectangle 2"/>
          <p:cNvSpPr>
            <a:spLocks noGrp="1"/>
          </p:cNvSpPr>
          <p:nvPr>
            <p:ph type="title"/>
          </p:nvPr>
        </p:nvSpPr>
        <p:spPr>
          <a:ln/>
        </p:spPr>
        <p:txBody>
          <a:bodyPr vert="horz" wrap="square" lIns="91440" tIns="45720" rIns="91440" bIns="45720" anchor="b" anchorCtr="0"/>
          <a:p>
            <a:pPr eaLnBrk="1" hangingPunct="1"/>
            <a:r>
              <a:rPr lang="en-US" altLang="zh-CN" b="1" dirty="0">
                <a:latin typeface="Comic Sans MS" panose="030F0702030302020204" pitchFamily="66" charset="0"/>
              </a:rPr>
              <a:t>scanf()(</a:t>
            </a:r>
            <a:r>
              <a:rPr lang="zh-CN" altLang="en-US" b="1" dirty="0">
                <a:latin typeface="Comic Sans MS" panose="030F0702030302020204" pitchFamily="66" charset="0"/>
              </a:rPr>
              <a:t>续</a:t>
            </a:r>
            <a:r>
              <a:rPr lang="en-US" altLang="zh-CN" b="1" dirty="0">
                <a:latin typeface="Comic Sans MS" panose="030F0702030302020204" pitchFamily="66" charset="0"/>
              </a:rPr>
              <a:t>)</a:t>
            </a:r>
            <a:endParaRPr lang="en-US" altLang="zh-CN" b="1" dirty="0">
              <a:latin typeface="Comic Sans MS" panose="030F0702030302020204" pitchFamily="66" charset="0"/>
            </a:endParaRPr>
          </a:p>
        </p:txBody>
      </p:sp>
      <p:sp>
        <p:nvSpPr>
          <p:cNvPr id="47109"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b="1" dirty="0">
                <a:latin typeface="Comic Sans MS" panose="030F0702030302020204" pitchFamily="66" charset="0"/>
              </a:rPr>
              <a:t>例如格式 “</a:t>
            </a:r>
            <a:r>
              <a:rPr lang="en-US" altLang="zh-CN" b="1" dirty="0">
                <a:latin typeface="Comic Sans MS" panose="030F0702030302020204" pitchFamily="66" charset="0"/>
              </a:rPr>
              <a:t>%[^xy]” </a:t>
            </a:r>
            <a:r>
              <a:rPr lang="zh-CN" altLang="en-US" b="1" dirty="0">
                <a:latin typeface="Comic Sans MS" panose="030F0702030302020204" pitchFamily="66" charset="0"/>
              </a:rPr>
              <a:t>定义了这样一个匹配字符集，所有除字符</a:t>
            </a:r>
            <a:r>
              <a:rPr lang="en-US" altLang="zh-CN" b="1" dirty="0">
                <a:latin typeface="Comic Sans MS" panose="030F0702030302020204" pitchFamily="66" charset="0"/>
              </a:rPr>
              <a:t>x</a:t>
            </a:r>
            <a:r>
              <a:rPr lang="zh-CN" altLang="en-US" b="1" dirty="0">
                <a:latin typeface="Comic Sans MS" panose="030F0702030302020204" pitchFamily="66" charset="0"/>
              </a:rPr>
              <a:t>和字符</a:t>
            </a:r>
            <a:r>
              <a:rPr lang="en-US" altLang="zh-CN" b="1" dirty="0">
                <a:latin typeface="Comic Sans MS" panose="030F0702030302020204" pitchFamily="66" charset="0"/>
              </a:rPr>
              <a:t>y</a:t>
            </a:r>
            <a:r>
              <a:rPr lang="zh-CN" altLang="en-US" b="1" dirty="0">
                <a:latin typeface="Comic Sans MS" panose="030F0702030302020204" pitchFamily="66" charset="0"/>
              </a:rPr>
              <a:t>之外的其它字符都能与之匹配。输入时，从当前输入字符开始到输入字符序列中第一个不能与之匹配的字符为止。注意，</a:t>
            </a:r>
            <a:r>
              <a:rPr lang="zh-CN" altLang="en-US" b="1" dirty="0">
                <a:solidFill>
                  <a:schemeClr val="hlink"/>
                </a:solidFill>
                <a:latin typeface="Comic Sans MS" panose="030F0702030302020204" pitchFamily="66" charset="0"/>
              </a:rPr>
              <a:t>格式</a:t>
            </a:r>
            <a:r>
              <a:rPr lang="en-US" altLang="zh-CN" b="1" dirty="0">
                <a:solidFill>
                  <a:schemeClr val="hlink"/>
                </a:solidFill>
                <a:latin typeface="Comic Sans MS" panose="030F0702030302020204" pitchFamily="66" charset="0"/>
              </a:rPr>
              <a:t>[]</a:t>
            </a:r>
            <a:r>
              <a:rPr lang="zh-CN" altLang="en-US" b="1" dirty="0">
                <a:solidFill>
                  <a:schemeClr val="hlink"/>
                </a:solidFill>
                <a:latin typeface="Comic Sans MS" panose="030F0702030302020204" pitchFamily="66" charset="0"/>
              </a:rPr>
              <a:t>不跳过开头的空白类字符</a:t>
            </a:r>
            <a:r>
              <a:rPr lang="zh-CN" altLang="en-US" b="1" dirty="0">
                <a:latin typeface="Comic Sans MS" panose="030F0702030302020204" pitchFamily="66" charset="0"/>
              </a:rPr>
              <a:t>。该格式符对应的数据存贮地址为字符列表的首地址。所有匹配的字符都被输入存贮，并在最后添加字符串结束标志符‘</a:t>
            </a:r>
            <a:r>
              <a:rPr lang="en-US" altLang="zh-CN" b="1" dirty="0">
                <a:latin typeface="Comic Sans MS" panose="030F0702030302020204" pitchFamily="66" charset="0"/>
              </a:rPr>
              <a:t>\0’</a:t>
            </a:r>
            <a:endParaRPr lang="en-US" altLang="zh-CN" b="1" dirty="0">
              <a:latin typeface="Comic Sans MS" panose="030F0702030302020204" pitchFamily="66" charset="0"/>
            </a:endParaRPr>
          </a:p>
          <a:p>
            <a:pPr eaLnBrk="1" hangingPunct="1">
              <a:lnSpc>
                <a:spcPct val="90000"/>
              </a:lnSpc>
            </a:pPr>
            <a:endParaRPr lang="en-US" altLang="zh-CN" dirty="0">
              <a:latin typeface="Comic Sans MS" panose="030F0702030302020204" pitchFamily="66" charset="0"/>
            </a:endParaRPr>
          </a:p>
        </p:txBody>
      </p:sp>
      <p:sp>
        <p:nvSpPr>
          <p:cNvPr id="47110"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8131"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48132"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输入输出流</a:t>
            </a:r>
            <a:r>
              <a:rPr lang="en-US" altLang="zh-CN" b="1" dirty="0">
                <a:latin typeface="Comic Sans MS" panose="030F0702030302020204" pitchFamily="66" charset="0"/>
              </a:rPr>
              <a:t>cin</a:t>
            </a:r>
            <a:r>
              <a:rPr lang="zh-CN" altLang="en-US" b="1" dirty="0">
                <a:latin typeface="Comic Sans MS" panose="030F0702030302020204" pitchFamily="66" charset="0"/>
              </a:rPr>
              <a:t>和</a:t>
            </a:r>
            <a:r>
              <a:rPr lang="en-US" altLang="zh-CN" b="1" dirty="0">
                <a:latin typeface="Comic Sans MS" panose="030F0702030302020204" pitchFamily="66" charset="0"/>
              </a:rPr>
              <a:t>cout</a:t>
            </a:r>
            <a:endParaRPr lang="en-US" altLang="zh-CN" b="1" dirty="0">
              <a:latin typeface="Comic Sans MS" panose="030F0702030302020204" pitchFamily="66" charset="0"/>
            </a:endParaRPr>
          </a:p>
        </p:txBody>
      </p:sp>
      <p:sp>
        <p:nvSpPr>
          <p:cNvPr id="48133"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sz="2800" b="1" dirty="0">
                <a:latin typeface="Comic Sans MS" panose="030F0702030302020204" pitchFamily="66" charset="0"/>
              </a:rPr>
              <a:t>在</a:t>
            </a:r>
            <a:r>
              <a:rPr lang="en-US" altLang="zh-CN" sz="2800" b="1" dirty="0">
                <a:latin typeface="Comic Sans MS" panose="030F0702030302020204" pitchFamily="66" charset="0"/>
              </a:rPr>
              <a:t>c++</a:t>
            </a:r>
            <a:r>
              <a:rPr lang="zh-CN" altLang="en-US" sz="2800" b="1" dirty="0">
                <a:latin typeface="Comic Sans MS" panose="030F0702030302020204" pitchFamily="66" charset="0"/>
              </a:rPr>
              <a:t>程序中，使用</a:t>
            </a:r>
            <a:r>
              <a:rPr lang="en-US" altLang="zh-CN" sz="2800" b="1" dirty="0">
                <a:latin typeface="Comic Sans MS" panose="030F0702030302020204" pitchFamily="66" charset="0"/>
              </a:rPr>
              <a:t>cin</a:t>
            </a:r>
            <a:r>
              <a:rPr lang="zh-CN" altLang="en-US" sz="2800" b="1" dirty="0">
                <a:latin typeface="Comic Sans MS" panose="030F0702030302020204" pitchFamily="66" charset="0"/>
              </a:rPr>
              <a:t>和</a:t>
            </a:r>
            <a:r>
              <a:rPr lang="en-US" altLang="zh-CN" sz="2800" b="1" dirty="0">
                <a:latin typeface="Comic Sans MS" panose="030F0702030302020204" pitchFamily="66" charset="0"/>
              </a:rPr>
              <a:t>cout</a:t>
            </a:r>
            <a:r>
              <a:rPr lang="zh-CN" altLang="en-US" sz="2800" b="1" dirty="0">
                <a:latin typeface="Comic Sans MS" panose="030F0702030302020204" pitchFamily="66" charset="0"/>
              </a:rPr>
              <a:t>流对象进行基本的输入输出，它们在头文件</a:t>
            </a:r>
            <a:r>
              <a:rPr lang="en-US" altLang="zh-CN" sz="2800" b="1" dirty="0">
                <a:latin typeface="Comic Sans MS" panose="030F0702030302020204" pitchFamily="66" charset="0"/>
              </a:rPr>
              <a:t>iostream.h</a:t>
            </a:r>
            <a:r>
              <a:rPr lang="zh-CN" altLang="en-US" sz="2800" b="1" dirty="0">
                <a:latin typeface="Comic Sans MS" panose="030F0702030302020204" pitchFamily="66" charset="0"/>
              </a:rPr>
              <a:t>中定义，在程序中，应使用如下预处理命令包含该头文件</a:t>
            </a:r>
            <a:endParaRPr lang="zh-CN" altLang="en-US" sz="2800" b="1" dirty="0">
              <a:latin typeface="Comic Sans MS" panose="030F0702030302020204" pitchFamily="66" charset="0"/>
            </a:endParaRPr>
          </a:p>
          <a:p>
            <a:pPr lvl="1" eaLnBrk="1" hangingPunct="1">
              <a:lnSpc>
                <a:spcPct val="90000"/>
              </a:lnSpc>
            </a:pPr>
            <a:r>
              <a:rPr lang="en-US" altLang="zh-CN" sz="2400" b="1" dirty="0">
                <a:latin typeface="Comic Sans MS" panose="030F0702030302020204" pitchFamily="66" charset="0"/>
              </a:rPr>
              <a:t>#include &lt;iostream.h&gt;</a:t>
            </a:r>
            <a:endParaRPr lang="en-US" altLang="zh-CN" sz="2400" b="1" dirty="0">
              <a:latin typeface="Comic Sans MS" panose="030F0702030302020204" pitchFamily="66" charset="0"/>
            </a:endParaRPr>
          </a:p>
          <a:p>
            <a:pPr eaLnBrk="1" hangingPunct="1">
              <a:lnSpc>
                <a:spcPct val="90000"/>
              </a:lnSpc>
            </a:pPr>
            <a:r>
              <a:rPr lang="zh-CN" altLang="en-US" sz="2800" b="1" dirty="0">
                <a:latin typeface="Comic Sans MS" panose="030F0702030302020204" pitchFamily="66" charset="0"/>
              </a:rPr>
              <a:t>头文件</a:t>
            </a:r>
            <a:r>
              <a:rPr lang="en-US" altLang="zh-CN" sz="2800" b="1" dirty="0">
                <a:latin typeface="Comic Sans MS" panose="030F0702030302020204" pitchFamily="66" charset="0"/>
              </a:rPr>
              <a:t>iostream.h</a:t>
            </a:r>
            <a:r>
              <a:rPr lang="zh-CN" altLang="en-US" sz="2800" b="1" dirty="0">
                <a:latin typeface="Comic Sans MS" panose="030F0702030302020204" pitchFamily="66" charset="0"/>
              </a:rPr>
              <a:t>中含有</a:t>
            </a:r>
            <a:r>
              <a:rPr lang="en-US" altLang="zh-CN" sz="2800" b="1" dirty="0">
                <a:latin typeface="Comic Sans MS" panose="030F0702030302020204" pitchFamily="66" charset="0"/>
              </a:rPr>
              <a:t>cin</a:t>
            </a:r>
            <a:r>
              <a:rPr lang="zh-CN" altLang="en-US" sz="2800" b="1" dirty="0">
                <a:latin typeface="Comic Sans MS" panose="030F0702030302020204" pitchFamily="66" charset="0"/>
              </a:rPr>
              <a:t>、</a:t>
            </a:r>
            <a:r>
              <a:rPr lang="en-US" altLang="zh-CN" sz="2800" b="1" dirty="0">
                <a:latin typeface="Comic Sans MS" panose="030F0702030302020204" pitchFamily="66" charset="0"/>
              </a:rPr>
              <a:t>cout</a:t>
            </a:r>
            <a:r>
              <a:rPr lang="zh-CN" altLang="en-US" sz="2800" b="1" dirty="0">
                <a:latin typeface="Comic Sans MS" panose="030F0702030302020204" pitchFamily="66" charset="0"/>
              </a:rPr>
              <a:t>、</a:t>
            </a:r>
            <a:r>
              <a:rPr lang="en-US" altLang="zh-CN" sz="2800" b="1" dirty="0">
                <a:latin typeface="Comic Sans MS" panose="030F0702030302020204" pitchFamily="66" charset="0"/>
              </a:rPr>
              <a:t>cerr</a:t>
            </a:r>
            <a:r>
              <a:rPr lang="zh-CN" altLang="en-US" sz="2800" b="1" dirty="0">
                <a:latin typeface="Comic Sans MS" panose="030F0702030302020204" pitchFamily="66" charset="0"/>
              </a:rPr>
              <a:t>、</a:t>
            </a:r>
            <a:r>
              <a:rPr lang="en-US" altLang="zh-CN" sz="2800" b="1" dirty="0">
                <a:latin typeface="Comic Sans MS" panose="030F0702030302020204" pitchFamily="66" charset="0"/>
              </a:rPr>
              <a:t>clog 4</a:t>
            </a:r>
            <a:r>
              <a:rPr lang="zh-CN" altLang="en-US" sz="2800" b="1" dirty="0">
                <a:latin typeface="Comic Sans MS" panose="030F0702030302020204" pitchFamily="66" charset="0"/>
              </a:rPr>
              <a:t>个对象，对应于标准输入流、标准输出流、非缓冲和经缓冲的标准错误流。</a:t>
            </a:r>
            <a:r>
              <a:rPr lang="zh-CN" altLang="en-US" sz="2800" b="1" dirty="0"/>
              <a:t> </a:t>
            </a:r>
            <a:endParaRPr lang="zh-CN" altLang="en-US" sz="2800" b="1" dirty="0">
              <a:latin typeface="Comic Sans MS" panose="030F0702030302020204" pitchFamily="66" charset="0"/>
            </a:endParaRPr>
          </a:p>
          <a:p>
            <a:pPr lvl="1" eaLnBrk="1" hangingPunct="1">
              <a:lnSpc>
                <a:spcPct val="90000"/>
              </a:lnSpc>
            </a:pPr>
            <a:r>
              <a:rPr lang="en-US" altLang="zh-CN" sz="2400" b="1" dirty="0">
                <a:latin typeface="Comic Sans MS" panose="030F0702030302020204" pitchFamily="66" charset="0"/>
              </a:rPr>
              <a:t>cin</a:t>
            </a:r>
            <a:r>
              <a:rPr lang="zh-CN" altLang="en-US" sz="2400" b="1" dirty="0">
                <a:latin typeface="Comic Sans MS" panose="030F0702030302020204" pitchFamily="66" charset="0"/>
              </a:rPr>
              <a:t>对应于标准输入流设备（如键盘）</a:t>
            </a:r>
            <a:endParaRPr lang="zh-CN" altLang="en-US" sz="2400" b="1" dirty="0">
              <a:latin typeface="Comic Sans MS" panose="030F0702030302020204" pitchFamily="66" charset="0"/>
            </a:endParaRPr>
          </a:p>
          <a:p>
            <a:pPr lvl="1" eaLnBrk="1" hangingPunct="1">
              <a:lnSpc>
                <a:spcPct val="90000"/>
              </a:lnSpc>
            </a:pPr>
            <a:r>
              <a:rPr lang="en-US" altLang="zh-CN" sz="2400" b="1" dirty="0">
                <a:latin typeface="Comic Sans MS" panose="030F0702030302020204" pitchFamily="66" charset="0"/>
              </a:rPr>
              <a:t>cout</a:t>
            </a:r>
            <a:r>
              <a:rPr lang="zh-CN" altLang="en-US" sz="2400" b="1" dirty="0">
                <a:latin typeface="Comic Sans MS" panose="030F0702030302020204" pitchFamily="66" charset="0"/>
              </a:rPr>
              <a:t>对应于标准输出流设备（如显示器）</a:t>
            </a:r>
            <a:endParaRPr lang="zh-CN" altLang="en-US" sz="2400" b="1" dirty="0">
              <a:latin typeface="Comic Sans MS" panose="030F0702030302020204" pitchFamily="66" charset="0"/>
            </a:endParaRPr>
          </a:p>
        </p:txBody>
      </p:sp>
      <p:sp>
        <p:nvSpPr>
          <p:cNvPr id="48134"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49155"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49156"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输出流</a:t>
            </a:r>
            <a:r>
              <a:rPr lang="en-US" altLang="zh-CN" b="1" dirty="0">
                <a:latin typeface="Comic Sans MS" panose="030F0702030302020204" pitchFamily="66" charset="0"/>
              </a:rPr>
              <a:t>cout</a:t>
            </a:r>
            <a:r>
              <a:rPr lang="zh-CN" altLang="en-US" b="1" dirty="0">
                <a:latin typeface="Comic Sans MS" panose="030F0702030302020204" pitchFamily="66" charset="0"/>
              </a:rPr>
              <a:t>（</a:t>
            </a:r>
            <a:r>
              <a:rPr lang="en-US" altLang="zh-CN" b="1" dirty="0">
                <a:latin typeface="Comic Sans MS" panose="030F0702030302020204" pitchFamily="66" charset="0"/>
              </a:rPr>
              <a:t>1</a:t>
            </a:r>
            <a:r>
              <a:rPr lang="zh-CN" altLang="en-US" b="1" dirty="0">
                <a:latin typeface="Comic Sans MS" panose="030F0702030302020204" pitchFamily="66" charset="0"/>
              </a:rPr>
              <a:t>）</a:t>
            </a:r>
            <a:endParaRPr lang="zh-CN" altLang="en-US" b="1" dirty="0">
              <a:latin typeface="Comic Sans MS" panose="030F0702030302020204" pitchFamily="66" charset="0"/>
            </a:endParaRPr>
          </a:p>
        </p:txBody>
      </p:sp>
      <p:sp>
        <p:nvSpPr>
          <p:cNvPr id="49157" name="Rectangle 3"/>
          <p:cNvSpPr>
            <a:spLocks noGrp="1"/>
          </p:cNvSpPr>
          <p:nvPr>
            <p:ph idx="1"/>
          </p:nvPr>
        </p:nvSpPr>
        <p:spPr>
          <a:ln/>
        </p:spPr>
        <p:txBody>
          <a:bodyPr vert="horz" wrap="square" lIns="91440" tIns="45720" rIns="91440" bIns="45720" anchor="t" anchorCtr="0"/>
          <a:p>
            <a:pPr eaLnBrk="1" hangingPunct="1"/>
            <a:r>
              <a:rPr lang="zh-CN" altLang="en-US" sz="2800" b="1" dirty="0">
                <a:latin typeface="Comic Sans MS" panose="030F0702030302020204" pitchFamily="66" charset="0"/>
              </a:rPr>
              <a:t>使用</a:t>
            </a:r>
            <a:r>
              <a:rPr lang="en-US" altLang="zh-CN" sz="2800" b="1" dirty="0">
                <a:latin typeface="Comic Sans MS" panose="030F0702030302020204" pitchFamily="66" charset="0"/>
              </a:rPr>
              <a:t>cout</a:t>
            </a:r>
            <a:r>
              <a:rPr lang="zh-CN" altLang="en-US" sz="2800" b="1" dirty="0">
                <a:latin typeface="Comic Sans MS" panose="030F0702030302020204" pitchFamily="66" charset="0"/>
              </a:rPr>
              <a:t>输出数据的一般格式为</a:t>
            </a:r>
            <a:endParaRPr lang="zh-CN" altLang="en-US" sz="2800" b="1" dirty="0">
              <a:latin typeface="Comic Sans MS" panose="030F0702030302020204" pitchFamily="66" charset="0"/>
            </a:endParaRPr>
          </a:p>
          <a:p>
            <a:pPr lvl="1" eaLnBrk="1" hangingPunct="1"/>
            <a:r>
              <a:rPr lang="en-US" altLang="zh-CN" sz="2400" b="1" dirty="0">
                <a:latin typeface="Comic Sans MS" panose="030F0702030302020204" pitchFamily="66" charset="0"/>
              </a:rPr>
              <a:t>cout &lt;&lt; </a:t>
            </a:r>
            <a:r>
              <a:rPr lang="zh-CN" altLang="en-US" sz="2400" b="1" dirty="0">
                <a:latin typeface="Comic Sans MS" panose="030F0702030302020204" pitchFamily="66" charset="0"/>
              </a:rPr>
              <a:t>表达式 </a:t>
            </a:r>
            <a:r>
              <a:rPr lang="en-US" altLang="zh-CN" sz="2400" b="1" dirty="0">
                <a:latin typeface="Comic Sans MS" panose="030F0702030302020204" pitchFamily="66" charset="0"/>
              </a:rPr>
              <a:t>1 &lt;&lt; </a:t>
            </a:r>
            <a:r>
              <a:rPr lang="zh-CN" altLang="en-US" sz="2400" b="1" dirty="0">
                <a:latin typeface="Comic Sans MS" panose="030F0702030302020204" pitchFamily="66" charset="0"/>
              </a:rPr>
              <a:t>表达式 </a:t>
            </a:r>
            <a:r>
              <a:rPr lang="en-US" altLang="zh-CN" sz="2400" b="1" dirty="0">
                <a:latin typeface="Comic Sans MS" panose="030F0702030302020204" pitchFamily="66" charset="0"/>
              </a:rPr>
              <a:t>2 … &lt;&lt; </a:t>
            </a:r>
            <a:r>
              <a:rPr lang="zh-CN" altLang="en-US" sz="2400" b="1" dirty="0">
                <a:latin typeface="Comic Sans MS" panose="030F0702030302020204" pitchFamily="66" charset="0"/>
              </a:rPr>
              <a:t>表达式 </a:t>
            </a:r>
            <a:r>
              <a:rPr lang="en-US" altLang="zh-CN" sz="2400" b="1" dirty="0">
                <a:latin typeface="Comic Sans MS" panose="030F0702030302020204" pitchFamily="66" charset="0"/>
              </a:rPr>
              <a:t>n</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lvl="1" eaLnBrk="1" hangingPunct="1"/>
            <a:r>
              <a:rPr lang="zh-CN" altLang="en-US" sz="2400" b="1" dirty="0">
                <a:latin typeface="Comic Sans MS" panose="030F0702030302020204" pitchFamily="66" charset="0"/>
              </a:rPr>
              <a:t>功能是：从屏幕当前光标位置开始，将各表达式的值依次输出</a:t>
            </a:r>
            <a:endParaRPr lang="zh-CN" altLang="en-US" sz="2400" b="1" dirty="0">
              <a:latin typeface="Comic Sans MS" panose="030F0702030302020204" pitchFamily="66" charset="0"/>
            </a:endParaRPr>
          </a:p>
          <a:p>
            <a:pPr lvl="1" eaLnBrk="1" hangingPunct="1"/>
            <a:r>
              <a:rPr lang="en-US" altLang="zh-CN" sz="2400" b="1" dirty="0">
                <a:solidFill>
                  <a:srgbClr val="0000FF"/>
                </a:solidFill>
                <a:latin typeface="Comic Sans MS" panose="030F0702030302020204" pitchFamily="66" charset="0"/>
              </a:rPr>
              <a:t>&lt;&lt;</a:t>
            </a:r>
            <a:r>
              <a:rPr lang="zh-CN" altLang="en-US" sz="2400" b="1" dirty="0">
                <a:solidFill>
                  <a:srgbClr val="0000FF"/>
                </a:solidFill>
                <a:latin typeface="Comic Sans MS" panose="030F0702030302020204" pitchFamily="66" charset="0"/>
              </a:rPr>
              <a:t>为流插入运算符</a:t>
            </a:r>
            <a:r>
              <a:rPr lang="zh-CN" altLang="en-US" sz="2400" b="1" dirty="0">
                <a:latin typeface="Comic Sans MS" panose="030F0702030302020204" pitchFamily="66" charset="0"/>
              </a:rPr>
              <a:t>，表示将表达式的数据依次插入到内存缓冲区中。当遇到缓冲区满、输出换行符</a:t>
            </a:r>
            <a:r>
              <a:rPr lang="en-US" altLang="zh-CN" sz="2400" b="1" dirty="0">
                <a:latin typeface="Comic Sans MS" panose="030F0702030302020204" pitchFamily="66" charset="0"/>
              </a:rPr>
              <a:t>endl</a:t>
            </a:r>
            <a:r>
              <a:rPr lang="zh-CN" altLang="en-US" sz="2400" b="1" dirty="0">
                <a:latin typeface="Comic Sans MS" panose="030F0702030302020204" pitchFamily="66" charset="0"/>
              </a:rPr>
              <a:t>（或者</a:t>
            </a:r>
            <a:r>
              <a:rPr lang="en-US" altLang="zh-CN" sz="2400" b="1" dirty="0">
                <a:latin typeface="Comic Sans MS" panose="030F0702030302020204" pitchFamily="66" charset="0"/>
              </a:rPr>
              <a:t>\n</a:t>
            </a:r>
            <a:r>
              <a:rPr lang="zh-CN" altLang="en-US" sz="2400" b="1" dirty="0">
                <a:latin typeface="Comic Sans MS" panose="030F0702030302020204" pitchFamily="66" charset="0"/>
              </a:rPr>
              <a:t>）、清除缓冲区的流格式控制符</a:t>
            </a:r>
            <a:r>
              <a:rPr lang="en-US" altLang="zh-CN" sz="2400" b="1" dirty="0">
                <a:latin typeface="Comic Sans MS" panose="030F0702030302020204" pitchFamily="66" charset="0"/>
              </a:rPr>
              <a:t>flush</a:t>
            </a:r>
            <a:r>
              <a:rPr lang="zh-CN" altLang="en-US" sz="2400" b="1" dirty="0">
                <a:latin typeface="Comic Sans MS" panose="030F0702030302020204" pitchFamily="66" charset="0"/>
              </a:rPr>
              <a:t>时，才将缓冲区中的数据输出到屏幕上，并清除缓冲区</a:t>
            </a:r>
            <a:endParaRPr lang="zh-CN" altLang="en-US" sz="2400" b="1" dirty="0">
              <a:latin typeface="Comic Sans MS" panose="030F0702030302020204" pitchFamily="66" charset="0"/>
            </a:endParaRPr>
          </a:p>
          <a:p>
            <a:pPr eaLnBrk="1" hangingPunct="1"/>
            <a:endParaRPr lang="en-US" altLang="zh-CN" sz="2800" b="1" dirty="0">
              <a:latin typeface="Comic Sans MS" panose="030F0702030302020204" pitchFamily="66" charset="0"/>
            </a:endParaRPr>
          </a:p>
        </p:txBody>
      </p:sp>
      <p:sp>
        <p:nvSpPr>
          <p:cNvPr id="49158"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0179"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50180"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输出流</a:t>
            </a:r>
            <a:r>
              <a:rPr lang="en-US" altLang="zh-CN" b="1" dirty="0">
                <a:latin typeface="Comic Sans MS" panose="030F0702030302020204" pitchFamily="66" charset="0"/>
              </a:rPr>
              <a:t>cout</a:t>
            </a:r>
            <a:r>
              <a:rPr lang="zh-CN" altLang="en-US" b="1" dirty="0">
                <a:latin typeface="Comic Sans MS" panose="030F0702030302020204" pitchFamily="66" charset="0"/>
              </a:rPr>
              <a:t>（</a:t>
            </a:r>
            <a:r>
              <a:rPr lang="en-US" altLang="zh-CN" b="1" dirty="0">
                <a:latin typeface="Comic Sans MS" panose="030F0702030302020204" pitchFamily="66" charset="0"/>
              </a:rPr>
              <a:t>2</a:t>
            </a:r>
            <a:r>
              <a:rPr lang="zh-CN" altLang="en-US" b="1" dirty="0">
                <a:latin typeface="Comic Sans MS" panose="030F0702030302020204" pitchFamily="66" charset="0"/>
              </a:rPr>
              <a:t>）</a:t>
            </a:r>
            <a:endParaRPr lang="zh-CN" altLang="en-US" b="1" dirty="0">
              <a:latin typeface="Comic Sans MS" panose="030F0702030302020204" pitchFamily="66" charset="0"/>
            </a:endParaRPr>
          </a:p>
        </p:txBody>
      </p:sp>
      <p:sp>
        <p:nvSpPr>
          <p:cNvPr id="50181" name="Rectangle 3"/>
          <p:cNvSpPr>
            <a:spLocks noGrp="1"/>
          </p:cNvSpPr>
          <p:nvPr>
            <p:ph idx="1"/>
          </p:nvPr>
        </p:nvSpPr>
        <p:spPr>
          <a:xfrm>
            <a:off x="755650" y="2017713"/>
            <a:ext cx="8199438" cy="4114800"/>
          </a:xfrm>
          <a:ln/>
        </p:spPr>
        <p:txBody>
          <a:bodyPr vert="horz" wrap="square" lIns="91440" tIns="45720" rIns="91440" bIns="45720" anchor="t" anchorCtr="0"/>
          <a:p>
            <a:pPr eaLnBrk="1" hangingPunct="1"/>
            <a:r>
              <a:rPr lang="zh-CN" altLang="en-US" b="1" dirty="0">
                <a:latin typeface="Comic Sans MS" panose="030F0702030302020204" pitchFamily="66" charset="0"/>
              </a:rPr>
              <a:t>一个</a:t>
            </a:r>
            <a:r>
              <a:rPr lang="en-US" altLang="zh-CN" b="1" dirty="0">
                <a:latin typeface="Comic Sans MS" panose="030F0702030302020204" pitchFamily="66" charset="0"/>
              </a:rPr>
              <a:t>&lt;&lt;</a:t>
            </a:r>
            <a:r>
              <a:rPr lang="zh-CN" altLang="en-US" b="1" dirty="0">
                <a:latin typeface="Comic Sans MS" panose="030F0702030302020204" pitchFamily="66" charset="0"/>
              </a:rPr>
              <a:t>后只能有一个输出项；如有多个输出项，则需要多个流插入运算符</a:t>
            </a:r>
            <a:endParaRPr lang="zh-CN" altLang="en-US" b="1" dirty="0">
              <a:latin typeface="Comic Sans MS" panose="030F0702030302020204" pitchFamily="66" charset="0"/>
            </a:endParaRPr>
          </a:p>
          <a:p>
            <a:pPr lvl="1" eaLnBrk="1" hangingPunct="1"/>
            <a:r>
              <a:rPr lang="en-US" altLang="zh-CN" b="1" dirty="0">
                <a:latin typeface="Comic Sans MS" panose="030F0702030302020204" pitchFamily="66" charset="0"/>
              </a:rPr>
              <a:t>cout &lt;&lt; x, y, z; /* </a:t>
            </a:r>
            <a:r>
              <a:rPr lang="zh-CN" altLang="en-US" b="1" dirty="0">
                <a:latin typeface="Comic Sans MS" panose="030F0702030302020204" pitchFamily="66" charset="0"/>
              </a:rPr>
              <a:t>出错！只输出一项</a:t>
            </a:r>
            <a:r>
              <a:rPr lang="en-US" altLang="zh-CN" b="1" dirty="0">
                <a:latin typeface="Comic Sans MS" panose="030F0702030302020204" pitchFamily="66" charset="0"/>
              </a:rPr>
              <a:t>x */</a:t>
            </a:r>
            <a:endParaRPr lang="en-US" altLang="zh-CN" b="1" dirty="0">
              <a:latin typeface="Comic Sans MS" panose="030F0702030302020204" pitchFamily="66" charset="0"/>
            </a:endParaRPr>
          </a:p>
          <a:p>
            <a:pPr lvl="1" eaLnBrk="1" hangingPunct="1"/>
            <a:r>
              <a:rPr lang="en-US" altLang="zh-CN" b="1" dirty="0">
                <a:latin typeface="Comic Sans MS" panose="030F0702030302020204" pitchFamily="66" charset="0"/>
              </a:rPr>
              <a:t>cout &lt;&lt; x &lt;&lt; y &lt;&lt; z;</a:t>
            </a:r>
            <a:endParaRPr lang="en-US" altLang="zh-CN" b="1" dirty="0">
              <a:latin typeface="Comic Sans MS" panose="030F0702030302020204" pitchFamily="66" charset="0"/>
            </a:endParaRPr>
          </a:p>
        </p:txBody>
      </p:sp>
      <p:sp>
        <p:nvSpPr>
          <p:cNvPr id="50182" name="Rectangle 4"/>
          <p:cNvSpPr/>
          <p:nvPr/>
        </p:nvSpPr>
        <p:spPr>
          <a:xfrm>
            <a:off x="2446338" y="4154488"/>
            <a:ext cx="4862512" cy="2298700"/>
          </a:xfrm>
          <a:prstGeom prst="rect">
            <a:avLst/>
          </a:prstGeom>
          <a:noFill/>
          <a:ln w="9525" cap="flat" cmpd="sng">
            <a:solidFill>
              <a:schemeClr val="hlink"/>
            </a:solidFill>
            <a:prstDash val="solid"/>
            <a:miter/>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spcBef>
                <a:spcPct val="0"/>
              </a:spcBef>
              <a:buClrTx/>
              <a:buSzTx/>
              <a:buFontTx/>
              <a:buNone/>
            </a:pPr>
            <a:r>
              <a:rPr lang="en-US" altLang="zh-CN" sz="1800" dirty="0">
                <a:latin typeface="Comic Sans MS" panose="030F0702030302020204" pitchFamily="66" charset="0"/>
              </a:rPr>
              <a:t>#include &lt;iostream.h&gt;</a:t>
            </a:r>
            <a:br>
              <a:rPr lang="en-US" altLang="zh-CN" sz="1800" dirty="0">
                <a:latin typeface="Comic Sans MS" panose="030F0702030302020204" pitchFamily="66" charset="0"/>
              </a:rPr>
            </a:br>
            <a:r>
              <a:rPr lang="en-US" altLang="zh-CN" sz="1800" dirty="0">
                <a:latin typeface="Comic Sans MS" panose="030F0702030302020204" pitchFamily="66" charset="0"/>
              </a:rPr>
              <a:t>int main(){</a:t>
            </a:r>
            <a:br>
              <a:rPr lang="en-US" altLang="zh-CN" sz="1800" dirty="0">
                <a:latin typeface="Comic Sans MS" panose="030F0702030302020204" pitchFamily="66" charset="0"/>
              </a:rPr>
            </a:br>
            <a:r>
              <a:rPr lang="en-US" altLang="zh-CN" sz="1800" dirty="0">
                <a:latin typeface="Comic Sans MS" panose="030F0702030302020204" pitchFamily="66" charset="0"/>
              </a:rPr>
              <a:t>  cout &lt;&lt; "Welcome to C++!\n";</a:t>
            </a:r>
            <a:br>
              <a:rPr lang="en-US" altLang="zh-CN" sz="1800" dirty="0">
                <a:latin typeface="Comic Sans MS" panose="030F0702030302020204" pitchFamily="66" charset="0"/>
              </a:rPr>
            </a:br>
            <a:br>
              <a:rPr lang="en-US" altLang="zh-CN" sz="1800" dirty="0">
                <a:latin typeface="Comic Sans MS" panose="030F0702030302020204" pitchFamily="66" charset="0"/>
              </a:rPr>
            </a:br>
            <a:r>
              <a:rPr lang="en-US" altLang="zh-CN" sz="1800" dirty="0">
                <a:latin typeface="Comic Sans MS" panose="030F0702030302020204" pitchFamily="66" charset="0"/>
              </a:rPr>
              <a:t>  return O;</a:t>
            </a:r>
            <a:br>
              <a:rPr lang="en-US" altLang="zh-CN" sz="1800" dirty="0">
                <a:latin typeface="Comic Sans MS" panose="030F0702030302020204" pitchFamily="66" charset="0"/>
              </a:rPr>
            </a:br>
            <a:r>
              <a:rPr lang="en-US" altLang="zh-CN" sz="1800" dirty="0">
                <a:latin typeface="Comic Sans MS" panose="030F0702030302020204" pitchFamily="66" charset="0"/>
              </a:rPr>
              <a:t>}</a:t>
            </a:r>
            <a:br>
              <a:rPr lang="en-US" altLang="zh-CN" sz="1800" dirty="0">
                <a:latin typeface="Comic Sans MS" panose="030F0702030302020204" pitchFamily="66" charset="0"/>
              </a:rPr>
            </a:br>
            <a:r>
              <a:rPr lang="zh-CN" altLang="en-US" sz="1800" dirty="0">
                <a:latin typeface="Comic Sans MS" panose="030F0702030302020204" pitchFamily="66" charset="0"/>
              </a:rPr>
              <a:t>输出结果：</a:t>
            </a:r>
            <a:r>
              <a:rPr lang="en-US" altLang="zh-CN" sz="1800" dirty="0">
                <a:latin typeface="Comic Sans MS" panose="030F0702030302020204" pitchFamily="66" charset="0"/>
              </a:rPr>
              <a:t>Welcome to C++!</a:t>
            </a:r>
            <a:br>
              <a:rPr lang="en-US" altLang="zh-CN" sz="1800" dirty="0">
                <a:latin typeface="Comic Sans MS" panose="030F0702030302020204" pitchFamily="66" charset="0"/>
              </a:rPr>
            </a:br>
            <a:endParaRPr lang="en-US" altLang="zh-CN" sz="1800" dirty="0">
              <a:latin typeface="Comic Sans MS" panose="030F0702030302020204" pitchFamily="66" charset="0"/>
            </a:endParaRPr>
          </a:p>
        </p:txBody>
      </p:sp>
      <p:sp>
        <p:nvSpPr>
          <p:cNvPr id="50183" name="日期占位符 6"/>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1203"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51204"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输入流</a:t>
            </a:r>
            <a:r>
              <a:rPr lang="en-US" altLang="zh-CN" b="1" dirty="0">
                <a:latin typeface="Comic Sans MS" panose="030F0702030302020204" pitchFamily="66" charset="0"/>
              </a:rPr>
              <a:t>cin</a:t>
            </a:r>
            <a:r>
              <a:rPr lang="zh-CN" altLang="en-US" b="1" dirty="0">
                <a:latin typeface="Comic Sans MS" panose="030F0702030302020204" pitchFamily="66" charset="0"/>
              </a:rPr>
              <a:t>（</a:t>
            </a:r>
            <a:r>
              <a:rPr lang="en-US" altLang="zh-CN" b="1" dirty="0">
                <a:latin typeface="Comic Sans MS" panose="030F0702030302020204" pitchFamily="66" charset="0"/>
              </a:rPr>
              <a:t>1</a:t>
            </a:r>
            <a:r>
              <a:rPr lang="zh-CN" altLang="en-US" b="1" dirty="0">
                <a:latin typeface="Comic Sans MS" panose="030F0702030302020204" pitchFamily="66" charset="0"/>
              </a:rPr>
              <a:t>）</a:t>
            </a:r>
            <a:endParaRPr lang="zh-CN" altLang="en-US" b="1" dirty="0">
              <a:latin typeface="Comic Sans MS" panose="030F0702030302020204" pitchFamily="66" charset="0"/>
            </a:endParaRPr>
          </a:p>
        </p:txBody>
      </p:sp>
      <p:sp>
        <p:nvSpPr>
          <p:cNvPr id="51205" name="Rectangle 3"/>
          <p:cNvSpPr>
            <a:spLocks noGrp="1"/>
          </p:cNvSpPr>
          <p:nvPr>
            <p:ph idx="1"/>
          </p:nvPr>
        </p:nvSpPr>
        <p:spPr>
          <a:ln/>
        </p:spPr>
        <p:txBody>
          <a:bodyPr vert="horz" wrap="square" lIns="91440" tIns="45720" rIns="91440" bIns="45720" anchor="t" anchorCtr="0"/>
          <a:p>
            <a:pPr eaLnBrk="1" hangingPunct="1"/>
            <a:r>
              <a:rPr lang="zh-CN" altLang="en-US" b="1" dirty="0">
                <a:latin typeface="Comic Sans MS" panose="030F0702030302020204" pitchFamily="66" charset="0"/>
              </a:rPr>
              <a:t>使用</a:t>
            </a:r>
            <a:r>
              <a:rPr lang="en-US" altLang="zh-CN" b="1" dirty="0">
                <a:latin typeface="Comic Sans MS" panose="030F0702030302020204" pitchFamily="66" charset="0"/>
              </a:rPr>
              <a:t>cin</a:t>
            </a:r>
            <a:r>
              <a:rPr lang="zh-CN" altLang="en-US" b="1" dirty="0">
                <a:latin typeface="Comic Sans MS" panose="030F0702030302020204" pitchFamily="66" charset="0"/>
              </a:rPr>
              <a:t>输出数据的一般格式为</a:t>
            </a:r>
            <a:endParaRPr lang="zh-CN" altLang="en-US" b="1" dirty="0">
              <a:latin typeface="Comic Sans MS" panose="030F0702030302020204" pitchFamily="66" charset="0"/>
            </a:endParaRPr>
          </a:p>
          <a:p>
            <a:pPr lvl="1" eaLnBrk="1" hangingPunct="1"/>
            <a:r>
              <a:rPr lang="en-US" altLang="zh-CN" b="1" dirty="0">
                <a:latin typeface="Comic Sans MS" panose="030F0702030302020204" pitchFamily="66" charset="0"/>
              </a:rPr>
              <a:t>cin &gt;&gt; </a:t>
            </a:r>
            <a:r>
              <a:rPr lang="zh-CN" altLang="en-US" b="1" dirty="0">
                <a:latin typeface="Comic Sans MS" panose="030F0702030302020204" pitchFamily="66" charset="0"/>
              </a:rPr>
              <a:t>表达式 </a:t>
            </a:r>
            <a:r>
              <a:rPr lang="en-US" altLang="zh-CN" b="1" dirty="0">
                <a:latin typeface="Comic Sans MS" panose="030F0702030302020204" pitchFamily="66" charset="0"/>
              </a:rPr>
              <a:t>1 &gt;&gt; </a:t>
            </a:r>
            <a:r>
              <a:rPr lang="zh-CN" altLang="en-US" b="1" dirty="0">
                <a:latin typeface="Comic Sans MS" panose="030F0702030302020204" pitchFamily="66" charset="0"/>
              </a:rPr>
              <a:t>表达式 </a:t>
            </a:r>
            <a:r>
              <a:rPr lang="en-US" altLang="zh-CN" b="1" dirty="0">
                <a:latin typeface="Comic Sans MS" panose="030F0702030302020204" pitchFamily="66" charset="0"/>
              </a:rPr>
              <a:t>2 … &gt;&gt; </a:t>
            </a:r>
            <a:r>
              <a:rPr lang="zh-CN" altLang="en-US" b="1" dirty="0">
                <a:latin typeface="Comic Sans MS" panose="030F0702030302020204" pitchFamily="66" charset="0"/>
              </a:rPr>
              <a:t>表达式 </a:t>
            </a:r>
            <a:r>
              <a:rPr lang="en-US" altLang="zh-CN" b="1" dirty="0">
                <a:latin typeface="Comic Sans MS" panose="030F0702030302020204" pitchFamily="66" charset="0"/>
              </a:rPr>
              <a:t>n</a:t>
            </a:r>
            <a:r>
              <a:rPr lang="zh-CN" altLang="en-US" b="1" dirty="0">
                <a:latin typeface="Comic Sans MS" panose="030F0702030302020204" pitchFamily="66" charset="0"/>
              </a:rPr>
              <a:t>；</a:t>
            </a:r>
            <a:endParaRPr lang="zh-CN" altLang="en-US" b="1" dirty="0">
              <a:latin typeface="Comic Sans MS" panose="030F0702030302020204" pitchFamily="66" charset="0"/>
            </a:endParaRPr>
          </a:p>
          <a:p>
            <a:pPr lvl="1" eaLnBrk="1" hangingPunct="1"/>
            <a:r>
              <a:rPr lang="zh-CN" altLang="en-US" b="1" dirty="0">
                <a:latin typeface="Comic Sans MS" panose="030F0702030302020204" pitchFamily="66" charset="0"/>
              </a:rPr>
              <a:t>功能是：程序暂停执行，等待用户从键盘上输入数据。用户输入了所有数据后在以回车键表示输入结束。程序将用户输入的数据依次传给各变量，并继续运行后续语句</a:t>
            </a:r>
            <a:endParaRPr lang="zh-CN" altLang="en-US" b="1" dirty="0">
              <a:latin typeface="Comic Sans MS" panose="030F0702030302020204" pitchFamily="66" charset="0"/>
            </a:endParaRPr>
          </a:p>
        </p:txBody>
      </p:sp>
      <p:sp>
        <p:nvSpPr>
          <p:cNvPr id="51206"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2227"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52228"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输入流</a:t>
            </a:r>
            <a:r>
              <a:rPr lang="en-US" altLang="zh-CN" b="1" dirty="0">
                <a:latin typeface="Comic Sans MS" panose="030F0702030302020204" pitchFamily="66" charset="0"/>
              </a:rPr>
              <a:t>cin</a:t>
            </a:r>
            <a:r>
              <a:rPr lang="zh-CN" altLang="en-US" b="1" dirty="0">
                <a:latin typeface="Comic Sans MS" panose="030F0702030302020204" pitchFamily="66" charset="0"/>
              </a:rPr>
              <a:t>（</a:t>
            </a:r>
            <a:r>
              <a:rPr lang="en-US" altLang="zh-CN" b="1" dirty="0">
                <a:latin typeface="Comic Sans MS" panose="030F0702030302020204" pitchFamily="66" charset="0"/>
              </a:rPr>
              <a:t>2</a:t>
            </a:r>
            <a:r>
              <a:rPr lang="zh-CN" altLang="en-US" b="1" dirty="0">
                <a:latin typeface="Comic Sans MS" panose="030F0702030302020204" pitchFamily="66" charset="0"/>
              </a:rPr>
              <a:t>）</a:t>
            </a:r>
            <a:endParaRPr lang="zh-CN" altLang="en-US" b="1" dirty="0">
              <a:latin typeface="Comic Sans MS" panose="030F0702030302020204" pitchFamily="66" charset="0"/>
            </a:endParaRPr>
          </a:p>
        </p:txBody>
      </p:sp>
      <p:sp>
        <p:nvSpPr>
          <p:cNvPr id="52229" name="Rectangle 3"/>
          <p:cNvSpPr>
            <a:spLocks noGrp="1"/>
          </p:cNvSpPr>
          <p:nvPr>
            <p:ph idx="1"/>
          </p:nvPr>
        </p:nvSpPr>
        <p:spPr>
          <a:ln/>
        </p:spPr>
        <p:txBody>
          <a:bodyPr vert="horz" wrap="square" lIns="91440" tIns="45720" rIns="91440" bIns="45720" anchor="t" anchorCtr="0"/>
          <a:p>
            <a:pPr eaLnBrk="1" hangingPunct="1"/>
            <a:r>
              <a:rPr lang="en-US" altLang="zh-CN" b="1" dirty="0">
                <a:solidFill>
                  <a:srgbClr val="FF0000"/>
                </a:solidFill>
                <a:latin typeface="Comic Sans MS" panose="030F0702030302020204" pitchFamily="66" charset="0"/>
              </a:rPr>
              <a:t>&gt;&gt;</a:t>
            </a:r>
            <a:r>
              <a:rPr lang="zh-CN" altLang="en-US" b="1" dirty="0">
                <a:solidFill>
                  <a:srgbClr val="FF0000"/>
                </a:solidFill>
                <a:latin typeface="Comic Sans MS" panose="030F0702030302020204" pitchFamily="66" charset="0"/>
              </a:rPr>
              <a:t>称为流提取运算符</a:t>
            </a:r>
            <a:r>
              <a:rPr lang="zh-CN" altLang="en-US" b="1" dirty="0">
                <a:latin typeface="Comic Sans MS" panose="030F0702030302020204" pitchFamily="66" charset="0"/>
              </a:rPr>
              <a:t>，表示将内存缓冲区中的数据提取出来，并赋值给变量</a:t>
            </a:r>
            <a:endParaRPr lang="zh-CN" altLang="en-US" b="1" dirty="0">
              <a:latin typeface="Comic Sans MS" panose="030F0702030302020204" pitchFamily="66" charset="0"/>
            </a:endParaRPr>
          </a:p>
          <a:p>
            <a:pPr eaLnBrk="1" hangingPunct="1"/>
            <a:r>
              <a:rPr lang="zh-CN" altLang="en-US" b="1" dirty="0">
                <a:latin typeface="Comic Sans MS" panose="030F0702030302020204" pitchFamily="66" charset="0"/>
              </a:rPr>
              <a:t>输入数值数据时，前导的空白类字符被自动忽略，符合类型要求的数据被接受，遇到不符合类型要求的字符结束一个数值数据的输入</a:t>
            </a:r>
            <a:endParaRPr lang="zh-CN" altLang="en-US" b="1" dirty="0">
              <a:latin typeface="Comic Sans MS" panose="030F0702030302020204" pitchFamily="66" charset="0"/>
            </a:endParaRPr>
          </a:p>
          <a:p>
            <a:pPr lvl="1" eaLnBrk="1" hangingPunct="1"/>
            <a:r>
              <a:rPr lang="zh-CN" altLang="en-US" b="1" dirty="0">
                <a:latin typeface="Comic Sans MS" panose="030F0702030302020204" pitchFamily="66" charset="0"/>
              </a:rPr>
              <a:t>通常输入多个数值数据时，数据之间以空白符或回车键作为数值数据的分隔符</a:t>
            </a:r>
            <a:endParaRPr lang="zh-CN" altLang="en-US" b="1" dirty="0">
              <a:latin typeface="Comic Sans MS" panose="030F0702030302020204" pitchFamily="66" charset="0"/>
            </a:endParaRPr>
          </a:p>
        </p:txBody>
      </p:sp>
      <p:sp>
        <p:nvSpPr>
          <p:cNvPr id="52230"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3251"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53252"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输入流</a:t>
            </a:r>
            <a:r>
              <a:rPr lang="en-US" altLang="zh-CN" b="1" dirty="0">
                <a:latin typeface="Comic Sans MS" panose="030F0702030302020204" pitchFamily="66" charset="0"/>
              </a:rPr>
              <a:t>cin</a:t>
            </a:r>
            <a:r>
              <a:rPr lang="zh-CN" altLang="en-US" b="1" dirty="0">
                <a:latin typeface="Comic Sans MS" panose="030F0702030302020204" pitchFamily="66" charset="0"/>
              </a:rPr>
              <a:t>（</a:t>
            </a:r>
            <a:r>
              <a:rPr lang="en-US" altLang="zh-CN" b="1" dirty="0">
                <a:latin typeface="Comic Sans MS" panose="030F0702030302020204" pitchFamily="66" charset="0"/>
              </a:rPr>
              <a:t>3</a:t>
            </a:r>
            <a:r>
              <a:rPr lang="zh-CN" altLang="en-US" b="1" dirty="0">
                <a:latin typeface="Comic Sans MS" panose="030F0702030302020204" pitchFamily="66" charset="0"/>
              </a:rPr>
              <a:t>）</a:t>
            </a:r>
            <a:endParaRPr lang="zh-CN" altLang="en-US" b="1" dirty="0">
              <a:latin typeface="Comic Sans MS" panose="030F0702030302020204" pitchFamily="66" charset="0"/>
            </a:endParaRPr>
          </a:p>
        </p:txBody>
      </p:sp>
      <p:sp>
        <p:nvSpPr>
          <p:cNvPr id="53253" name="Rectangle 3"/>
          <p:cNvSpPr>
            <a:spLocks noGrp="1"/>
          </p:cNvSpPr>
          <p:nvPr>
            <p:ph idx="1"/>
          </p:nvPr>
        </p:nvSpPr>
        <p:spPr>
          <a:ln/>
        </p:spPr>
        <p:txBody>
          <a:bodyPr vert="horz" wrap="square" lIns="91440" tIns="45720" rIns="91440" bIns="45720" anchor="t" anchorCtr="0"/>
          <a:p>
            <a:pPr eaLnBrk="1" hangingPunct="1"/>
            <a:r>
              <a:rPr lang="zh-CN" altLang="en-US" b="1" dirty="0"/>
              <a:t>输入字符数据时，</a:t>
            </a:r>
            <a:r>
              <a:rPr lang="zh-CN" altLang="en-US" b="1" dirty="0">
                <a:latin typeface="Comic Sans MS" panose="030F0702030302020204" pitchFamily="66" charset="0"/>
              </a:rPr>
              <a:t>前导的空白类字符被自动忽略，以后输入的每个字符都被输入和存储</a:t>
            </a:r>
            <a:endParaRPr lang="zh-CN" altLang="en-US" b="1" dirty="0">
              <a:latin typeface="Comic Sans MS" panose="030F0702030302020204" pitchFamily="66" charset="0"/>
            </a:endParaRPr>
          </a:p>
          <a:p>
            <a:pPr lvl="1" eaLnBrk="1" hangingPunct="1"/>
            <a:r>
              <a:rPr lang="zh-CN" altLang="en-US" b="1" dirty="0">
                <a:latin typeface="Comic Sans MS" panose="030F0702030302020204" pitchFamily="66" charset="0"/>
              </a:rPr>
              <a:t>字符变量只接受一个字符</a:t>
            </a:r>
            <a:endParaRPr lang="zh-CN" altLang="en-US" b="1" dirty="0">
              <a:latin typeface="Comic Sans MS" panose="030F0702030302020204" pitchFamily="66" charset="0"/>
            </a:endParaRPr>
          </a:p>
          <a:p>
            <a:pPr lvl="1" eaLnBrk="1" hangingPunct="1"/>
            <a:r>
              <a:rPr lang="zh-CN" altLang="en-US" b="1" dirty="0">
                <a:latin typeface="Comic Sans MS" panose="030F0702030302020204" pitchFamily="66" charset="0"/>
              </a:rPr>
              <a:t>字符数组变量接受一个字符串</a:t>
            </a:r>
            <a:endParaRPr lang="zh-CN" altLang="en-US" b="1" dirty="0">
              <a:latin typeface="Comic Sans MS" panose="030F0702030302020204" pitchFamily="66" charset="0"/>
            </a:endParaRPr>
          </a:p>
          <a:p>
            <a:pPr eaLnBrk="1" hangingPunct="1"/>
            <a:r>
              <a:rPr lang="zh-CN" altLang="en-US" b="1" dirty="0">
                <a:solidFill>
                  <a:srgbClr val="FF0000"/>
                </a:solidFill>
                <a:latin typeface="Comic Sans MS" panose="030F0702030302020204" pitchFamily="66" charset="0"/>
              </a:rPr>
              <a:t>与</a:t>
            </a:r>
            <a:r>
              <a:rPr lang="en-US" altLang="zh-CN" b="1" dirty="0">
                <a:solidFill>
                  <a:srgbClr val="FF0000"/>
                </a:solidFill>
                <a:latin typeface="Comic Sans MS" panose="030F0702030302020204" pitchFamily="66" charset="0"/>
              </a:rPr>
              <a:t>scanf</a:t>
            </a:r>
            <a:r>
              <a:rPr lang="zh-CN" altLang="en-US" b="1" dirty="0">
                <a:solidFill>
                  <a:srgbClr val="FF0000"/>
                </a:solidFill>
                <a:latin typeface="Comic Sans MS" panose="030F0702030302020204" pitchFamily="66" charset="0"/>
              </a:rPr>
              <a:t>不同，变量名前没有取地址运算符</a:t>
            </a:r>
            <a:r>
              <a:rPr lang="en-US" altLang="zh-CN" b="1" dirty="0">
                <a:solidFill>
                  <a:srgbClr val="FF0000"/>
                </a:solidFill>
                <a:latin typeface="Comic Sans MS" panose="030F0702030302020204" pitchFamily="66" charset="0"/>
              </a:rPr>
              <a:t>&amp;</a:t>
            </a:r>
            <a:endParaRPr lang="en-US" altLang="zh-CN" b="1" dirty="0">
              <a:solidFill>
                <a:srgbClr val="FF0000"/>
              </a:solidFill>
              <a:latin typeface="Comic Sans MS" panose="030F0702030302020204" pitchFamily="66" charset="0"/>
            </a:endParaRPr>
          </a:p>
        </p:txBody>
      </p:sp>
      <p:sp>
        <p:nvSpPr>
          <p:cNvPr id="53254"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4275"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54276"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例子（</a:t>
            </a:r>
            <a:r>
              <a:rPr lang="en-US" altLang="zh-CN" b="1" dirty="0">
                <a:latin typeface="Comic Sans MS" panose="030F0702030302020204" pitchFamily="66" charset="0"/>
              </a:rPr>
              <a:t>1</a:t>
            </a:r>
            <a:r>
              <a:rPr lang="zh-CN" altLang="en-US" b="1" dirty="0">
                <a:latin typeface="Comic Sans MS" panose="030F0702030302020204" pitchFamily="66" charset="0"/>
              </a:rPr>
              <a:t>）</a:t>
            </a:r>
            <a:endParaRPr lang="zh-CN" altLang="en-US" b="1" dirty="0">
              <a:latin typeface="Comic Sans MS" panose="030F0702030302020204" pitchFamily="66" charset="0"/>
            </a:endParaRPr>
          </a:p>
        </p:txBody>
      </p:sp>
      <p:sp>
        <p:nvSpPr>
          <p:cNvPr id="54277" name="Rectangle 3"/>
          <p:cNvSpPr>
            <a:spLocks noGrp="1"/>
          </p:cNvSpPr>
          <p:nvPr>
            <p:ph idx="1"/>
          </p:nvPr>
        </p:nvSpPr>
        <p:spPr>
          <a:xfrm>
            <a:off x="971550" y="2051050"/>
            <a:ext cx="7772400" cy="4114800"/>
          </a:xfrm>
          <a:ln/>
        </p:spPr>
        <p:txBody>
          <a:bodyPr vert="horz" wrap="square" lIns="91440" tIns="45720" rIns="91440" bIns="45720" anchor="t" anchorCtr="0"/>
          <a:p>
            <a:pPr eaLnBrk="1" hangingPunct="1">
              <a:lnSpc>
                <a:spcPct val="90000"/>
              </a:lnSpc>
              <a:buNone/>
            </a:pPr>
            <a:r>
              <a:rPr lang="en-US" altLang="zh-CN" sz="2400" b="1" dirty="0">
                <a:latin typeface="Comic Sans MS" panose="030F0702030302020204" pitchFamily="66" charset="0"/>
              </a:rPr>
              <a:t>#include &lt;iostream.h&gt;</a:t>
            </a:r>
            <a:endParaRPr lang="en-US" altLang="zh-CN"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int main(){</a:t>
            </a:r>
            <a:endParaRPr lang="en-US" altLang="zh-CN"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 int x; char c1, c2;</a:t>
            </a:r>
            <a:endParaRPr lang="en-US" altLang="zh-CN"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 cin &gt;&gt; c1 &gt;&gt; x &gt;&gt; c2;</a:t>
            </a:r>
            <a:endParaRPr lang="en-US" altLang="zh-CN"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 cout &lt;&lt; “c1=” &lt;&lt; c1 &lt;&lt; “, c2=“ &lt;&lt; c2 &lt;&lt; “, x=” &lt;&lt; x &lt;&lt; endl;</a:t>
            </a:r>
            <a:endParaRPr lang="en-US" altLang="zh-CN"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 return 0;</a:t>
            </a:r>
            <a:endParaRPr lang="en-US" altLang="zh-CN" sz="2400" b="1" dirty="0">
              <a:latin typeface="Comic Sans MS" panose="030F0702030302020204" pitchFamily="66" charset="0"/>
            </a:endParaRPr>
          </a:p>
          <a:p>
            <a:pPr eaLnBrk="1" hangingPunct="1">
              <a:lnSpc>
                <a:spcPct val="90000"/>
              </a:lnSpc>
              <a:buNone/>
            </a:pP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如果输入：</a:t>
            </a:r>
            <a:r>
              <a:rPr lang="en-US" altLang="zh-CN" sz="2400" b="1" dirty="0">
                <a:latin typeface="Comic Sans MS" panose="030F0702030302020204" pitchFamily="66" charset="0"/>
              </a:rPr>
              <a:t>a123b</a:t>
            </a:r>
            <a:endParaRPr lang="en-US" altLang="zh-CN" sz="2400" b="1" dirty="0">
              <a:latin typeface="Comic Sans MS" panose="030F0702030302020204" pitchFamily="66" charset="0"/>
            </a:endParaRPr>
          </a:p>
          <a:p>
            <a:pPr eaLnBrk="1" hangingPunct="1">
              <a:lnSpc>
                <a:spcPct val="90000"/>
              </a:lnSpc>
              <a:buNone/>
            </a:pPr>
            <a:r>
              <a:rPr lang="zh-CN" altLang="en-US" sz="2400" b="1" dirty="0">
                <a:latin typeface="Comic Sans MS" panose="030F0702030302020204" pitchFamily="66" charset="0"/>
              </a:rPr>
              <a:t>则输出为：</a:t>
            </a:r>
            <a:r>
              <a:rPr lang="en-US" altLang="zh-CN" sz="2400" b="1" dirty="0">
                <a:latin typeface="Comic Sans MS" panose="030F0702030302020204" pitchFamily="66" charset="0"/>
              </a:rPr>
              <a:t>c1=a, c2=b, x=123</a:t>
            </a:r>
            <a:endParaRPr lang="en-US" altLang="zh-CN" sz="2400" b="1" dirty="0">
              <a:latin typeface="Comic Sans MS" panose="030F0702030302020204" pitchFamily="66" charset="0"/>
            </a:endParaRPr>
          </a:p>
        </p:txBody>
      </p:sp>
      <p:sp>
        <p:nvSpPr>
          <p:cNvPr id="54278"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8"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5299"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55300"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例子（</a:t>
            </a:r>
            <a:r>
              <a:rPr lang="en-US" altLang="zh-CN" b="1" dirty="0">
                <a:latin typeface="Comic Sans MS" panose="030F0702030302020204" pitchFamily="66" charset="0"/>
              </a:rPr>
              <a:t>2</a:t>
            </a:r>
            <a:r>
              <a:rPr lang="zh-CN" altLang="en-US" b="1" dirty="0">
                <a:latin typeface="Comic Sans MS" panose="030F0702030302020204" pitchFamily="66" charset="0"/>
              </a:rPr>
              <a:t>）</a:t>
            </a:r>
            <a:endParaRPr lang="zh-CN" altLang="en-US" b="1" dirty="0">
              <a:latin typeface="Comic Sans MS" panose="030F0702030302020204" pitchFamily="66" charset="0"/>
            </a:endParaRPr>
          </a:p>
        </p:txBody>
      </p:sp>
      <p:sp>
        <p:nvSpPr>
          <p:cNvPr id="55301" name="Rectangle 4"/>
          <p:cNvSpPr>
            <a:spLocks noGrp="1"/>
          </p:cNvSpPr>
          <p:nvPr>
            <p:ph idx="1"/>
          </p:nvPr>
        </p:nvSpPr>
        <p:spPr>
          <a:xfrm>
            <a:off x="1042988" y="1984375"/>
            <a:ext cx="7772400" cy="4114800"/>
          </a:xfrm>
          <a:ln/>
        </p:spPr>
        <p:txBody>
          <a:bodyPr vert="horz" wrap="square" lIns="91440" tIns="45720" rIns="91440" bIns="45720" anchor="t" anchorCtr="0"/>
          <a:p>
            <a:pPr eaLnBrk="1" hangingPunct="1">
              <a:buNone/>
            </a:pPr>
            <a:r>
              <a:rPr lang="en-US" altLang="zh-CN" sz="2400" b="1" dirty="0">
                <a:latin typeface="Comic Sans MS" panose="030F0702030302020204" pitchFamily="66" charset="0"/>
              </a:rPr>
              <a:t>#include &lt;iostream.h&gt;</a:t>
            </a:r>
            <a:endParaRPr lang="en-US" altLang="zh-CN" sz="2400" b="1" dirty="0">
              <a:latin typeface="Comic Sans MS" panose="030F0702030302020204" pitchFamily="66" charset="0"/>
            </a:endParaRPr>
          </a:p>
          <a:p>
            <a:pPr eaLnBrk="1" hangingPunct="1">
              <a:buNone/>
            </a:pPr>
            <a:r>
              <a:rPr lang="en-US" altLang="zh-CN" sz="2400" b="1" dirty="0">
                <a:latin typeface="Comic Sans MS" panose="030F0702030302020204" pitchFamily="66" charset="0"/>
              </a:rPr>
              <a:t>int main(){</a:t>
            </a:r>
            <a:endParaRPr lang="en-US" altLang="zh-CN" sz="2400" b="1" dirty="0">
              <a:latin typeface="Comic Sans MS" panose="030F0702030302020204" pitchFamily="66" charset="0"/>
            </a:endParaRPr>
          </a:p>
          <a:p>
            <a:pPr eaLnBrk="1" hangingPunct="1">
              <a:buNone/>
            </a:pPr>
            <a:r>
              <a:rPr lang="en-US" altLang="zh-CN" sz="2400" b="1" dirty="0">
                <a:latin typeface="Comic Sans MS" panose="030F0702030302020204" pitchFamily="66" charset="0"/>
              </a:rPr>
              <a:t> int x, y=0;</a:t>
            </a:r>
            <a:endParaRPr lang="en-US" altLang="zh-CN" sz="2400" b="1" dirty="0">
              <a:latin typeface="Comic Sans MS" panose="030F0702030302020204" pitchFamily="66" charset="0"/>
            </a:endParaRPr>
          </a:p>
          <a:p>
            <a:pPr eaLnBrk="1" hangingPunct="1">
              <a:buNone/>
            </a:pPr>
            <a:r>
              <a:rPr lang="en-US" altLang="zh-CN" sz="2400" b="1" dirty="0">
                <a:latin typeface="Comic Sans MS" panose="030F0702030302020204" pitchFamily="66" charset="0"/>
              </a:rPr>
              <a:t> cin &gt;&gt; x &gt;&gt; y;</a:t>
            </a:r>
            <a:endParaRPr lang="en-US" altLang="zh-CN" sz="2400" b="1" dirty="0">
              <a:latin typeface="Comic Sans MS" panose="030F0702030302020204" pitchFamily="66" charset="0"/>
            </a:endParaRPr>
          </a:p>
          <a:p>
            <a:pPr eaLnBrk="1" hangingPunct="1">
              <a:buNone/>
            </a:pPr>
            <a:r>
              <a:rPr lang="en-US" altLang="zh-CN" sz="2400" b="1" dirty="0">
                <a:latin typeface="Comic Sans MS" panose="030F0702030302020204" pitchFamily="66" charset="0"/>
              </a:rPr>
              <a:t> cout &lt;&lt; “x=” &lt;&lt; x &lt;&lt; “, y=“ &lt;&lt; y &lt;&lt; endl;</a:t>
            </a:r>
            <a:endParaRPr lang="en-US" altLang="zh-CN" sz="2400" b="1" dirty="0">
              <a:latin typeface="Comic Sans MS" panose="030F0702030302020204" pitchFamily="66" charset="0"/>
            </a:endParaRPr>
          </a:p>
          <a:p>
            <a:pPr eaLnBrk="1" hangingPunct="1">
              <a:buNone/>
            </a:pPr>
            <a:r>
              <a:rPr lang="en-US" altLang="zh-CN" sz="2400" b="1" dirty="0">
                <a:latin typeface="Comic Sans MS" panose="030F0702030302020204" pitchFamily="66" charset="0"/>
              </a:rPr>
              <a:t> return 0;</a:t>
            </a:r>
            <a:endParaRPr lang="en-US" altLang="zh-CN" sz="2400" b="1" dirty="0">
              <a:latin typeface="Comic Sans MS" panose="030F0702030302020204" pitchFamily="66" charset="0"/>
            </a:endParaRPr>
          </a:p>
          <a:p>
            <a:pPr eaLnBrk="1" hangingPunct="1">
              <a:buNone/>
            </a:pP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a:p>
            <a:pPr eaLnBrk="1" hangingPunct="1">
              <a:buNone/>
            </a:pPr>
            <a:r>
              <a:rPr lang="zh-CN" altLang="en-US" sz="2400" b="1" dirty="0">
                <a:latin typeface="Comic Sans MS" panose="030F0702030302020204" pitchFamily="66" charset="0"/>
              </a:rPr>
              <a:t>如果输入：</a:t>
            </a:r>
            <a:r>
              <a:rPr lang="en-US" altLang="zh-CN" sz="2400" b="1" dirty="0">
                <a:latin typeface="Comic Sans MS" panose="030F0702030302020204" pitchFamily="66" charset="0"/>
              </a:rPr>
              <a:t>123 456  </a:t>
            </a:r>
            <a:r>
              <a:rPr lang="zh-CN" altLang="en-US" sz="2400" b="1" dirty="0">
                <a:latin typeface="Comic Sans MS" panose="030F0702030302020204" pitchFamily="66" charset="0"/>
              </a:rPr>
              <a:t>则输出为：</a:t>
            </a:r>
            <a:r>
              <a:rPr lang="en-US" altLang="zh-CN" sz="2400" b="1" dirty="0">
                <a:latin typeface="Comic Sans MS" panose="030F0702030302020204" pitchFamily="66" charset="0"/>
              </a:rPr>
              <a:t>x=123, y=456</a:t>
            </a:r>
            <a:endParaRPr lang="en-US" altLang="zh-CN" sz="2400" b="1" dirty="0">
              <a:latin typeface="Comic Sans MS" panose="030F0702030302020204" pitchFamily="66" charset="0"/>
            </a:endParaRPr>
          </a:p>
          <a:p>
            <a:pPr eaLnBrk="1" hangingPunct="1">
              <a:buNone/>
            </a:pPr>
            <a:r>
              <a:rPr lang="zh-CN" altLang="en-US" sz="2400" b="1" dirty="0">
                <a:latin typeface="Comic Sans MS" panose="030F0702030302020204" pitchFamily="66" charset="0"/>
              </a:rPr>
              <a:t>如果输入：</a:t>
            </a:r>
            <a:r>
              <a:rPr lang="en-US" altLang="zh-CN" sz="2400" b="1" dirty="0">
                <a:latin typeface="Comic Sans MS" panose="030F0702030302020204" pitchFamily="66" charset="0"/>
              </a:rPr>
              <a:t>123</a:t>
            </a:r>
            <a:r>
              <a:rPr lang="en-US" altLang="zh-CN" sz="2400" b="1" dirty="0">
                <a:solidFill>
                  <a:srgbClr val="FF3300"/>
                </a:solidFill>
                <a:latin typeface="Comic Sans MS" panose="030F0702030302020204" pitchFamily="66" charset="0"/>
              </a:rPr>
              <a:t>,</a:t>
            </a:r>
            <a:r>
              <a:rPr lang="en-US" altLang="zh-CN" sz="2400" b="1" dirty="0">
                <a:latin typeface="Comic Sans MS" panose="030F0702030302020204" pitchFamily="66" charset="0"/>
              </a:rPr>
              <a:t> 456  </a:t>
            </a:r>
            <a:r>
              <a:rPr lang="zh-CN" altLang="en-US" sz="2400" b="1" dirty="0">
                <a:latin typeface="Comic Sans MS" panose="030F0702030302020204" pitchFamily="66" charset="0"/>
              </a:rPr>
              <a:t>则输出为：</a:t>
            </a:r>
            <a:r>
              <a:rPr lang="en-US" altLang="zh-CN" sz="2400" b="1" dirty="0">
                <a:latin typeface="Comic Sans MS" panose="030F0702030302020204" pitchFamily="66" charset="0"/>
              </a:rPr>
              <a:t>x=123, y=0</a:t>
            </a:r>
            <a:endParaRPr lang="en-US" altLang="zh-CN" sz="2400" b="1" dirty="0">
              <a:latin typeface="Comic Sans MS" panose="030F0702030302020204" pitchFamily="66" charset="0"/>
            </a:endParaRPr>
          </a:p>
          <a:p>
            <a:pPr eaLnBrk="1" hangingPunct="1">
              <a:buNone/>
            </a:pPr>
            <a:endParaRPr lang="en-US" altLang="zh-CN" sz="2400" b="1" dirty="0">
              <a:latin typeface="Comic Sans MS" panose="030F0702030302020204" pitchFamily="66" charset="0"/>
            </a:endParaRPr>
          </a:p>
        </p:txBody>
      </p:sp>
      <p:sp>
        <p:nvSpPr>
          <p:cNvPr id="55302"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6323"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56324"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例子（</a:t>
            </a:r>
            <a:r>
              <a:rPr lang="en-US" altLang="zh-CN" b="1" dirty="0">
                <a:latin typeface="Comic Sans MS" panose="030F0702030302020204" pitchFamily="66" charset="0"/>
              </a:rPr>
              <a:t>3</a:t>
            </a:r>
            <a:r>
              <a:rPr lang="zh-CN" altLang="en-US" b="1" dirty="0">
                <a:latin typeface="Comic Sans MS" panose="030F0702030302020204" pitchFamily="66" charset="0"/>
              </a:rPr>
              <a:t>）</a:t>
            </a:r>
            <a:endParaRPr lang="zh-CN" altLang="en-US" b="1" dirty="0">
              <a:latin typeface="Comic Sans MS" panose="030F0702030302020204" pitchFamily="66" charset="0"/>
            </a:endParaRPr>
          </a:p>
        </p:txBody>
      </p:sp>
      <p:sp>
        <p:nvSpPr>
          <p:cNvPr id="56325" name="Rectangle 4"/>
          <p:cNvSpPr>
            <a:spLocks noGrp="1"/>
          </p:cNvSpPr>
          <p:nvPr>
            <p:ph idx="1"/>
          </p:nvPr>
        </p:nvSpPr>
        <p:spPr>
          <a:xfrm>
            <a:off x="1042988" y="1989138"/>
            <a:ext cx="7772400" cy="4114800"/>
          </a:xfrm>
          <a:ln/>
        </p:spPr>
        <p:txBody>
          <a:bodyPr vert="horz" wrap="square" lIns="91440" tIns="45720" rIns="91440" bIns="45720" anchor="t" anchorCtr="0"/>
          <a:p>
            <a:pPr eaLnBrk="1" hangingPunct="1">
              <a:buNone/>
            </a:pPr>
            <a:r>
              <a:rPr lang="en-US" altLang="zh-CN" sz="2400" b="1" dirty="0">
                <a:latin typeface="Comic Sans MS" panose="030F0702030302020204" pitchFamily="66" charset="0"/>
              </a:rPr>
              <a:t>#include &lt;iostream.h&gt;</a:t>
            </a:r>
            <a:endParaRPr lang="en-US" altLang="zh-CN" sz="2400" b="1" dirty="0">
              <a:latin typeface="Comic Sans MS" panose="030F0702030302020204" pitchFamily="66" charset="0"/>
            </a:endParaRPr>
          </a:p>
          <a:p>
            <a:pPr eaLnBrk="1" hangingPunct="1">
              <a:buNone/>
            </a:pPr>
            <a:r>
              <a:rPr lang="en-US" altLang="zh-CN" sz="2400" b="1" dirty="0">
                <a:latin typeface="Comic Sans MS" panose="030F0702030302020204" pitchFamily="66" charset="0"/>
              </a:rPr>
              <a:t>int main(){</a:t>
            </a:r>
            <a:endParaRPr lang="en-US" altLang="zh-CN" sz="2400" b="1" dirty="0">
              <a:latin typeface="Comic Sans MS" panose="030F0702030302020204" pitchFamily="66" charset="0"/>
            </a:endParaRPr>
          </a:p>
          <a:p>
            <a:pPr eaLnBrk="1" hangingPunct="1">
              <a:buNone/>
            </a:pPr>
            <a:r>
              <a:rPr lang="en-US" altLang="zh-CN" sz="2400" b="1" dirty="0">
                <a:latin typeface="Comic Sans MS" panose="030F0702030302020204" pitchFamily="66" charset="0"/>
              </a:rPr>
              <a:t> int x; float y; char z;</a:t>
            </a:r>
            <a:endParaRPr lang="en-US" altLang="zh-CN" sz="2400" b="1" dirty="0">
              <a:latin typeface="Comic Sans MS" panose="030F0702030302020204" pitchFamily="66" charset="0"/>
            </a:endParaRPr>
          </a:p>
          <a:p>
            <a:pPr eaLnBrk="1" hangingPunct="1">
              <a:buNone/>
            </a:pPr>
            <a:r>
              <a:rPr lang="en-US" altLang="zh-CN" sz="2400" b="1" dirty="0">
                <a:latin typeface="Comic Sans MS" panose="030F0702030302020204" pitchFamily="66" charset="0"/>
              </a:rPr>
              <a:t> cin &gt;&gt; x &gt;&gt; y &gt;&gt;z;</a:t>
            </a:r>
            <a:endParaRPr lang="en-US" altLang="zh-CN" sz="2400" b="1" dirty="0">
              <a:latin typeface="Comic Sans MS" panose="030F0702030302020204" pitchFamily="66" charset="0"/>
            </a:endParaRPr>
          </a:p>
          <a:p>
            <a:pPr eaLnBrk="1" hangingPunct="1">
              <a:buNone/>
            </a:pPr>
            <a:r>
              <a:rPr lang="en-US" altLang="zh-CN" sz="2400" b="1" dirty="0">
                <a:latin typeface="Comic Sans MS" panose="030F0702030302020204" pitchFamily="66" charset="0"/>
              </a:rPr>
              <a:t> cout &lt;&lt; “x=” &lt;&lt; x &lt;&lt; “, y=“ &lt;&lt; y &lt;&lt; “, z=” &lt;&lt; z &lt;&lt;endl;</a:t>
            </a:r>
            <a:endParaRPr lang="en-US" altLang="zh-CN" sz="2400" b="1" dirty="0">
              <a:latin typeface="Comic Sans MS" panose="030F0702030302020204" pitchFamily="66" charset="0"/>
            </a:endParaRPr>
          </a:p>
          <a:p>
            <a:pPr eaLnBrk="1" hangingPunct="1">
              <a:buNone/>
            </a:pPr>
            <a:r>
              <a:rPr lang="en-US" altLang="zh-CN" sz="2400" b="1" dirty="0">
                <a:latin typeface="Comic Sans MS" panose="030F0702030302020204" pitchFamily="66" charset="0"/>
              </a:rPr>
              <a:t> return 0;</a:t>
            </a:r>
            <a:endParaRPr lang="en-US" altLang="zh-CN" sz="2400" b="1" dirty="0">
              <a:latin typeface="Comic Sans MS" panose="030F0702030302020204" pitchFamily="66" charset="0"/>
            </a:endParaRPr>
          </a:p>
          <a:p>
            <a:pPr eaLnBrk="1" hangingPunct="1">
              <a:buNone/>
            </a:pP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a:p>
            <a:pPr eaLnBrk="1" hangingPunct="1">
              <a:buNone/>
            </a:pPr>
            <a:r>
              <a:rPr lang="zh-CN" altLang="en-US" sz="2400" b="1" dirty="0">
                <a:latin typeface="Comic Sans MS" panose="030F0702030302020204" pitchFamily="66" charset="0"/>
              </a:rPr>
              <a:t>如果输入：</a:t>
            </a:r>
            <a:r>
              <a:rPr lang="en-US" altLang="zh-CN" sz="2400" b="1" dirty="0">
                <a:latin typeface="Comic Sans MS" panose="030F0702030302020204" pitchFamily="66" charset="0"/>
              </a:rPr>
              <a:t>123.4 567.89 a  </a:t>
            </a:r>
            <a:endParaRPr lang="en-US" altLang="zh-CN" sz="2400" b="1" dirty="0">
              <a:latin typeface="Comic Sans MS" panose="030F0702030302020204" pitchFamily="66" charset="0"/>
            </a:endParaRPr>
          </a:p>
          <a:p>
            <a:pPr eaLnBrk="1" hangingPunct="1">
              <a:buNone/>
            </a:pPr>
            <a:r>
              <a:rPr lang="zh-CN" altLang="en-US" sz="2400" b="1" dirty="0">
                <a:latin typeface="Comic Sans MS" panose="030F0702030302020204" pitchFamily="66" charset="0"/>
              </a:rPr>
              <a:t>则输出为：</a:t>
            </a:r>
            <a:r>
              <a:rPr lang="en-US" altLang="zh-CN" sz="2400" b="1" dirty="0">
                <a:latin typeface="Comic Sans MS" panose="030F0702030302020204" pitchFamily="66" charset="0"/>
              </a:rPr>
              <a:t>x=123, y=0.4, z=5</a:t>
            </a:r>
            <a:endParaRPr lang="en-US" altLang="zh-CN" sz="2400" b="1" dirty="0">
              <a:latin typeface="Comic Sans MS" panose="030F0702030302020204" pitchFamily="66" charset="0"/>
            </a:endParaRPr>
          </a:p>
          <a:p>
            <a:pPr eaLnBrk="1" hangingPunct="1">
              <a:buNone/>
            </a:pPr>
            <a:endParaRPr lang="en-US" altLang="zh-CN" sz="2400" b="1" dirty="0">
              <a:latin typeface="Comic Sans MS" panose="030F0702030302020204" pitchFamily="66" charset="0"/>
            </a:endParaRPr>
          </a:p>
        </p:txBody>
      </p:sp>
      <p:sp>
        <p:nvSpPr>
          <p:cNvPr id="56326"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7347"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57348" name="Rectangle 2"/>
          <p:cNvSpPr>
            <a:spLocks noGrp="1"/>
          </p:cNvSpPr>
          <p:nvPr>
            <p:ph type="title"/>
          </p:nvPr>
        </p:nvSpPr>
        <p:spPr>
          <a:ln/>
        </p:spPr>
        <p:txBody>
          <a:bodyPr vert="horz" wrap="square" lIns="91440" tIns="45720" rIns="91440" bIns="45720" anchor="b" anchorCtr="0"/>
          <a:p>
            <a:pPr eaLnBrk="1" hangingPunct="1"/>
            <a:r>
              <a:rPr lang="zh-CN" altLang="en-US" b="1" dirty="0"/>
              <a:t>提要</a:t>
            </a:r>
            <a:endParaRPr lang="zh-CN" altLang="en-US" b="1" dirty="0"/>
          </a:p>
        </p:txBody>
      </p:sp>
      <p:sp>
        <p:nvSpPr>
          <p:cNvPr id="413699" name="Rectangle 3"/>
          <p:cNvSpPr>
            <a:spLocks noGrp="1"/>
          </p:cNvSpPr>
          <p:nvPr>
            <p:ph idx="1"/>
          </p:nvPr>
        </p:nvSpPr>
        <p:spPr>
          <a:ln/>
        </p:spPr>
        <p:txBody>
          <a:bodyPr vert="horz" wrap="square" lIns="91440" tIns="45720" rIns="91440" bIns="45720" anchor="t" anchorCtr="0"/>
          <a:p>
            <a:pPr eaLnBrk="1" hangingPunct="1">
              <a:lnSpc>
                <a:spcPct val="90000"/>
              </a:lnSpc>
            </a:pPr>
            <a:r>
              <a:rPr lang="zh-CN" altLang="en-US" sz="3600" dirty="0">
                <a:latin typeface="Times New Roman" panose="02020603050405020304" pitchFamily="18" charset="0"/>
              </a:rPr>
              <a:t>数据输入输出基础</a:t>
            </a:r>
            <a:endParaRPr lang="zh-CN" altLang="en-US" sz="3600" dirty="0">
              <a:latin typeface="Times New Roman" panose="02020603050405020304" pitchFamily="18" charset="0"/>
            </a:endParaRPr>
          </a:p>
          <a:p>
            <a:pPr eaLnBrk="1" hangingPunct="1">
              <a:lnSpc>
                <a:spcPct val="90000"/>
              </a:lnSpc>
              <a:buClr>
                <a:schemeClr val="hlink"/>
              </a:buClr>
            </a:pPr>
            <a:r>
              <a:rPr lang="zh-CN" altLang="en-US" sz="3600" b="1" dirty="0">
                <a:solidFill>
                  <a:schemeClr val="hlink"/>
                </a:solidFill>
                <a:latin typeface="Times New Roman" panose="02020603050405020304" pitchFamily="18" charset="0"/>
              </a:rPr>
              <a:t>实例讲解</a:t>
            </a:r>
            <a:endParaRPr lang="zh-CN" altLang="en-US" sz="3600" b="1" dirty="0">
              <a:solidFill>
                <a:schemeClr val="hlink"/>
              </a:solidFill>
              <a:latin typeface="Times New Roman" panose="02020603050405020304" pitchFamily="18" charset="0"/>
            </a:endParaRPr>
          </a:p>
          <a:p>
            <a:pPr eaLnBrk="1" hangingPunct="1">
              <a:lnSpc>
                <a:spcPct val="90000"/>
              </a:lnSpc>
            </a:pPr>
            <a:endParaRPr lang="en-US" altLang="zh-CN" sz="3600" dirty="0">
              <a:latin typeface="Times New Roman" panose="02020603050405020304" pitchFamily="18" charset="0"/>
            </a:endParaRPr>
          </a:p>
        </p:txBody>
      </p:sp>
      <p:sp>
        <p:nvSpPr>
          <p:cNvPr id="57350"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3699">
                                            <p:txEl>
                                              <p:charRg st="0" end="9"/>
                                            </p:txEl>
                                          </p:spTgt>
                                        </p:tgtEl>
                                        <p:attrNameLst>
                                          <p:attrName>style.visibility</p:attrName>
                                        </p:attrNameLst>
                                      </p:cBhvr>
                                      <p:to>
                                        <p:strVal val="visible"/>
                                      </p:to>
                                    </p:set>
                                    <p:animEffect transition="in" filter="wipe(left)">
                                      <p:cBhvr>
                                        <p:cTn id="7" dur="500"/>
                                        <p:tgtEl>
                                          <p:spTgt spid="413699">
                                            <p:txEl>
                                              <p:charRg st="0"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3699">
                                            <p:txEl>
                                              <p:charRg st="9" end="14"/>
                                            </p:txEl>
                                          </p:spTgt>
                                        </p:tgtEl>
                                        <p:attrNameLst>
                                          <p:attrName>style.visibility</p:attrName>
                                        </p:attrNameLst>
                                      </p:cBhvr>
                                      <p:to>
                                        <p:strVal val="visible"/>
                                      </p:to>
                                    </p:set>
                                    <p:animEffect transition="in" filter="wipe(left)">
                                      <p:cBhvr>
                                        <p:cTn id="12" dur="500"/>
                                        <p:tgtEl>
                                          <p:spTgt spid="413699">
                                            <p:txEl>
                                              <p:charRg st="9"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99"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8371"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58372"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实例</a:t>
            </a:r>
            <a:r>
              <a:rPr lang="en-US" altLang="zh-CN" b="1" dirty="0">
                <a:latin typeface="Comic Sans MS" panose="030F0702030302020204" pitchFamily="66" charset="0"/>
              </a:rPr>
              <a:t>1</a:t>
            </a:r>
            <a:endParaRPr lang="en-US" altLang="zh-CN" b="1" dirty="0">
              <a:latin typeface="Comic Sans MS" panose="030F0702030302020204" pitchFamily="66" charset="0"/>
            </a:endParaRPr>
          </a:p>
        </p:txBody>
      </p:sp>
      <p:sp>
        <p:nvSpPr>
          <p:cNvPr id="58373" name="Rectangle 3"/>
          <p:cNvSpPr>
            <a:spLocks noGrp="1"/>
          </p:cNvSpPr>
          <p:nvPr>
            <p:ph idx="1"/>
          </p:nvPr>
        </p:nvSpPr>
        <p:spPr>
          <a:ln/>
        </p:spPr>
        <p:txBody>
          <a:bodyPr vert="horz" wrap="square" lIns="91440" tIns="45720" rIns="91440" bIns="45720" anchor="t" anchorCtr="0"/>
          <a:p>
            <a:pPr eaLnBrk="1" hangingPunct="1"/>
            <a:r>
              <a:rPr lang="zh-CN" altLang="en-US" dirty="0">
                <a:latin typeface="Comic Sans MS" panose="030F0702030302020204" pitchFamily="66" charset="0"/>
              </a:rPr>
              <a:t>输入三角形的三边长，求三角形面积</a:t>
            </a:r>
            <a:endParaRPr lang="zh-CN" altLang="en-US" dirty="0">
              <a:latin typeface="Comic Sans MS" panose="030F0702030302020204" pitchFamily="66" charset="0"/>
            </a:endParaRPr>
          </a:p>
          <a:p>
            <a:pPr lvl="1" eaLnBrk="1" hangingPunct="1"/>
            <a:r>
              <a:rPr lang="zh-CN" altLang="en-US" dirty="0">
                <a:latin typeface="Comic Sans MS" panose="030F0702030302020204" pitchFamily="66" charset="0"/>
              </a:rPr>
              <a:t>设输入的三边长</a:t>
            </a:r>
            <a:r>
              <a:rPr lang="en-US" altLang="zh-CN" dirty="0">
                <a:latin typeface="Comic Sans MS" panose="030F0702030302020204" pitchFamily="66" charset="0"/>
              </a:rPr>
              <a:t>a</a:t>
            </a:r>
            <a:r>
              <a:rPr lang="zh-CN" altLang="en-US" dirty="0">
                <a:latin typeface="Comic Sans MS" panose="030F0702030302020204" pitchFamily="66" charset="0"/>
              </a:rPr>
              <a:t>、</a:t>
            </a:r>
            <a:r>
              <a:rPr lang="en-US" altLang="zh-CN" dirty="0">
                <a:latin typeface="Comic Sans MS" panose="030F0702030302020204" pitchFamily="66" charset="0"/>
              </a:rPr>
              <a:t>b</a:t>
            </a:r>
            <a:r>
              <a:rPr lang="zh-CN" altLang="en-US" dirty="0">
                <a:latin typeface="Comic Sans MS" panose="030F0702030302020204" pitchFamily="66" charset="0"/>
              </a:rPr>
              <a:t>、</a:t>
            </a:r>
            <a:r>
              <a:rPr lang="en-US" altLang="zh-CN" dirty="0">
                <a:latin typeface="Comic Sans MS" panose="030F0702030302020204" pitchFamily="66" charset="0"/>
              </a:rPr>
              <a:t>c</a:t>
            </a:r>
            <a:r>
              <a:rPr lang="zh-CN" altLang="en-US" dirty="0">
                <a:latin typeface="Comic Sans MS" panose="030F0702030302020204" pitchFamily="66" charset="0"/>
              </a:rPr>
              <a:t>能构成三角形。从数学知识已知求三角形面积的公式为</a:t>
            </a:r>
            <a:endParaRPr lang="zh-CN" altLang="en-US" dirty="0">
              <a:latin typeface="Comic Sans MS" panose="030F0702030302020204" pitchFamily="66" charset="0"/>
            </a:endParaRPr>
          </a:p>
          <a:p>
            <a:pPr lvl="1" eaLnBrk="1" hangingPunct="1"/>
            <a:endParaRPr lang="zh-CN" altLang="en-US" dirty="0">
              <a:latin typeface="Comic Sans MS" panose="030F0702030302020204" pitchFamily="66" charset="0"/>
            </a:endParaRPr>
          </a:p>
          <a:p>
            <a:pPr lvl="1" eaLnBrk="1" hangingPunct="1"/>
            <a:endParaRPr lang="zh-CN" altLang="en-US" dirty="0">
              <a:latin typeface="Comic Sans MS" panose="030F0702030302020204" pitchFamily="66" charset="0"/>
            </a:endParaRPr>
          </a:p>
          <a:p>
            <a:pPr lvl="1" eaLnBrk="1" hangingPunct="1"/>
            <a:r>
              <a:rPr lang="zh-CN" altLang="en-US" dirty="0">
                <a:latin typeface="Comic Sans MS" panose="030F0702030302020204" pitchFamily="66" charset="0"/>
              </a:rPr>
              <a:t>其中</a:t>
            </a:r>
            <a:r>
              <a:rPr lang="en-US" altLang="zh-CN" dirty="0">
                <a:latin typeface="Comic Sans MS" panose="030F0702030302020204" pitchFamily="66" charset="0"/>
              </a:rPr>
              <a:t>s=(a+b+c)/2</a:t>
            </a:r>
            <a:endParaRPr lang="en-US" altLang="zh-CN" dirty="0">
              <a:latin typeface="Comic Sans MS" panose="030F0702030302020204" pitchFamily="66" charset="0"/>
            </a:endParaRPr>
          </a:p>
        </p:txBody>
      </p:sp>
      <p:pic>
        <p:nvPicPr>
          <p:cNvPr id="58374" name="Picture 4" descr="p60"/>
          <p:cNvPicPr>
            <a:picLocks noChangeAspect="1"/>
          </p:cNvPicPr>
          <p:nvPr/>
        </p:nvPicPr>
        <p:blipFill>
          <a:blip r:embed="rId1"/>
          <a:stretch>
            <a:fillRect/>
          </a:stretch>
        </p:blipFill>
        <p:spPr>
          <a:xfrm>
            <a:off x="2362200" y="3822700"/>
            <a:ext cx="4724400" cy="596900"/>
          </a:xfrm>
          <a:prstGeom prst="rect">
            <a:avLst/>
          </a:prstGeom>
          <a:noFill/>
          <a:ln w="9525">
            <a:noFill/>
          </a:ln>
        </p:spPr>
      </p:pic>
      <p:sp>
        <p:nvSpPr>
          <p:cNvPr id="58375" name="日期占位符 6"/>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59394" name="Rectangle 4"/>
          <p:cNvSpPr/>
          <p:nvPr/>
        </p:nvSpPr>
        <p:spPr>
          <a:xfrm>
            <a:off x="323850" y="614363"/>
            <a:ext cx="8534400" cy="5629275"/>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50000"/>
              </a:spcBef>
              <a:buClrTx/>
              <a:buSzTx/>
              <a:buFontTx/>
              <a:buNone/>
            </a:pPr>
            <a:r>
              <a:rPr lang="en-US" altLang="zh-CN" sz="2400" b="1" dirty="0">
                <a:latin typeface="Comic Sans MS" panose="030F0702030302020204" pitchFamily="66" charset="0"/>
              </a:rPr>
              <a:t>#include &lt;stdio.h&gt;</a:t>
            </a:r>
            <a:endParaRPr lang="en-US" altLang="zh-CN" sz="2400" b="1" dirty="0">
              <a:latin typeface="Comic Sans MS" panose="030F0702030302020204" pitchFamily="66" charset="0"/>
            </a:endParaRPr>
          </a:p>
          <a:p>
            <a:pPr marL="0" lvl="0" indent="0" eaLnBrk="1" hangingPunct="1">
              <a:spcBef>
                <a:spcPct val="50000"/>
              </a:spcBef>
              <a:buClrTx/>
              <a:buSzTx/>
              <a:buFontTx/>
              <a:buNone/>
            </a:pPr>
            <a:r>
              <a:rPr lang="en-US" altLang="zh-CN" sz="2400" b="1" dirty="0">
                <a:latin typeface="Comic Sans MS" panose="030F0702030302020204" pitchFamily="66" charset="0"/>
              </a:rPr>
              <a:t>#include &lt;math.h&gt;</a:t>
            </a:r>
            <a:endParaRPr lang="en-US" altLang="zh-CN" sz="2400" b="1" dirty="0">
              <a:latin typeface="Comic Sans MS" panose="030F0702030302020204" pitchFamily="66" charset="0"/>
            </a:endParaRPr>
          </a:p>
          <a:p>
            <a:pPr marL="0" lvl="0" indent="0" eaLnBrk="1" hangingPunct="1">
              <a:spcBef>
                <a:spcPct val="50000"/>
              </a:spcBef>
              <a:buClrTx/>
              <a:buSzTx/>
              <a:buFontTx/>
              <a:buNone/>
            </a:pPr>
            <a:r>
              <a:rPr lang="en-US" altLang="zh-CN" sz="2400" b="1" dirty="0">
                <a:latin typeface="Comic Sans MS" panose="030F0702030302020204" pitchFamily="66" charset="0"/>
              </a:rPr>
              <a:t>int main() {   </a:t>
            </a:r>
            <a:endParaRPr lang="en-US" altLang="zh-CN" sz="2400" b="1" dirty="0">
              <a:latin typeface="Comic Sans MS" panose="030F0702030302020204" pitchFamily="66" charset="0"/>
            </a:endParaRPr>
          </a:p>
          <a:p>
            <a:pPr marL="0" lvl="0" indent="0" eaLnBrk="1" hangingPunct="1">
              <a:buClrTx/>
              <a:buSzTx/>
              <a:buFontTx/>
              <a:buNone/>
            </a:pPr>
            <a:r>
              <a:rPr lang="en-US" altLang="zh-CN" sz="2400" b="1" dirty="0">
                <a:latin typeface="Comic Sans MS" panose="030F0702030302020204" pitchFamily="66" charset="0"/>
              </a:rPr>
              <a:t>  float a</a:t>
            </a:r>
            <a:r>
              <a:rPr lang="zh-CN" altLang="en-US" sz="2400" b="1" dirty="0">
                <a:latin typeface="Comic Sans MS" panose="030F0702030302020204" pitchFamily="66" charset="0"/>
              </a:rPr>
              <a:t>，</a:t>
            </a:r>
            <a:r>
              <a:rPr lang="en-US" altLang="zh-CN" sz="2400" b="1" dirty="0">
                <a:latin typeface="Comic Sans MS" panose="030F0702030302020204" pitchFamily="66" charset="0"/>
              </a:rPr>
              <a:t>b</a:t>
            </a:r>
            <a:r>
              <a:rPr lang="zh-CN" altLang="en-US" sz="2400" b="1" dirty="0">
                <a:latin typeface="Comic Sans MS" panose="030F0702030302020204" pitchFamily="66" charset="0"/>
              </a:rPr>
              <a:t>，</a:t>
            </a:r>
            <a:r>
              <a:rPr lang="en-US" altLang="zh-CN" sz="2400" b="1" dirty="0">
                <a:latin typeface="Comic Sans MS" panose="030F0702030302020204" pitchFamily="66" charset="0"/>
              </a:rPr>
              <a:t>c</a:t>
            </a:r>
            <a:r>
              <a:rPr lang="zh-CN" altLang="en-US" sz="2400" b="1" dirty="0">
                <a:latin typeface="Comic Sans MS" panose="030F0702030302020204" pitchFamily="66" charset="0"/>
              </a:rPr>
              <a:t>，</a:t>
            </a:r>
            <a:r>
              <a:rPr lang="en-US" altLang="zh-CN" sz="2400" b="1" dirty="0">
                <a:latin typeface="Comic Sans MS" panose="030F0702030302020204" pitchFamily="66" charset="0"/>
              </a:rPr>
              <a:t>s</a:t>
            </a:r>
            <a:r>
              <a:rPr lang="zh-CN" altLang="en-US" sz="2400" b="1" dirty="0">
                <a:latin typeface="Comic Sans MS" panose="030F0702030302020204" pitchFamily="66" charset="0"/>
              </a:rPr>
              <a:t>，</a:t>
            </a:r>
            <a:r>
              <a:rPr lang="en-US" altLang="zh-CN" sz="2400" b="1" dirty="0">
                <a:latin typeface="Comic Sans MS" panose="030F0702030302020204" pitchFamily="66" charset="0"/>
              </a:rPr>
              <a:t>area</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marL="0" lvl="0" indent="0" eaLnBrk="1" hangingPunct="1">
              <a:buClrTx/>
              <a:buSzTx/>
              <a:buFontTx/>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scanf("%f</a:t>
            </a:r>
            <a:r>
              <a:rPr lang="zh-CN" altLang="en-US" sz="2400" b="1" dirty="0">
                <a:latin typeface="Comic Sans MS" panose="030F0702030302020204" pitchFamily="66" charset="0"/>
              </a:rPr>
              <a:t>，</a:t>
            </a:r>
            <a:r>
              <a:rPr lang="en-US" altLang="zh-CN" sz="2400" b="1" dirty="0">
                <a:latin typeface="Comic Sans MS" panose="030F0702030302020204" pitchFamily="66" charset="0"/>
              </a:rPr>
              <a:t>%f</a:t>
            </a:r>
            <a:r>
              <a:rPr lang="zh-CN" altLang="en-US" sz="2400" b="1" dirty="0">
                <a:latin typeface="Comic Sans MS" panose="030F0702030302020204" pitchFamily="66" charset="0"/>
              </a:rPr>
              <a:t>，</a:t>
            </a:r>
            <a:r>
              <a:rPr lang="en-US" altLang="zh-CN" sz="2400" b="1" dirty="0">
                <a:latin typeface="Comic Sans MS" panose="030F0702030302020204" pitchFamily="66" charset="0"/>
              </a:rPr>
              <a:t>%f"</a:t>
            </a:r>
            <a:r>
              <a:rPr lang="zh-CN" altLang="en-US" sz="2400" b="1" dirty="0">
                <a:latin typeface="Comic Sans MS" panose="030F0702030302020204" pitchFamily="66" charset="0"/>
              </a:rPr>
              <a:t>，</a:t>
            </a:r>
            <a:r>
              <a:rPr lang="en-US" altLang="zh-CN" sz="2400" b="1" dirty="0">
                <a:latin typeface="Comic Sans MS" panose="030F0702030302020204" pitchFamily="66" charset="0"/>
              </a:rPr>
              <a:t>&amp;a</a:t>
            </a:r>
            <a:r>
              <a:rPr lang="zh-CN" altLang="en-US" sz="2400" b="1" dirty="0">
                <a:latin typeface="Comic Sans MS" panose="030F0702030302020204" pitchFamily="66" charset="0"/>
              </a:rPr>
              <a:t>，</a:t>
            </a:r>
            <a:r>
              <a:rPr lang="en-US" altLang="zh-CN" sz="2400" b="1" dirty="0">
                <a:latin typeface="Comic Sans MS" panose="030F0702030302020204" pitchFamily="66" charset="0"/>
              </a:rPr>
              <a:t>&amp;b</a:t>
            </a:r>
            <a:r>
              <a:rPr lang="zh-CN" altLang="en-US" sz="2400" b="1" dirty="0">
                <a:latin typeface="Comic Sans MS" panose="030F0702030302020204" pitchFamily="66" charset="0"/>
              </a:rPr>
              <a:t>，</a:t>
            </a:r>
            <a:r>
              <a:rPr lang="en-US" altLang="zh-CN" sz="2400" b="1" dirty="0">
                <a:latin typeface="Comic Sans MS" panose="030F0702030302020204" pitchFamily="66" charset="0"/>
              </a:rPr>
              <a:t>&amp;c)</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marL="0" lvl="0" indent="0" eaLnBrk="1" hangingPunct="1">
              <a:buClrTx/>
              <a:buSzTx/>
              <a:buFontTx/>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s= (a+b+c)/2.0</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marL="0" lvl="0" indent="0" eaLnBrk="1" hangingPunct="1">
              <a:buClrTx/>
              <a:buSzTx/>
              <a:buFontTx/>
              <a:buNone/>
            </a:pPr>
            <a:r>
              <a:rPr lang="zh-CN" altLang="en-US" sz="2400" b="1" dirty="0">
                <a:latin typeface="Comic Sans MS" panose="030F0702030302020204" pitchFamily="66" charset="0"/>
              </a:rPr>
              <a:t>  </a:t>
            </a:r>
            <a:r>
              <a:rPr lang="en-US" altLang="zh-CN" sz="2400" b="1" dirty="0">
                <a:solidFill>
                  <a:srgbClr val="FF0000"/>
                </a:solidFill>
                <a:latin typeface="Comic Sans MS" panose="030F0702030302020204" pitchFamily="66" charset="0"/>
              </a:rPr>
              <a:t>area= sqrt(s*(s-a)*(s-b)*(s-c))</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marL="0" lvl="0" indent="0" eaLnBrk="1" hangingPunct="1">
              <a:buClrTx/>
              <a:buSzTx/>
              <a:buFontTx/>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printf(“a=%7.2f, b=%7.2f, c =%7.2f, s =%7.2f\n”, </a:t>
            </a:r>
            <a:endParaRPr lang="en-US" altLang="zh-CN" sz="2400" b="1" dirty="0">
              <a:latin typeface="Comic Sans MS" panose="030F0702030302020204" pitchFamily="66" charset="0"/>
            </a:endParaRPr>
          </a:p>
          <a:p>
            <a:pPr marL="0" lvl="0" indent="0" eaLnBrk="1" hangingPunct="1">
              <a:buClrTx/>
              <a:buSzTx/>
              <a:buFontTx/>
              <a:buNone/>
            </a:pPr>
            <a:r>
              <a:rPr lang="en-US" altLang="zh-CN" sz="2400" b="1" dirty="0">
                <a:latin typeface="Comic Sans MS" panose="030F0702030302020204" pitchFamily="66" charset="0"/>
              </a:rPr>
              <a:t>               a, b, c, s)</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marL="0" lvl="0" indent="0" eaLnBrk="1" hangingPunct="1">
              <a:buClrTx/>
              <a:buSzTx/>
              <a:buFontTx/>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printf("area=%7.2f\n"</a:t>
            </a:r>
            <a:r>
              <a:rPr lang="zh-CN" altLang="en-US" sz="2400" b="1" dirty="0">
                <a:latin typeface="Comic Sans MS" panose="030F0702030302020204" pitchFamily="66" charset="0"/>
              </a:rPr>
              <a:t>，</a:t>
            </a:r>
            <a:r>
              <a:rPr lang="en-US" altLang="zh-CN" sz="2400" b="1" dirty="0">
                <a:latin typeface="Comic Sans MS" panose="030F0702030302020204" pitchFamily="66" charset="0"/>
              </a:rPr>
              <a:t>area)</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marL="0" lvl="0" indent="0" eaLnBrk="1" hangingPunct="1">
              <a:buClrTx/>
              <a:buSzTx/>
              <a:buFontTx/>
              <a:buNone/>
            </a:pPr>
            <a:r>
              <a:rPr lang="en-US" altLang="zh-CN" sz="2400" b="1" dirty="0">
                <a:latin typeface="Comic Sans MS" panose="030F0702030302020204" pitchFamily="66" charset="0"/>
              </a:rPr>
              <a:t>  return 0;</a:t>
            </a:r>
            <a:endParaRPr lang="zh-CN" altLang="en-US" sz="2400" b="1" dirty="0">
              <a:latin typeface="Comic Sans MS" panose="030F0702030302020204" pitchFamily="66" charset="0"/>
            </a:endParaRPr>
          </a:p>
          <a:p>
            <a:pPr marL="0" lvl="0" indent="0" eaLnBrk="1" hangingPunct="1">
              <a:buClrTx/>
              <a:buSzTx/>
              <a:buFontTx/>
              <a:buNone/>
            </a:pPr>
            <a:r>
              <a:rPr lang="zh-CN" altLang="en-US" sz="2400" b="1" dirty="0">
                <a:latin typeface="Comic Sans MS" panose="030F0702030302020204" pitchFamily="66" charset="0"/>
              </a:rPr>
              <a:t>｝</a:t>
            </a:r>
            <a:r>
              <a:rPr lang="zh-CN" altLang="en-US" sz="2800" b="1" dirty="0">
                <a:latin typeface="Times New Roman" panose="02020603050405020304" pitchFamily="18" charset="0"/>
              </a:rPr>
              <a:t> 　</a:t>
            </a:r>
            <a:endParaRPr lang="zh-CN" altLang="en-US" sz="2800" b="1" dirty="0">
              <a:latin typeface="Times New Roman" panose="02020603050405020304" pitchFamily="18" charset="0"/>
            </a:endParaRPr>
          </a:p>
        </p:txBody>
      </p:sp>
      <p:sp>
        <p:nvSpPr>
          <p:cNvPr id="59395"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59396" name="页脚占位符 3"/>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59397" name="日期占位符 4"/>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0419"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60420"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实例</a:t>
            </a:r>
            <a:r>
              <a:rPr lang="en-US" altLang="zh-CN" b="1" dirty="0">
                <a:latin typeface="Comic Sans MS" panose="030F0702030302020204" pitchFamily="66" charset="0"/>
              </a:rPr>
              <a:t>2</a:t>
            </a:r>
            <a:endParaRPr lang="en-US" altLang="zh-CN" b="1" dirty="0">
              <a:latin typeface="Comic Sans MS" panose="030F0702030302020204" pitchFamily="66" charset="0"/>
            </a:endParaRPr>
          </a:p>
        </p:txBody>
      </p:sp>
      <p:sp>
        <p:nvSpPr>
          <p:cNvPr id="60421" name="Rectangle 3"/>
          <p:cNvSpPr>
            <a:spLocks noGrp="1"/>
          </p:cNvSpPr>
          <p:nvPr>
            <p:ph idx="1"/>
          </p:nvPr>
        </p:nvSpPr>
        <p:spPr>
          <a:xfrm>
            <a:off x="1187450" y="1989138"/>
            <a:ext cx="7772400" cy="2397125"/>
          </a:xfrm>
          <a:ln/>
        </p:spPr>
        <p:txBody>
          <a:bodyPr vert="horz" wrap="square" lIns="91440" tIns="45720" rIns="91440" bIns="45720" anchor="t" anchorCtr="0"/>
          <a:p>
            <a:pPr eaLnBrk="1" hangingPunct="1"/>
            <a:r>
              <a:rPr lang="zh-CN" altLang="en-US" b="1" dirty="0"/>
              <a:t>从键盘输入一个大写字母，要求改用小写字母输出</a:t>
            </a:r>
            <a:endParaRPr lang="zh-CN" altLang="en-US" b="1" dirty="0"/>
          </a:p>
        </p:txBody>
      </p:sp>
      <p:sp>
        <p:nvSpPr>
          <p:cNvPr id="60422" name="Rectangle 4"/>
          <p:cNvSpPr/>
          <p:nvPr/>
        </p:nvSpPr>
        <p:spPr>
          <a:xfrm>
            <a:off x="611188" y="2997200"/>
            <a:ext cx="8001000" cy="3276600"/>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50000"/>
              </a:spcBef>
              <a:buClrTx/>
              <a:buSzTx/>
              <a:buFontTx/>
              <a:buNone/>
            </a:pPr>
            <a:r>
              <a:rPr lang="en-US" altLang="zh-CN" sz="1800" b="1" dirty="0">
                <a:latin typeface="Comic Sans MS" panose="030F0702030302020204" pitchFamily="66" charset="0"/>
              </a:rPr>
              <a:t>#include&lt;stdio.h&gt;</a:t>
            </a:r>
            <a:endParaRPr lang="en-US" altLang="zh-CN" sz="1800" b="1" dirty="0">
              <a:latin typeface="Comic Sans MS" panose="030F0702030302020204" pitchFamily="66" charset="0"/>
            </a:endParaRPr>
          </a:p>
          <a:p>
            <a:pPr marL="0" lvl="0" indent="0" eaLnBrk="1" hangingPunct="1">
              <a:spcBef>
                <a:spcPct val="50000"/>
              </a:spcBef>
              <a:buClrTx/>
              <a:buSzTx/>
              <a:buFontTx/>
              <a:buNone/>
            </a:pPr>
            <a:r>
              <a:rPr lang="en-US" altLang="zh-CN" sz="1800" b="1" dirty="0">
                <a:latin typeface="Comic Sans MS" panose="030F0702030302020204" pitchFamily="66" charset="0"/>
              </a:rPr>
              <a:t>int main(){</a:t>
            </a:r>
            <a:endParaRPr lang="zh-CN" altLang="zh-CN" sz="1800" b="1" dirty="0">
              <a:latin typeface="Comic Sans MS" panose="030F0702030302020204" pitchFamily="66" charset="0"/>
            </a:endParaRPr>
          </a:p>
          <a:p>
            <a:pPr marL="0" lvl="0" indent="0" eaLnBrk="1" hangingPunct="1">
              <a:spcBef>
                <a:spcPct val="50000"/>
              </a:spcBef>
              <a:buClrTx/>
              <a:buSzTx/>
              <a:buFontTx/>
              <a:buNone/>
            </a:pPr>
            <a:r>
              <a:rPr lang="zh-CN" altLang="zh-CN" sz="1800" b="1" dirty="0">
                <a:latin typeface="Comic Sans MS" panose="030F0702030302020204" pitchFamily="66" charset="0"/>
              </a:rPr>
              <a:t>　    </a:t>
            </a:r>
            <a:r>
              <a:rPr lang="en-US" altLang="zh-CN" sz="1800" b="1" dirty="0">
                <a:latin typeface="Comic Sans MS" panose="030F0702030302020204" pitchFamily="66" charset="0"/>
              </a:rPr>
              <a:t>char cl</a:t>
            </a:r>
            <a:r>
              <a:rPr lang="zh-CN" altLang="en-US" sz="1800" b="1" dirty="0">
                <a:latin typeface="Comic Sans MS" panose="030F0702030302020204" pitchFamily="66" charset="0"/>
              </a:rPr>
              <a:t>，</a:t>
            </a:r>
            <a:r>
              <a:rPr lang="en-US" altLang="zh-CN" sz="1800" b="1" dirty="0">
                <a:latin typeface="Comic Sans MS" panose="030F0702030302020204" pitchFamily="66" charset="0"/>
              </a:rPr>
              <a:t>c2</a:t>
            </a:r>
            <a:r>
              <a:rPr lang="zh-CN" altLang="en-US" sz="1800" b="1" dirty="0">
                <a:latin typeface="Comic Sans MS" panose="030F0702030302020204" pitchFamily="66" charset="0"/>
              </a:rPr>
              <a:t>；</a:t>
            </a:r>
            <a:endParaRPr lang="zh-CN" altLang="en-US" sz="1800" b="1" dirty="0">
              <a:latin typeface="Comic Sans MS" panose="030F0702030302020204" pitchFamily="66" charset="0"/>
            </a:endParaRPr>
          </a:p>
          <a:p>
            <a:pPr marL="0" lvl="0" indent="0" eaLnBrk="1" hangingPunct="1">
              <a:spcBef>
                <a:spcPct val="50000"/>
              </a:spcBef>
              <a:buClrTx/>
              <a:buSzTx/>
              <a:buFontTx/>
              <a:buNone/>
            </a:pPr>
            <a:r>
              <a:rPr lang="zh-CN" altLang="en-US" sz="1800" b="1" dirty="0">
                <a:latin typeface="Comic Sans MS" panose="030F0702030302020204" pitchFamily="66" charset="0"/>
              </a:rPr>
              <a:t>　    </a:t>
            </a:r>
            <a:r>
              <a:rPr lang="en-US" altLang="zh-CN" sz="1800" b="1" dirty="0">
                <a:latin typeface="Comic Sans MS" panose="030F0702030302020204" pitchFamily="66" charset="0"/>
              </a:rPr>
              <a:t>cl=getchar()</a:t>
            </a:r>
            <a:r>
              <a:rPr lang="zh-CN" altLang="en-US" sz="1800" b="1" dirty="0">
                <a:latin typeface="Comic Sans MS" panose="030F0702030302020204" pitchFamily="66" charset="0"/>
              </a:rPr>
              <a:t>；</a:t>
            </a:r>
            <a:endParaRPr lang="zh-CN" altLang="en-US" sz="1800" b="1" dirty="0">
              <a:latin typeface="Comic Sans MS" panose="030F0702030302020204" pitchFamily="66" charset="0"/>
            </a:endParaRPr>
          </a:p>
          <a:p>
            <a:pPr marL="0" lvl="0" indent="0" eaLnBrk="1" hangingPunct="1">
              <a:spcBef>
                <a:spcPct val="50000"/>
              </a:spcBef>
              <a:buClrTx/>
              <a:buSzTx/>
              <a:buFontTx/>
              <a:buNone/>
            </a:pPr>
            <a:r>
              <a:rPr lang="zh-CN" altLang="en-US" sz="1800" b="1" dirty="0">
                <a:latin typeface="Comic Sans MS" panose="030F0702030302020204" pitchFamily="66" charset="0"/>
              </a:rPr>
              <a:t>　    </a:t>
            </a:r>
            <a:r>
              <a:rPr lang="en-US" altLang="zh-CN" sz="1800" b="1" dirty="0">
                <a:latin typeface="Comic Sans MS" panose="030F0702030302020204" pitchFamily="66" charset="0"/>
              </a:rPr>
              <a:t>printf("%c</a:t>
            </a:r>
            <a:r>
              <a:rPr lang="zh-CN" altLang="en-US" sz="1800" b="1" dirty="0">
                <a:latin typeface="Comic Sans MS" panose="030F0702030302020204" pitchFamily="66" charset="0"/>
              </a:rPr>
              <a:t>，</a:t>
            </a:r>
            <a:r>
              <a:rPr lang="en-US" altLang="zh-CN" sz="1800" b="1" dirty="0">
                <a:latin typeface="Comic Sans MS" panose="030F0702030302020204" pitchFamily="66" charset="0"/>
              </a:rPr>
              <a:t>%d\n"</a:t>
            </a:r>
            <a:r>
              <a:rPr lang="zh-CN" altLang="en-US" sz="1800" b="1" dirty="0">
                <a:latin typeface="Comic Sans MS" panose="030F0702030302020204" pitchFamily="66" charset="0"/>
              </a:rPr>
              <a:t>，</a:t>
            </a:r>
            <a:r>
              <a:rPr lang="en-US" altLang="zh-CN" sz="1800" b="1" dirty="0">
                <a:latin typeface="Comic Sans MS" panose="030F0702030302020204" pitchFamily="66" charset="0"/>
              </a:rPr>
              <a:t>cl</a:t>
            </a:r>
            <a:r>
              <a:rPr lang="zh-CN" altLang="en-US" sz="1800" b="1" dirty="0">
                <a:latin typeface="Comic Sans MS" panose="030F0702030302020204" pitchFamily="66" charset="0"/>
              </a:rPr>
              <a:t>，</a:t>
            </a:r>
            <a:r>
              <a:rPr lang="en-US" altLang="zh-CN" sz="1800" b="1" dirty="0">
                <a:latin typeface="Comic Sans MS" panose="030F0702030302020204" pitchFamily="66" charset="0"/>
              </a:rPr>
              <a:t>cl)</a:t>
            </a:r>
            <a:r>
              <a:rPr lang="zh-CN" altLang="en-US" sz="1800" b="1" dirty="0">
                <a:latin typeface="Comic Sans MS" panose="030F0702030302020204" pitchFamily="66" charset="0"/>
              </a:rPr>
              <a:t>；</a:t>
            </a:r>
            <a:endParaRPr lang="zh-CN" altLang="en-US" sz="1800" b="1" dirty="0">
              <a:latin typeface="Comic Sans MS" panose="030F0702030302020204" pitchFamily="66" charset="0"/>
            </a:endParaRPr>
          </a:p>
          <a:p>
            <a:pPr marL="0" lvl="0" indent="0" eaLnBrk="1" hangingPunct="1">
              <a:spcBef>
                <a:spcPct val="50000"/>
              </a:spcBef>
              <a:buClrTx/>
              <a:buSzTx/>
              <a:buFontTx/>
              <a:buNone/>
            </a:pPr>
            <a:r>
              <a:rPr lang="zh-CN" altLang="en-US" sz="1800" b="1" dirty="0">
                <a:latin typeface="Comic Sans MS" panose="030F0702030302020204" pitchFamily="66" charset="0"/>
              </a:rPr>
              <a:t>   　 </a:t>
            </a:r>
            <a:r>
              <a:rPr lang="en-US" altLang="zh-CN" sz="1800" b="1" dirty="0">
                <a:latin typeface="Comic Sans MS" panose="030F0702030302020204" pitchFamily="66" charset="0"/>
              </a:rPr>
              <a:t>c2=cl+32</a:t>
            </a:r>
            <a:r>
              <a:rPr lang="zh-CN" altLang="en-US" sz="1800" b="1" dirty="0">
                <a:latin typeface="Comic Sans MS" panose="030F0702030302020204" pitchFamily="66" charset="0"/>
              </a:rPr>
              <a:t>；</a:t>
            </a:r>
            <a:endParaRPr lang="zh-CN" altLang="en-US" sz="1800" b="1" dirty="0">
              <a:latin typeface="Comic Sans MS" panose="030F0702030302020204" pitchFamily="66" charset="0"/>
            </a:endParaRPr>
          </a:p>
          <a:p>
            <a:pPr marL="0" lvl="0" indent="0" eaLnBrk="1" hangingPunct="1">
              <a:spcBef>
                <a:spcPct val="50000"/>
              </a:spcBef>
              <a:buClrTx/>
              <a:buSzTx/>
              <a:buFontTx/>
              <a:buNone/>
            </a:pPr>
            <a:r>
              <a:rPr lang="zh-CN" altLang="en-US" sz="1800" b="1" dirty="0">
                <a:latin typeface="Comic Sans MS" panose="030F0702030302020204" pitchFamily="66" charset="0"/>
              </a:rPr>
              <a:t>　    </a:t>
            </a:r>
            <a:r>
              <a:rPr lang="en-US" altLang="zh-CN" sz="1800" b="1" dirty="0">
                <a:latin typeface="Comic Sans MS" panose="030F0702030302020204" pitchFamily="66" charset="0"/>
              </a:rPr>
              <a:t>printf("%c</a:t>
            </a:r>
            <a:r>
              <a:rPr lang="zh-CN" altLang="en-US" sz="1800" b="1" dirty="0">
                <a:latin typeface="Comic Sans MS" panose="030F0702030302020204" pitchFamily="66" charset="0"/>
              </a:rPr>
              <a:t>，</a:t>
            </a:r>
            <a:r>
              <a:rPr lang="en-US" altLang="zh-CN" sz="1800" b="1" dirty="0">
                <a:latin typeface="Comic Sans MS" panose="030F0702030302020204" pitchFamily="66" charset="0"/>
              </a:rPr>
              <a:t>%d\n"</a:t>
            </a:r>
            <a:r>
              <a:rPr lang="zh-CN" altLang="en-US" sz="1800" b="1" dirty="0">
                <a:latin typeface="Comic Sans MS" panose="030F0702030302020204" pitchFamily="66" charset="0"/>
              </a:rPr>
              <a:t>，</a:t>
            </a:r>
            <a:r>
              <a:rPr lang="en-US" altLang="zh-CN" sz="1800" b="1" dirty="0">
                <a:latin typeface="Comic Sans MS" panose="030F0702030302020204" pitchFamily="66" charset="0"/>
              </a:rPr>
              <a:t>c2</a:t>
            </a:r>
            <a:r>
              <a:rPr lang="zh-CN" altLang="en-US" sz="1800" b="1" dirty="0">
                <a:latin typeface="Comic Sans MS" panose="030F0702030302020204" pitchFamily="66" charset="0"/>
              </a:rPr>
              <a:t>，</a:t>
            </a:r>
            <a:r>
              <a:rPr lang="en-US" altLang="zh-CN" sz="1800" b="1" dirty="0">
                <a:latin typeface="Comic Sans MS" panose="030F0702030302020204" pitchFamily="66" charset="0"/>
              </a:rPr>
              <a:t>c2)</a:t>
            </a:r>
            <a:r>
              <a:rPr lang="zh-CN" altLang="en-US" sz="1800" b="1" dirty="0">
                <a:latin typeface="Comic Sans MS" panose="030F0702030302020204" pitchFamily="66" charset="0"/>
              </a:rPr>
              <a:t>；</a:t>
            </a:r>
            <a:endParaRPr lang="zh-CN" altLang="en-US" sz="1800" b="1" dirty="0">
              <a:latin typeface="Comic Sans MS" panose="030F0702030302020204" pitchFamily="66" charset="0"/>
            </a:endParaRPr>
          </a:p>
          <a:p>
            <a:pPr marL="0" lvl="0" indent="0" eaLnBrk="1" hangingPunct="1">
              <a:spcBef>
                <a:spcPct val="50000"/>
              </a:spcBef>
              <a:buClrTx/>
              <a:buSzTx/>
              <a:buFontTx/>
              <a:buNone/>
            </a:pPr>
            <a:r>
              <a:rPr lang="en-US" altLang="zh-CN" sz="1800" b="1" dirty="0">
                <a:latin typeface="Comic Sans MS" panose="030F0702030302020204" pitchFamily="66" charset="0"/>
              </a:rPr>
              <a:t>}</a:t>
            </a:r>
            <a:endParaRPr lang="en-US" altLang="zh-CN" sz="1800" b="1" dirty="0">
              <a:latin typeface="Comic Sans MS" panose="030F0702030302020204" pitchFamily="66" charset="0"/>
            </a:endParaRPr>
          </a:p>
        </p:txBody>
      </p:sp>
      <p:sp>
        <p:nvSpPr>
          <p:cNvPr id="60423" name="日期占位符 6"/>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2"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1443"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61444" name="Rectangle 2"/>
          <p:cNvSpPr>
            <a:spLocks noGrp="1"/>
          </p:cNvSpPr>
          <p:nvPr>
            <p:ph type="title"/>
          </p:nvPr>
        </p:nvSpPr>
        <p:spPr>
          <a:ln/>
        </p:spPr>
        <p:txBody>
          <a:bodyPr vert="horz" wrap="square" lIns="91440" tIns="45720" rIns="91440" bIns="45720" anchor="b" anchorCtr="0"/>
          <a:p>
            <a:pPr eaLnBrk="1" hangingPunct="1"/>
            <a:r>
              <a:rPr lang="zh-CN" altLang="en-US" b="1" dirty="0"/>
              <a:t>实例</a:t>
            </a:r>
            <a:r>
              <a:rPr lang="en-US" altLang="zh-CN" b="1" dirty="0"/>
              <a:t>3</a:t>
            </a:r>
            <a:endParaRPr lang="en-US" altLang="zh-CN" b="1" dirty="0"/>
          </a:p>
        </p:txBody>
      </p:sp>
      <p:sp>
        <p:nvSpPr>
          <p:cNvPr id="61445" name="Rectangle 3"/>
          <p:cNvSpPr>
            <a:spLocks noGrp="1"/>
          </p:cNvSpPr>
          <p:nvPr>
            <p:ph idx="1"/>
          </p:nvPr>
        </p:nvSpPr>
        <p:spPr>
          <a:ln/>
        </p:spPr>
        <p:txBody>
          <a:bodyPr vert="horz" wrap="square" lIns="91440" tIns="45720" rIns="91440" bIns="45720" anchor="t" anchorCtr="0"/>
          <a:p>
            <a:pPr eaLnBrk="1" hangingPunct="1"/>
            <a:r>
              <a:rPr lang="zh-CN" altLang="en-US" dirty="0">
                <a:latin typeface="Comic Sans MS" panose="030F0702030302020204" pitchFamily="66" charset="0"/>
              </a:rPr>
              <a:t>求</a:t>
            </a:r>
            <a:r>
              <a:rPr lang="en-US" altLang="zh-CN" dirty="0">
                <a:latin typeface="Comic Sans MS" panose="030F0702030302020204" pitchFamily="66" charset="0"/>
              </a:rPr>
              <a:t>ax2+bx+c=0</a:t>
            </a:r>
            <a:r>
              <a:rPr lang="zh-CN" altLang="en-US" dirty="0">
                <a:latin typeface="Comic Sans MS" panose="030F0702030302020204" pitchFamily="66" charset="0"/>
              </a:rPr>
              <a:t>方程的根。</a:t>
            </a:r>
            <a:r>
              <a:rPr lang="en-US" altLang="zh-CN" dirty="0">
                <a:latin typeface="Comic Sans MS" panose="030F0702030302020204" pitchFamily="66" charset="0"/>
              </a:rPr>
              <a:t>a</a:t>
            </a:r>
            <a:r>
              <a:rPr lang="zh-CN" altLang="en-US" dirty="0">
                <a:latin typeface="Comic Sans MS" panose="030F0702030302020204" pitchFamily="66" charset="0"/>
              </a:rPr>
              <a:t>，</a:t>
            </a:r>
            <a:r>
              <a:rPr lang="en-US" altLang="zh-CN" dirty="0">
                <a:latin typeface="Comic Sans MS" panose="030F0702030302020204" pitchFamily="66" charset="0"/>
              </a:rPr>
              <a:t>b</a:t>
            </a:r>
            <a:r>
              <a:rPr lang="zh-CN" altLang="en-US" dirty="0">
                <a:latin typeface="Comic Sans MS" panose="030F0702030302020204" pitchFamily="66" charset="0"/>
              </a:rPr>
              <a:t>，</a:t>
            </a:r>
            <a:r>
              <a:rPr lang="en-US" altLang="zh-CN" dirty="0">
                <a:latin typeface="Comic Sans MS" panose="030F0702030302020204" pitchFamily="66" charset="0"/>
              </a:rPr>
              <a:t>c</a:t>
            </a:r>
            <a:r>
              <a:rPr lang="zh-CN" altLang="en-US" dirty="0">
                <a:latin typeface="Comic Sans MS" panose="030F0702030302020204" pitchFamily="66" charset="0"/>
              </a:rPr>
              <a:t>由键盘输入，设</a:t>
            </a:r>
            <a:r>
              <a:rPr lang="en-US" altLang="zh-CN" dirty="0">
                <a:latin typeface="Comic Sans MS" panose="030F0702030302020204" pitchFamily="66" charset="0"/>
              </a:rPr>
              <a:t>b2-4ac</a:t>
            </a:r>
            <a:r>
              <a:rPr lang="zh-CN" altLang="en-US" dirty="0">
                <a:latin typeface="Comic Sans MS" panose="030F0702030302020204" pitchFamily="66" charset="0"/>
              </a:rPr>
              <a:t>＞</a:t>
            </a:r>
            <a:r>
              <a:rPr lang="en-US" altLang="zh-CN" dirty="0">
                <a:latin typeface="Comic Sans MS" panose="030F0702030302020204" pitchFamily="66" charset="0"/>
              </a:rPr>
              <a:t>0</a:t>
            </a:r>
            <a:r>
              <a:rPr lang="zh-CN" altLang="en-US" dirty="0">
                <a:latin typeface="Comic Sans MS" panose="030F0702030302020204" pitchFamily="66" charset="0"/>
              </a:rPr>
              <a:t>，方程的根</a:t>
            </a:r>
            <a:r>
              <a:rPr lang="en-US" altLang="zh-CN" dirty="0">
                <a:latin typeface="Comic Sans MS" panose="030F0702030302020204" pitchFamily="66" charset="0"/>
              </a:rPr>
              <a:t>x</a:t>
            </a:r>
            <a:r>
              <a:rPr lang="en-US" altLang="zh-CN" baseline="-25000" dirty="0">
                <a:latin typeface="Comic Sans MS" panose="030F0702030302020204" pitchFamily="66" charset="0"/>
              </a:rPr>
              <a:t>1</a:t>
            </a:r>
            <a:r>
              <a:rPr lang="en-US" altLang="zh-CN" dirty="0">
                <a:latin typeface="Comic Sans MS" panose="030F0702030302020204" pitchFamily="66" charset="0"/>
              </a:rPr>
              <a:t>, x</a:t>
            </a:r>
            <a:r>
              <a:rPr lang="en-US" altLang="zh-CN" baseline="-25000" dirty="0">
                <a:latin typeface="Comic Sans MS" panose="030F0702030302020204" pitchFamily="66" charset="0"/>
              </a:rPr>
              <a:t>2</a:t>
            </a:r>
            <a:r>
              <a:rPr lang="zh-CN" altLang="en-US" dirty="0">
                <a:latin typeface="Comic Sans MS" panose="030F0702030302020204" pitchFamily="66" charset="0"/>
              </a:rPr>
              <a:t>分别是：</a:t>
            </a:r>
            <a:endParaRPr lang="zh-CN" altLang="en-US" dirty="0">
              <a:latin typeface="Comic Sans MS" panose="030F0702030302020204" pitchFamily="66" charset="0"/>
            </a:endParaRPr>
          </a:p>
        </p:txBody>
      </p:sp>
      <p:pic>
        <p:nvPicPr>
          <p:cNvPr id="61446" name="Picture 4" descr="3"/>
          <p:cNvPicPr>
            <a:picLocks noChangeAspect="1"/>
          </p:cNvPicPr>
          <p:nvPr/>
        </p:nvPicPr>
        <p:blipFill>
          <a:blip r:embed="rId1"/>
          <a:stretch>
            <a:fillRect/>
          </a:stretch>
        </p:blipFill>
        <p:spPr>
          <a:xfrm>
            <a:off x="1676400" y="3886200"/>
            <a:ext cx="6451600" cy="1346200"/>
          </a:xfrm>
          <a:prstGeom prst="rect">
            <a:avLst/>
          </a:prstGeom>
          <a:noFill/>
          <a:ln w="9525">
            <a:noFill/>
          </a:ln>
        </p:spPr>
      </p:pic>
      <p:sp>
        <p:nvSpPr>
          <p:cNvPr id="61447" name="日期占位符 6"/>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2466" name="Rectangle 1028"/>
          <p:cNvSpPr/>
          <p:nvPr/>
        </p:nvSpPr>
        <p:spPr>
          <a:xfrm>
            <a:off x="682625" y="260350"/>
            <a:ext cx="7924800" cy="6221413"/>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50000"/>
              </a:spcBef>
              <a:buClrTx/>
              <a:buSzTx/>
              <a:buFontTx/>
              <a:buNone/>
            </a:pPr>
            <a:r>
              <a:rPr lang="en-US" altLang="zh-CN" sz="2400" b="1" dirty="0">
                <a:latin typeface="Comic Sans MS" panose="030F0702030302020204" pitchFamily="66" charset="0"/>
              </a:rPr>
              <a:t>#include&lt;math.h&gt;</a:t>
            </a:r>
            <a:endParaRPr lang="en-US" altLang="zh-CN" sz="2400" b="1" dirty="0">
              <a:latin typeface="Comic Sans MS" panose="030F0702030302020204" pitchFamily="66" charset="0"/>
            </a:endParaRPr>
          </a:p>
          <a:p>
            <a:pPr marL="0" lvl="0" indent="0" eaLnBrk="1" hangingPunct="1">
              <a:spcBef>
                <a:spcPct val="50000"/>
              </a:spcBef>
              <a:buClrTx/>
              <a:buSzTx/>
              <a:buFontTx/>
              <a:buNone/>
            </a:pPr>
            <a:r>
              <a:rPr lang="en-US" altLang="zh-CN" sz="2400" b="1" dirty="0">
                <a:latin typeface="Comic Sans MS" panose="030F0702030302020204" pitchFamily="66" charset="0"/>
              </a:rPr>
              <a:t>#include&lt;stdio.h&gt;</a:t>
            </a:r>
            <a:endParaRPr lang="en-US" altLang="zh-CN" sz="2400" b="1" dirty="0">
              <a:latin typeface="Comic Sans MS" panose="030F0702030302020204" pitchFamily="66" charset="0"/>
            </a:endParaRPr>
          </a:p>
          <a:p>
            <a:pPr marL="0" lvl="0" indent="0" eaLnBrk="1" hangingPunct="1">
              <a:spcBef>
                <a:spcPct val="50000"/>
              </a:spcBef>
              <a:buClrTx/>
              <a:buSzTx/>
              <a:buFontTx/>
              <a:buNone/>
            </a:pPr>
            <a:r>
              <a:rPr lang="en-US" altLang="zh-CN" sz="2400" b="1" dirty="0">
                <a:latin typeface="Comic Sans MS" panose="030F0702030302020204" pitchFamily="66" charset="0"/>
              </a:rPr>
              <a:t>int main(){</a:t>
            </a:r>
            <a:endParaRPr lang="en-US" altLang="zh-CN" sz="2400" b="1" dirty="0">
              <a:latin typeface="Comic Sans MS" panose="030F0702030302020204" pitchFamily="66" charset="0"/>
            </a:endParaRPr>
          </a:p>
          <a:p>
            <a:pPr marL="0" lvl="0" indent="0" eaLnBrk="1" hangingPunct="1">
              <a:spcBef>
                <a:spcPct val="50000"/>
              </a:spcBef>
              <a:buClrTx/>
              <a:buSzTx/>
              <a:buFontTx/>
              <a:buNone/>
            </a:pPr>
            <a:r>
              <a:rPr lang="en-US" altLang="zh-CN" sz="2400" b="1" dirty="0">
                <a:latin typeface="Comic Sans MS" panose="030F0702030302020204" pitchFamily="66" charset="0"/>
              </a:rPr>
              <a:t>  float a</a:t>
            </a:r>
            <a:r>
              <a:rPr lang="zh-CN" altLang="en-US" sz="2400" b="1" dirty="0">
                <a:latin typeface="Comic Sans MS" panose="030F0702030302020204" pitchFamily="66" charset="0"/>
              </a:rPr>
              <a:t>，</a:t>
            </a:r>
            <a:r>
              <a:rPr lang="en-US" altLang="zh-CN" sz="2400" b="1" dirty="0">
                <a:latin typeface="Comic Sans MS" panose="030F0702030302020204" pitchFamily="66" charset="0"/>
              </a:rPr>
              <a:t>b</a:t>
            </a:r>
            <a:r>
              <a:rPr lang="zh-CN" altLang="en-US" sz="2400" b="1" dirty="0">
                <a:latin typeface="Comic Sans MS" panose="030F0702030302020204" pitchFamily="66" charset="0"/>
              </a:rPr>
              <a:t>，</a:t>
            </a:r>
            <a:r>
              <a:rPr lang="en-US" altLang="zh-CN" sz="2400" b="1" dirty="0">
                <a:latin typeface="Comic Sans MS" panose="030F0702030302020204" pitchFamily="66" charset="0"/>
              </a:rPr>
              <a:t>c</a:t>
            </a:r>
            <a:r>
              <a:rPr lang="zh-CN" altLang="en-US" sz="2400" b="1" dirty="0">
                <a:latin typeface="Comic Sans MS" panose="030F0702030302020204" pitchFamily="66" charset="0"/>
              </a:rPr>
              <a:t>，</a:t>
            </a:r>
            <a:r>
              <a:rPr lang="en-US" altLang="zh-CN" sz="2400" b="1" dirty="0">
                <a:latin typeface="Comic Sans MS" panose="030F0702030302020204" pitchFamily="66" charset="0"/>
              </a:rPr>
              <a:t>disc</a:t>
            </a:r>
            <a:r>
              <a:rPr lang="zh-CN" altLang="en-US" sz="2400" b="1" dirty="0">
                <a:latin typeface="Comic Sans MS" panose="030F0702030302020204" pitchFamily="66" charset="0"/>
              </a:rPr>
              <a:t>，</a:t>
            </a:r>
            <a:r>
              <a:rPr lang="en-US" altLang="zh-CN" sz="2400" b="1" dirty="0">
                <a:latin typeface="Comic Sans MS" panose="030F0702030302020204" pitchFamily="66" charset="0"/>
              </a:rPr>
              <a:t>x1</a:t>
            </a:r>
            <a:r>
              <a:rPr lang="zh-CN" altLang="en-US" sz="2400" b="1" dirty="0">
                <a:latin typeface="Comic Sans MS" panose="030F0702030302020204" pitchFamily="66" charset="0"/>
              </a:rPr>
              <a:t>，</a:t>
            </a:r>
            <a:r>
              <a:rPr lang="en-US" altLang="zh-CN" sz="2400" b="1" dirty="0">
                <a:latin typeface="Comic Sans MS" panose="030F0702030302020204" pitchFamily="66" charset="0"/>
              </a:rPr>
              <a:t>x2</a:t>
            </a:r>
            <a:r>
              <a:rPr lang="zh-CN" altLang="en-US" sz="2400" b="1" dirty="0">
                <a:latin typeface="Comic Sans MS" panose="030F0702030302020204" pitchFamily="66" charset="0"/>
              </a:rPr>
              <a:t>，</a:t>
            </a:r>
            <a:r>
              <a:rPr lang="en-US" altLang="zh-CN" sz="2400" b="1" dirty="0">
                <a:latin typeface="Comic Sans MS" panose="030F0702030302020204" pitchFamily="66" charset="0"/>
              </a:rPr>
              <a:t>p</a:t>
            </a:r>
            <a:r>
              <a:rPr lang="zh-CN" altLang="en-US" sz="2400" b="1" dirty="0">
                <a:latin typeface="Comic Sans MS" panose="030F0702030302020204" pitchFamily="66" charset="0"/>
              </a:rPr>
              <a:t>，</a:t>
            </a:r>
            <a:r>
              <a:rPr lang="en-US" altLang="zh-CN" sz="2400" b="1" dirty="0">
                <a:latin typeface="Comic Sans MS" panose="030F0702030302020204" pitchFamily="66" charset="0"/>
              </a:rPr>
              <a:t>q</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marL="0" lvl="0" indent="0" eaLnBrk="1" hangingPunct="1">
              <a:spcBef>
                <a:spcPct val="50000"/>
              </a:spcBef>
              <a:buClrTx/>
              <a:buSzTx/>
              <a:buFontTx/>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scanf("a=%f</a:t>
            </a:r>
            <a:r>
              <a:rPr lang="zh-CN" altLang="en-US" sz="2400" b="1" dirty="0">
                <a:latin typeface="Comic Sans MS" panose="030F0702030302020204" pitchFamily="66" charset="0"/>
              </a:rPr>
              <a:t>，</a:t>
            </a:r>
            <a:r>
              <a:rPr lang="en-US" altLang="zh-CN" sz="2400" b="1" dirty="0">
                <a:latin typeface="Comic Sans MS" panose="030F0702030302020204" pitchFamily="66" charset="0"/>
              </a:rPr>
              <a:t>b=%f</a:t>
            </a:r>
            <a:r>
              <a:rPr lang="zh-CN" altLang="en-US" sz="2400" b="1" dirty="0">
                <a:latin typeface="Comic Sans MS" panose="030F0702030302020204" pitchFamily="66" charset="0"/>
              </a:rPr>
              <a:t>，</a:t>
            </a:r>
            <a:r>
              <a:rPr lang="en-US" altLang="zh-CN" sz="2400" b="1" dirty="0">
                <a:latin typeface="Comic Sans MS" panose="030F0702030302020204" pitchFamily="66" charset="0"/>
              </a:rPr>
              <a:t>c=%f"</a:t>
            </a:r>
            <a:r>
              <a:rPr lang="zh-CN" altLang="en-US" sz="2400" b="1" dirty="0">
                <a:latin typeface="Comic Sans MS" panose="030F0702030302020204" pitchFamily="66" charset="0"/>
              </a:rPr>
              <a:t>，</a:t>
            </a:r>
            <a:r>
              <a:rPr lang="en-US" altLang="zh-CN" sz="2400" b="1" dirty="0">
                <a:latin typeface="Comic Sans MS" panose="030F0702030302020204" pitchFamily="66" charset="0"/>
              </a:rPr>
              <a:t>&amp;a</a:t>
            </a:r>
            <a:r>
              <a:rPr lang="zh-CN" altLang="en-US" sz="2400" b="1" dirty="0">
                <a:latin typeface="Comic Sans MS" panose="030F0702030302020204" pitchFamily="66" charset="0"/>
              </a:rPr>
              <a:t>，</a:t>
            </a:r>
            <a:r>
              <a:rPr lang="en-US" altLang="zh-CN" sz="2400" b="1" dirty="0">
                <a:latin typeface="Comic Sans MS" panose="030F0702030302020204" pitchFamily="66" charset="0"/>
              </a:rPr>
              <a:t>&amp;b</a:t>
            </a:r>
            <a:r>
              <a:rPr lang="zh-CN" altLang="en-US" sz="2400" b="1" dirty="0">
                <a:latin typeface="Comic Sans MS" panose="030F0702030302020204" pitchFamily="66" charset="0"/>
              </a:rPr>
              <a:t>，</a:t>
            </a:r>
            <a:r>
              <a:rPr lang="en-US" altLang="zh-CN" sz="2400" b="1" dirty="0">
                <a:latin typeface="Comic Sans MS" panose="030F0702030302020204" pitchFamily="66" charset="0"/>
              </a:rPr>
              <a:t>&amp;c)</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marL="0" lvl="0" indent="0" eaLnBrk="1" hangingPunct="1">
              <a:buClrTx/>
              <a:buSzTx/>
              <a:buFontTx/>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disc=b*b-4*a*c</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marL="0" lvl="0" indent="0" eaLnBrk="1" hangingPunct="1">
              <a:buClrTx/>
              <a:buSzTx/>
              <a:buFontTx/>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p=-b/(</a:t>
            </a:r>
            <a:r>
              <a:rPr lang="en-US" altLang="zh-CN" sz="2400" b="1" dirty="0">
                <a:solidFill>
                  <a:srgbClr val="FF0000"/>
                </a:solidFill>
                <a:latin typeface="Comic Sans MS" panose="030F0702030302020204" pitchFamily="66" charset="0"/>
              </a:rPr>
              <a:t>2*a</a:t>
            </a:r>
            <a:r>
              <a:rPr lang="en-US" altLang="zh-CN" sz="2400" b="1" dirty="0">
                <a:latin typeface="Comic Sans MS" panose="030F0702030302020204" pitchFamily="66" charset="0"/>
              </a:rPr>
              <a:t>)</a:t>
            </a:r>
            <a:r>
              <a:rPr lang="zh-CN" altLang="en-US" sz="2400" b="1" dirty="0">
                <a:latin typeface="Comic Sans MS" panose="030F0702030302020204" pitchFamily="66" charset="0"/>
              </a:rPr>
              <a:t>；　</a:t>
            </a:r>
            <a:endParaRPr lang="zh-CN" altLang="en-US" sz="2400" b="1" dirty="0">
              <a:latin typeface="Comic Sans MS" panose="030F0702030302020204" pitchFamily="66" charset="0"/>
            </a:endParaRPr>
          </a:p>
          <a:p>
            <a:pPr marL="0" lvl="0" indent="0" eaLnBrk="1" hangingPunct="1">
              <a:buClrTx/>
              <a:buSzTx/>
              <a:buFontTx/>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q=sqrt (</a:t>
            </a:r>
            <a:r>
              <a:rPr lang="en-US" altLang="zh-CN" sz="2400" b="1" dirty="0">
                <a:solidFill>
                  <a:srgbClr val="FF0000"/>
                </a:solidFill>
                <a:latin typeface="Comic Sans MS" panose="030F0702030302020204" pitchFamily="66" charset="0"/>
              </a:rPr>
              <a:t>disc</a:t>
            </a:r>
            <a:r>
              <a:rPr lang="en-US" altLang="zh-CN" sz="2400" b="1" dirty="0">
                <a:latin typeface="Comic Sans MS" panose="030F0702030302020204" pitchFamily="66" charset="0"/>
              </a:rPr>
              <a:t>)/(</a:t>
            </a:r>
            <a:r>
              <a:rPr lang="en-US" altLang="zh-CN" sz="2400" b="1" dirty="0">
                <a:solidFill>
                  <a:srgbClr val="FF0000"/>
                </a:solidFill>
                <a:latin typeface="Comic Sans MS" panose="030F0702030302020204" pitchFamily="66" charset="0"/>
              </a:rPr>
              <a:t>2*a</a:t>
            </a:r>
            <a:r>
              <a:rPr lang="en-US" altLang="zh-CN" sz="2400" b="1" dirty="0">
                <a:latin typeface="Comic Sans MS" panose="030F0702030302020204" pitchFamily="66" charset="0"/>
              </a:rPr>
              <a:t>)</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marL="0" lvl="0" indent="0" eaLnBrk="1" hangingPunct="1">
              <a:buClrTx/>
              <a:buSzTx/>
              <a:buFontTx/>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x1=p+q</a:t>
            </a:r>
            <a:r>
              <a:rPr lang="zh-CN" altLang="en-US" sz="2400" b="1" dirty="0">
                <a:latin typeface="Comic Sans MS" panose="030F0702030302020204" pitchFamily="66" charset="0"/>
              </a:rPr>
              <a:t>；　</a:t>
            </a:r>
            <a:r>
              <a:rPr lang="en-US" altLang="zh-CN" sz="2400" b="1" dirty="0">
                <a:latin typeface="Comic Sans MS" panose="030F0702030302020204" pitchFamily="66" charset="0"/>
              </a:rPr>
              <a:t>x2=p-q</a:t>
            </a:r>
            <a:r>
              <a:rPr lang="zh-CN" altLang="en-US" sz="2400" b="1" dirty="0">
                <a:latin typeface="Comic Sans MS" panose="030F0702030302020204" pitchFamily="66" charset="0"/>
              </a:rPr>
              <a:t>；</a:t>
            </a:r>
            <a:endParaRPr lang="zh-CN" altLang="en-US" sz="2400" b="1" dirty="0">
              <a:latin typeface="Comic Sans MS" panose="030F0702030302020204" pitchFamily="66" charset="0"/>
            </a:endParaRPr>
          </a:p>
          <a:p>
            <a:pPr marL="0" lvl="0" indent="0" eaLnBrk="1" hangingPunct="1">
              <a:buClrTx/>
              <a:buSzTx/>
              <a:buFontTx/>
              <a:buNone/>
            </a:pPr>
            <a:endParaRPr lang="zh-CN" altLang="en-US" sz="2400" b="1" dirty="0">
              <a:latin typeface="Comic Sans MS" panose="030F0702030302020204" pitchFamily="66" charset="0"/>
            </a:endParaRPr>
          </a:p>
          <a:p>
            <a:pPr marL="0" lvl="0" indent="0" eaLnBrk="1" hangingPunct="1">
              <a:buClrTx/>
              <a:buSzTx/>
              <a:buFontTx/>
              <a:buNone/>
            </a:pPr>
            <a:r>
              <a:rPr lang="zh-CN" altLang="en-US" sz="2400" b="1" dirty="0">
                <a:latin typeface="Comic Sans MS" panose="030F0702030302020204" pitchFamily="66" charset="0"/>
              </a:rPr>
              <a:t>  </a:t>
            </a:r>
            <a:r>
              <a:rPr lang="en-US" altLang="zh-CN" sz="2400" b="1" dirty="0">
                <a:latin typeface="Comic Sans MS" panose="030F0702030302020204" pitchFamily="66" charset="0"/>
              </a:rPr>
              <a:t>printf("\n\nx1=%5.2f\nx2=%5.2f\n"</a:t>
            </a:r>
            <a:r>
              <a:rPr lang="zh-CN" altLang="en-US" sz="2400" b="1" dirty="0">
                <a:latin typeface="Comic Sans MS" panose="030F0702030302020204" pitchFamily="66" charset="0"/>
              </a:rPr>
              <a:t>，</a:t>
            </a:r>
            <a:r>
              <a:rPr lang="en-US" altLang="zh-CN" sz="2400" b="1" dirty="0">
                <a:latin typeface="Comic Sans MS" panose="030F0702030302020204" pitchFamily="66" charset="0"/>
              </a:rPr>
              <a:t>x1</a:t>
            </a:r>
            <a:r>
              <a:rPr lang="zh-CN" altLang="en-US" sz="2400" b="1" dirty="0">
                <a:latin typeface="Comic Sans MS" panose="030F0702030302020204" pitchFamily="66" charset="0"/>
              </a:rPr>
              <a:t>，</a:t>
            </a:r>
            <a:r>
              <a:rPr lang="en-US" altLang="zh-CN" sz="2400" b="1" dirty="0">
                <a:latin typeface="Comic Sans MS" panose="030F0702030302020204" pitchFamily="66" charset="0"/>
              </a:rPr>
              <a:t>x2);</a:t>
            </a:r>
            <a:endParaRPr lang="en-US" altLang="zh-CN" sz="2400" b="1" dirty="0">
              <a:latin typeface="Comic Sans MS" panose="030F0702030302020204" pitchFamily="66" charset="0"/>
            </a:endParaRPr>
          </a:p>
          <a:p>
            <a:pPr marL="0" lvl="0" indent="0" eaLnBrk="1" hangingPunct="1">
              <a:buClrTx/>
              <a:buSzTx/>
              <a:buFontTx/>
              <a:buNone/>
            </a:pPr>
            <a:r>
              <a:rPr lang="en-US" altLang="zh-CN" sz="2400" b="1" dirty="0">
                <a:latin typeface="Comic Sans MS" panose="030F0702030302020204" pitchFamily="66" charset="0"/>
              </a:rPr>
              <a:t>  return 0;</a:t>
            </a:r>
            <a:endParaRPr lang="en-US" altLang="zh-CN" sz="2400" b="1" dirty="0">
              <a:latin typeface="Comic Sans MS" panose="030F0702030302020204" pitchFamily="66" charset="0"/>
            </a:endParaRPr>
          </a:p>
          <a:p>
            <a:pPr marL="0" lvl="0" indent="0" eaLnBrk="1" hangingPunct="1">
              <a:buClrTx/>
              <a:buSzTx/>
              <a:buFontTx/>
              <a:buNone/>
            </a:pPr>
            <a:r>
              <a:rPr lang="en-US" altLang="zh-CN" sz="2400" b="1" dirty="0">
                <a:latin typeface="Comic Sans MS" panose="030F0702030302020204" pitchFamily="66" charset="0"/>
              </a:rPr>
              <a:t>}</a:t>
            </a:r>
            <a:endParaRPr lang="en-US" altLang="zh-CN" sz="2400" b="1" dirty="0">
              <a:latin typeface="Comic Sans MS" panose="030F0702030302020204" pitchFamily="66" charset="0"/>
            </a:endParaRPr>
          </a:p>
        </p:txBody>
      </p:sp>
      <p:sp>
        <p:nvSpPr>
          <p:cNvPr id="62467" name="灯片编号占位符 2"/>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62468" name="页脚占位符 3"/>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2469" name="日期占位符 4"/>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3491"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63492"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实例</a:t>
            </a:r>
            <a:r>
              <a:rPr lang="en-US" altLang="zh-CN" b="1" dirty="0">
                <a:latin typeface="Comic Sans MS" panose="030F0702030302020204" pitchFamily="66" charset="0"/>
              </a:rPr>
              <a:t>4</a:t>
            </a:r>
            <a:endParaRPr lang="en-US" altLang="zh-CN" b="1" dirty="0">
              <a:latin typeface="Comic Sans MS" panose="030F0702030302020204" pitchFamily="66" charset="0"/>
            </a:endParaRPr>
          </a:p>
        </p:txBody>
      </p:sp>
      <p:sp>
        <p:nvSpPr>
          <p:cNvPr id="63493" name="Rectangle 3"/>
          <p:cNvSpPr>
            <a:spLocks noGrp="1"/>
          </p:cNvSpPr>
          <p:nvPr>
            <p:ph idx="1"/>
          </p:nvPr>
        </p:nvSpPr>
        <p:spPr>
          <a:xfrm>
            <a:off x="1182688" y="2017713"/>
            <a:ext cx="7772400" cy="1258887"/>
          </a:xfrm>
          <a:ln/>
        </p:spPr>
        <p:txBody>
          <a:bodyPr vert="horz" wrap="square" lIns="91440" tIns="45720" rIns="91440" bIns="45720" anchor="t" anchorCtr="0"/>
          <a:p>
            <a:pPr eaLnBrk="1" hangingPunct="1"/>
            <a:r>
              <a:rPr lang="zh-CN" altLang="en-US" sz="2800" b="1" dirty="0">
                <a:latin typeface="Comic Sans MS" panose="030F0702030302020204" pitchFamily="66" charset="0"/>
              </a:rPr>
              <a:t>计算</a:t>
            </a:r>
            <a:r>
              <a:rPr lang="en-US" altLang="zh-CN" sz="2800" b="1" dirty="0">
                <a:latin typeface="Comic Sans MS" panose="030F0702030302020204" pitchFamily="66" charset="0"/>
              </a:rPr>
              <a:t>1-1/3+1/5-1/7+…</a:t>
            </a:r>
            <a:r>
              <a:rPr lang="zh-CN" altLang="en-US" sz="2800" b="1" dirty="0">
                <a:latin typeface="Comic Sans MS" panose="030F0702030302020204" pitchFamily="66" charset="0"/>
              </a:rPr>
              <a:t>直到最后一项的绝对值小于</a:t>
            </a:r>
            <a:r>
              <a:rPr lang="en-US" altLang="zh-CN" sz="2800" b="1" dirty="0">
                <a:latin typeface="Comic Sans MS" panose="030F0702030302020204" pitchFamily="66" charset="0"/>
              </a:rPr>
              <a:t>10</a:t>
            </a:r>
            <a:r>
              <a:rPr lang="en-US" altLang="zh-CN" sz="2800" b="1" baseline="30000" dirty="0">
                <a:latin typeface="Comic Sans MS" panose="030F0702030302020204" pitchFamily="66" charset="0"/>
              </a:rPr>
              <a:t>-6</a:t>
            </a:r>
            <a:endParaRPr lang="en-US" altLang="zh-CN" sz="2800" b="1" baseline="30000" dirty="0">
              <a:latin typeface="Comic Sans MS" panose="030F0702030302020204" pitchFamily="66" charset="0"/>
            </a:endParaRPr>
          </a:p>
          <a:p>
            <a:pPr eaLnBrk="1" hangingPunct="1"/>
            <a:endParaRPr lang="en-US" altLang="zh-CN" sz="2800" b="1" baseline="30000" dirty="0">
              <a:latin typeface="Comic Sans MS" panose="030F0702030302020204" pitchFamily="66" charset="0"/>
            </a:endParaRPr>
          </a:p>
        </p:txBody>
      </p:sp>
      <p:sp>
        <p:nvSpPr>
          <p:cNvPr id="63494" name="Text Box 4"/>
          <p:cNvSpPr txBox="1"/>
          <p:nvPr/>
        </p:nvSpPr>
        <p:spPr>
          <a:xfrm>
            <a:off x="1431925" y="2997200"/>
            <a:ext cx="6721475" cy="3476625"/>
          </a:xfrm>
          <a:prstGeom prst="rect">
            <a:avLst/>
          </a:prstGeom>
          <a:noFill/>
          <a:ln w="9525" cap="flat" cmpd="sng">
            <a:solidFill>
              <a:schemeClr val="hlink"/>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2000" dirty="0">
                <a:latin typeface="Comic Sans MS" panose="030F0702030302020204" pitchFamily="66" charset="0"/>
              </a:rPr>
              <a:t>#include&lt;stdio.h&gt;</a:t>
            </a:r>
            <a:endParaRPr lang="en-US" altLang="zh-CN" sz="2000" dirty="0">
              <a:latin typeface="Comic Sans MS" panose="030F0702030302020204" pitchFamily="66" charset="0"/>
            </a:endParaRPr>
          </a:p>
          <a:p>
            <a:pPr marL="0" lvl="0" indent="0" eaLnBrk="1" hangingPunct="1">
              <a:spcBef>
                <a:spcPct val="0"/>
              </a:spcBef>
              <a:buClrTx/>
              <a:buSzTx/>
              <a:buFontTx/>
              <a:buNone/>
            </a:pPr>
            <a:r>
              <a:rPr lang="en-US" altLang="zh-CN" sz="2000" dirty="0">
                <a:latin typeface="Comic Sans MS" panose="030F0702030302020204" pitchFamily="66" charset="0"/>
              </a:rPr>
              <a:t>int main(){</a:t>
            </a:r>
            <a:endParaRPr lang="en-US" altLang="zh-CN" sz="2000" dirty="0">
              <a:latin typeface="Comic Sans MS" panose="030F0702030302020204" pitchFamily="66" charset="0"/>
            </a:endParaRPr>
          </a:p>
          <a:p>
            <a:pPr marL="0" lvl="0" indent="0" eaLnBrk="1" hangingPunct="1">
              <a:spcBef>
                <a:spcPct val="0"/>
              </a:spcBef>
              <a:buClrTx/>
              <a:buSzTx/>
              <a:buFontTx/>
              <a:buNone/>
            </a:pPr>
            <a:r>
              <a:rPr lang="en-US" altLang="zh-CN" sz="2000" dirty="0">
                <a:latin typeface="Comic Sans MS" panose="030F0702030302020204" pitchFamily="66" charset="0"/>
              </a:rPr>
              <a:t>  int n=1; </a:t>
            </a:r>
            <a:endParaRPr lang="en-US" altLang="zh-CN" sz="2000" dirty="0">
              <a:latin typeface="Comic Sans MS" panose="030F0702030302020204" pitchFamily="66" charset="0"/>
            </a:endParaRPr>
          </a:p>
          <a:p>
            <a:pPr marL="0" lvl="0" indent="0" eaLnBrk="1" hangingPunct="1">
              <a:spcBef>
                <a:spcPct val="0"/>
              </a:spcBef>
              <a:buClrTx/>
              <a:buSzTx/>
              <a:buFontTx/>
              <a:buNone/>
            </a:pPr>
            <a:r>
              <a:rPr lang="en-US" altLang="zh-CN" sz="2000" dirty="0">
                <a:latin typeface="Comic Sans MS" panose="030F0702030302020204" pitchFamily="66" charset="0"/>
              </a:rPr>
              <a:t>  float x=1, t=1, s=0;</a:t>
            </a:r>
            <a:endParaRPr lang="en-US" altLang="zh-CN" sz="2000" dirty="0">
              <a:latin typeface="Comic Sans MS" panose="030F0702030302020204" pitchFamily="66" charset="0"/>
            </a:endParaRPr>
          </a:p>
          <a:p>
            <a:pPr marL="0" lvl="0" indent="0" eaLnBrk="1" hangingPunct="1">
              <a:spcBef>
                <a:spcPct val="0"/>
              </a:spcBef>
              <a:buClrTx/>
              <a:buSzTx/>
              <a:buFontTx/>
              <a:buNone/>
            </a:pPr>
            <a:r>
              <a:rPr lang="en-US" altLang="zh-CN" sz="2000" dirty="0">
                <a:latin typeface="Comic Sans MS" panose="030F0702030302020204" pitchFamily="66" charset="0"/>
              </a:rPr>
              <a:t>  while(t&gt;=1e-6){</a:t>
            </a:r>
            <a:endParaRPr lang="en-US" altLang="zh-CN" sz="2000" dirty="0">
              <a:latin typeface="Comic Sans MS" panose="030F0702030302020204" pitchFamily="66" charset="0"/>
            </a:endParaRPr>
          </a:p>
          <a:p>
            <a:pPr marL="0" lvl="0" indent="0" eaLnBrk="1" hangingPunct="1">
              <a:spcBef>
                <a:spcPct val="0"/>
              </a:spcBef>
              <a:buClrTx/>
              <a:buSzTx/>
              <a:buFontTx/>
              <a:buNone/>
            </a:pPr>
            <a:r>
              <a:rPr lang="en-US" altLang="zh-CN" sz="2000" dirty="0">
                <a:latin typeface="Comic Sans MS" panose="030F0702030302020204" pitchFamily="66" charset="0"/>
              </a:rPr>
              <a:t>    t=1.0/(2*n-1)</a:t>
            </a:r>
            <a:endParaRPr lang="en-US" altLang="zh-CN" sz="2000" dirty="0">
              <a:latin typeface="Comic Sans MS" panose="030F0702030302020204" pitchFamily="66" charset="0"/>
            </a:endParaRPr>
          </a:p>
          <a:p>
            <a:pPr marL="0" lvl="0" indent="0" eaLnBrk="1" hangingPunct="1">
              <a:spcBef>
                <a:spcPct val="0"/>
              </a:spcBef>
              <a:buClrTx/>
              <a:buSzTx/>
              <a:buFontTx/>
              <a:buNone/>
            </a:pPr>
            <a:r>
              <a:rPr lang="en-US" altLang="zh-CN" sz="2000" dirty="0">
                <a:latin typeface="Comic Sans MS" panose="030F0702030302020204" pitchFamily="66" charset="0"/>
              </a:rPr>
              <a:t>    s=s+x*t;</a:t>
            </a:r>
            <a:endParaRPr lang="en-US" altLang="zh-CN" sz="2000" dirty="0">
              <a:latin typeface="Comic Sans MS" panose="030F0702030302020204" pitchFamily="66" charset="0"/>
            </a:endParaRPr>
          </a:p>
          <a:p>
            <a:pPr marL="0" lvl="0" indent="0" eaLnBrk="1" hangingPunct="1">
              <a:spcBef>
                <a:spcPct val="0"/>
              </a:spcBef>
              <a:buClrTx/>
              <a:buSzTx/>
              <a:buFontTx/>
              <a:buNone/>
            </a:pPr>
            <a:r>
              <a:rPr lang="en-US" altLang="zh-CN" sz="2000" dirty="0">
                <a:latin typeface="Comic Sans MS" panose="030F0702030302020204" pitchFamily="66" charset="0"/>
              </a:rPr>
              <a:t>    x=-1*x; n=n+1;</a:t>
            </a:r>
            <a:endParaRPr lang="en-US" altLang="zh-CN" sz="2000" dirty="0">
              <a:latin typeface="Comic Sans MS" panose="030F0702030302020204" pitchFamily="66" charset="0"/>
            </a:endParaRPr>
          </a:p>
          <a:p>
            <a:pPr marL="0" lvl="0" indent="0" eaLnBrk="1" hangingPunct="1">
              <a:spcBef>
                <a:spcPct val="0"/>
              </a:spcBef>
              <a:buClrTx/>
              <a:buSzTx/>
              <a:buFontTx/>
              <a:buNone/>
            </a:pPr>
            <a:r>
              <a:rPr lang="en-US" altLang="zh-CN" sz="2000" dirty="0">
                <a:latin typeface="Comic Sans MS" panose="030F0702030302020204" pitchFamily="66" charset="0"/>
              </a:rPr>
              <a:t>  }</a:t>
            </a:r>
            <a:endParaRPr lang="en-US" altLang="zh-CN" sz="2000" dirty="0">
              <a:latin typeface="Comic Sans MS" panose="030F0702030302020204" pitchFamily="66" charset="0"/>
            </a:endParaRPr>
          </a:p>
          <a:p>
            <a:pPr marL="0" lvl="0" indent="0" eaLnBrk="1" hangingPunct="1">
              <a:spcBef>
                <a:spcPct val="0"/>
              </a:spcBef>
              <a:buClrTx/>
              <a:buSzTx/>
              <a:buFontTx/>
              <a:buNone/>
            </a:pPr>
            <a:r>
              <a:rPr lang="en-US" altLang="zh-CN" sz="2000" dirty="0">
                <a:latin typeface="Comic Sans MS" panose="030F0702030302020204" pitchFamily="66" charset="0"/>
              </a:rPr>
              <a:t>  printf(“1-1/3+1/5-1/7+…=%f\n”, s);</a:t>
            </a:r>
            <a:endParaRPr lang="en-US" altLang="zh-CN" sz="2000" dirty="0">
              <a:latin typeface="Comic Sans MS" panose="030F0702030302020204" pitchFamily="66" charset="0"/>
            </a:endParaRPr>
          </a:p>
          <a:p>
            <a:pPr marL="0" lvl="0" indent="0" eaLnBrk="1" hangingPunct="1">
              <a:spcBef>
                <a:spcPct val="0"/>
              </a:spcBef>
              <a:buClrTx/>
              <a:buSzTx/>
              <a:buFontTx/>
              <a:buNone/>
            </a:pPr>
            <a:r>
              <a:rPr lang="en-US" altLang="zh-CN" sz="2000" dirty="0">
                <a:latin typeface="Comic Sans MS" panose="030F0702030302020204" pitchFamily="66" charset="0"/>
              </a:rPr>
              <a:t>}</a:t>
            </a:r>
            <a:endParaRPr lang="en-US" altLang="zh-CN" sz="2000" dirty="0">
              <a:latin typeface="Comic Sans MS" panose="030F0702030302020204" pitchFamily="66" charset="0"/>
            </a:endParaRPr>
          </a:p>
        </p:txBody>
      </p:sp>
      <p:sp>
        <p:nvSpPr>
          <p:cNvPr id="63495" name="日期占位符 6"/>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4515"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64516" name="Rectangle 2"/>
          <p:cNvSpPr>
            <a:spLocks noGrp="1"/>
          </p:cNvSpPr>
          <p:nvPr>
            <p:ph type="title"/>
          </p:nvPr>
        </p:nvSpPr>
        <p:spPr>
          <a:ln/>
        </p:spPr>
        <p:txBody>
          <a:bodyPr vert="horz" wrap="square" lIns="91440" tIns="45720" rIns="91440" bIns="45720" anchor="b" anchorCtr="0"/>
          <a:p>
            <a:pPr eaLnBrk="1" hangingPunct="1"/>
            <a:r>
              <a:rPr lang="zh-CN" altLang="en-US" b="1" dirty="0">
                <a:latin typeface="Comic Sans MS" panose="030F0702030302020204" pitchFamily="66" charset="0"/>
              </a:rPr>
              <a:t>实例</a:t>
            </a:r>
            <a:r>
              <a:rPr lang="en-US" altLang="zh-CN" b="1" dirty="0">
                <a:latin typeface="Comic Sans MS" panose="030F0702030302020204" pitchFamily="66" charset="0"/>
              </a:rPr>
              <a:t>5</a:t>
            </a:r>
            <a:r>
              <a:rPr lang="zh-CN" altLang="en-US" b="1" dirty="0">
                <a:latin typeface="Comic Sans MS" panose="030F0702030302020204" pitchFamily="66" charset="0"/>
              </a:rPr>
              <a:t>：求水仙花数</a:t>
            </a:r>
            <a:endParaRPr lang="zh-CN" altLang="en-US" b="1" dirty="0">
              <a:latin typeface="Comic Sans MS" panose="030F0702030302020204" pitchFamily="66" charset="0"/>
            </a:endParaRPr>
          </a:p>
        </p:txBody>
      </p:sp>
      <p:sp>
        <p:nvSpPr>
          <p:cNvPr id="64517" name="Rectangle 3"/>
          <p:cNvSpPr>
            <a:spLocks noGrp="1"/>
          </p:cNvSpPr>
          <p:nvPr>
            <p:ph idx="1"/>
          </p:nvPr>
        </p:nvSpPr>
        <p:spPr>
          <a:xfrm>
            <a:off x="533400" y="2017713"/>
            <a:ext cx="8421688" cy="4114800"/>
          </a:xfrm>
          <a:ln/>
        </p:spPr>
        <p:txBody>
          <a:bodyPr vert="horz" wrap="square" lIns="91440" tIns="45720" rIns="91440" bIns="45720" anchor="t" anchorCtr="0"/>
          <a:p>
            <a:pPr eaLnBrk="1" hangingPunct="1"/>
            <a:r>
              <a:rPr lang="zh-CN" altLang="en-US" sz="2800" dirty="0"/>
              <a:t>一个三位数的百位数、十位数和个位数的立方和等于这个数，则该数为水仙花数</a:t>
            </a:r>
            <a:endParaRPr lang="zh-CN" altLang="en-US" sz="2800" dirty="0"/>
          </a:p>
        </p:txBody>
      </p:sp>
      <p:sp>
        <p:nvSpPr>
          <p:cNvPr id="64518" name="Text Box 4"/>
          <p:cNvSpPr txBox="1"/>
          <p:nvPr/>
        </p:nvSpPr>
        <p:spPr>
          <a:xfrm>
            <a:off x="1963738" y="2997200"/>
            <a:ext cx="5260975" cy="3414713"/>
          </a:xfrm>
          <a:prstGeom prst="rect">
            <a:avLst/>
          </a:prstGeom>
          <a:noFill/>
          <a:ln w="9525" cap="flat" cmpd="sng">
            <a:solidFill>
              <a:schemeClr val="hlink"/>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en-US" altLang="zh-CN" sz="1800" dirty="0">
                <a:latin typeface="Comic Sans MS" panose="030F0702030302020204" pitchFamily="66" charset="0"/>
              </a:rPr>
              <a:t>#include&lt;stdio.h&gt;</a:t>
            </a:r>
            <a:endParaRPr lang="en-US" altLang="zh-CN" sz="1800" dirty="0">
              <a:latin typeface="Comic Sans MS" panose="030F0702030302020204" pitchFamily="66" charset="0"/>
            </a:endParaRPr>
          </a:p>
          <a:p>
            <a:pPr marL="0" lvl="0" indent="0" eaLnBrk="1" hangingPunct="1">
              <a:spcBef>
                <a:spcPct val="0"/>
              </a:spcBef>
              <a:buClrTx/>
              <a:buSzTx/>
              <a:buFontTx/>
              <a:buNone/>
            </a:pPr>
            <a:r>
              <a:rPr lang="en-US" altLang="zh-CN" sz="1800" dirty="0">
                <a:latin typeface="Comic Sans MS" panose="030F0702030302020204" pitchFamily="66" charset="0"/>
              </a:rPr>
              <a:t>int main(){</a:t>
            </a:r>
            <a:endParaRPr lang="en-US" altLang="zh-CN" sz="1800" dirty="0">
              <a:latin typeface="Comic Sans MS" panose="030F0702030302020204" pitchFamily="66" charset="0"/>
            </a:endParaRPr>
          </a:p>
          <a:p>
            <a:pPr marL="0" lvl="0" indent="0" eaLnBrk="1" hangingPunct="1">
              <a:spcBef>
                <a:spcPct val="0"/>
              </a:spcBef>
              <a:buClrTx/>
              <a:buSzTx/>
              <a:buFontTx/>
              <a:buNone/>
            </a:pPr>
            <a:r>
              <a:rPr lang="en-US" altLang="zh-CN" sz="1800" dirty="0">
                <a:latin typeface="Comic Sans MS" panose="030F0702030302020204" pitchFamily="66" charset="0"/>
              </a:rPr>
              <a:t>  int n=100, i, j, k;</a:t>
            </a:r>
            <a:endParaRPr lang="en-US" altLang="zh-CN" sz="1800" dirty="0">
              <a:latin typeface="Comic Sans MS" panose="030F0702030302020204" pitchFamily="66" charset="0"/>
            </a:endParaRPr>
          </a:p>
          <a:p>
            <a:pPr marL="0" lvl="0" indent="0" eaLnBrk="1" hangingPunct="1">
              <a:spcBef>
                <a:spcPct val="0"/>
              </a:spcBef>
              <a:buClrTx/>
              <a:buSzTx/>
              <a:buFontTx/>
              <a:buNone/>
            </a:pPr>
            <a:r>
              <a:rPr lang="en-US" altLang="zh-CN" sz="1800" dirty="0">
                <a:latin typeface="Comic Sans MS" panose="030F0702030302020204" pitchFamily="66" charset="0"/>
              </a:rPr>
              <a:t>  do { </a:t>
            </a:r>
            <a:endParaRPr lang="en-US" altLang="zh-CN" sz="1800" dirty="0">
              <a:latin typeface="Comic Sans MS" panose="030F0702030302020204" pitchFamily="66" charset="0"/>
            </a:endParaRPr>
          </a:p>
          <a:p>
            <a:pPr marL="0" lvl="0" indent="0" eaLnBrk="1" hangingPunct="1">
              <a:spcBef>
                <a:spcPct val="0"/>
              </a:spcBef>
              <a:buClrTx/>
              <a:buSzTx/>
              <a:buFontTx/>
              <a:buNone/>
            </a:pPr>
            <a:r>
              <a:rPr lang="en-US" altLang="zh-CN" sz="1800" dirty="0">
                <a:latin typeface="Comic Sans MS" panose="030F0702030302020204" pitchFamily="66" charset="0"/>
              </a:rPr>
              <a:t>    i=n/100;</a:t>
            </a:r>
            <a:endParaRPr lang="en-US" altLang="zh-CN" sz="1800" dirty="0">
              <a:latin typeface="Comic Sans MS" panose="030F0702030302020204" pitchFamily="66" charset="0"/>
            </a:endParaRPr>
          </a:p>
          <a:p>
            <a:pPr marL="0" lvl="0" indent="0" eaLnBrk="1" hangingPunct="1">
              <a:spcBef>
                <a:spcPct val="0"/>
              </a:spcBef>
              <a:buClrTx/>
              <a:buSzTx/>
              <a:buFontTx/>
              <a:buNone/>
            </a:pPr>
            <a:r>
              <a:rPr lang="en-US" altLang="zh-CN" sz="1800" dirty="0">
                <a:latin typeface="Comic Sans MS" panose="030F0702030302020204" pitchFamily="66" charset="0"/>
              </a:rPr>
              <a:t>    j=(n/10)%10;</a:t>
            </a:r>
            <a:endParaRPr lang="en-US" altLang="zh-CN" sz="1800" dirty="0">
              <a:latin typeface="Comic Sans MS" panose="030F0702030302020204" pitchFamily="66" charset="0"/>
            </a:endParaRPr>
          </a:p>
          <a:p>
            <a:pPr marL="0" lvl="0" indent="0" eaLnBrk="1" hangingPunct="1">
              <a:spcBef>
                <a:spcPct val="0"/>
              </a:spcBef>
              <a:buClrTx/>
              <a:buSzTx/>
              <a:buFontTx/>
              <a:buNone/>
            </a:pPr>
            <a:r>
              <a:rPr lang="en-US" altLang="zh-CN" sz="1800" dirty="0">
                <a:latin typeface="Comic Sans MS" panose="030F0702030302020204" pitchFamily="66" charset="0"/>
              </a:rPr>
              <a:t>    k=n%10;</a:t>
            </a:r>
            <a:endParaRPr lang="en-US" altLang="zh-CN" sz="1800" dirty="0">
              <a:latin typeface="Comic Sans MS" panose="030F0702030302020204" pitchFamily="66" charset="0"/>
            </a:endParaRPr>
          </a:p>
          <a:p>
            <a:pPr marL="0" lvl="0" indent="0" eaLnBrk="1" hangingPunct="1">
              <a:spcBef>
                <a:spcPct val="0"/>
              </a:spcBef>
              <a:buClrTx/>
              <a:buSzTx/>
              <a:buFontTx/>
              <a:buNone/>
            </a:pPr>
            <a:r>
              <a:rPr lang="en-US" altLang="zh-CN" sz="1800" dirty="0">
                <a:latin typeface="Comic Sans MS" panose="030F0702030302020204" pitchFamily="66" charset="0"/>
              </a:rPr>
              <a:t>    if (n==i*i*i+j*j*j+k*k*k)</a:t>
            </a:r>
            <a:endParaRPr lang="en-US" altLang="zh-CN" sz="1800" dirty="0">
              <a:latin typeface="Comic Sans MS" panose="030F0702030302020204" pitchFamily="66" charset="0"/>
            </a:endParaRPr>
          </a:p>
          <a:p>
            <a:pPr marL="0" lvl="0" indent="0" eaLnBrk="1" hangingPunct="1">
              <a:spcBef>
                <a:spcPct val="0"/>
              </a:spcBef>
              <a:buClrTx/>
              <a:buSzTx/>
              <a:buFontTx/>
              <a:buNone/>
            </a:pPr>
            <a:r>
              <a:rPr lang="en-US" altLang="zh-CN" sz="1800" dirty="0">
                <a:latin typeface="Comic Sans MS" panose="030F0702030302020204" pitchFamily="66" charset="0"/>
              </a:rPr>
              <a:t>       printf(“%d= %d^3+ %d^3+ %d^3\n”, n,i,j,k)</a:t>
            </a:r>
            <a:endParaRPr lang="en-US" altLang="zh-CN" sz="1800" dirty="0">
              <a:latin typeface="Comic Sans MS" panose="030F0702030302020204" pitchFamily="66" charset="0"/>
            </a:endParaRPr>
          </a:p>
          <a:p>
            <a:pPr marL="0" lvl="0" indent="0" eaLnBrk="1" hangingPunct="1">
              <a:spcBef>
                <a:spcPct val="0"/>
              </a:spcBef>
              <a:buClrTx/>
              <a:buSzTx/>
              <a:buFontTx/>
              <a:buNone/>
            </a:pPr>
            <a:r>
              <a:rPr lang="en-US" altLang="zh-CN" sz="1800" dirty="0">
                <a:latin typeface="Comic Sans MS" panose="030F0702030302020204" pitchFamily="66" charset="0"/>
              </a:rPr>
              <a:t>    n=n+1;</a:t>
            </a:r>
            <a:endParaRPr lang="en-US" altLang="zh-CN" sz="1800" dirty="0">
              <a:latin typeface="Comic Sans MS" panose="030F0702030302020204" pitchFamily="66" charset="0"/>
            </a:endParaRPr>
          </a:p>
          <a:p>
            <a:pPr marL="0" lvl="0" indent="0" eaLnBrk="1" hangingPunct="1">
              <a:spcBef>
                <a:spcPct val="0"/>
              </a:spcBef>
              <a:buClrTx/>
              <a:buSzTx/>
              <a:buFontTx/>
              <a:buNone/>
            </a:pPr>
            <a:r>
              <a:rPr lang="en-US" altLang="zh-CN" sz="1800" dirty="0">
                <a:latin typeface="Comic Sans MS" panose="030F0702030302020204" pitchFamily="66" charset="0"/>
              </a:rPr>
              <a:t>  }while(n&lt;=999)</a:t>
            </a:r>
            <a:endParaRPr lang="en-US" altLang="zh-CN" sz="1800" dirty="0">
              <a:latin typeface="Comic Sans MS" panose="030F0702030302020204" pitchFamily="66" charset="0"/>
            </a:endParaRPr>
          </a:p>
          <a:p>
            <a:pPr marL="0" lvl="0" indent="0" eaLnBrk="1" hangingPunct="1">
              <a:spcBef>
                <a:spcPct val="0"/>
              </a:spcBef>
              <a:buClrTx/>
              <a:buSzTx/>
              <a:buFontTx/>
              <a:buNone/>
            </a:pPr>
            <a:r>
              <a:rPr lang="en-US" altLang="zh-CN" sz="1800" dirty="0">
                <a:latin typeface="Comic Sans MS" panose="030F0702030302020204" pitchFamily="66" charset="0"/>
              </a:rPr>
              <a:t>}</a:t>
            </a:r>
            <a:endParaRPr lang="en-US" altLang="zh-CN" sz="1800" dirty="0">
              <a:latin typeface="Comic Sans MS" panose="030F0702030302020204" pitchFamily="66" charset="0"/>
            </a:endParaRPr>
          </a:p>
        </p:txBody>
      </p:sp>
      <p:sp>
        <p:nvSpPr>
          <p:cNvPr id="64519" name="日期占位符 6"/>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5538" name="Rectangle 2"/>
          <p:cNvSpPr>
            <a:spLocks noGrp="1"/>
          </p:cNvSpPr>
          <p:nvPr>
            <p:ph type="title"/>
          </p:nvPr>
        </p:nvSpPr>
        <p:spPr>
          <a:xfrm>
            <a:off x="323850" y="1628775"/>
            <a:ext cx="2376488" cy="3168650"/>
          </a:xfrm>
          <a:ln/>
        </p:spPr>
        <p:txBody>
          <a:bodyPr vert="horz" wrap="square" lIns="91440" tIns="45720" rIns="91440" bIns="45720" anchor="b" anchorCtr="0"/>
          <a:p>
            <a:pPr eaLnBrk="1" hangingPunct="1"/>
            <a:br>
              <a:rPr lang="en-US" altLang="zh-CN" dirty="0"/>
            </a:br>
            <a:br>
              <a:rPr lang="en-US" altLang="zh-CN" dirty="0"/>
            </a:br>
            <a:endParaRPr lang="en-US" altLang="zh-CN" dirty="0"/>
          </a:p>
        </p:txBody>
      </p:sp>
      <p:sp>
        <p:nvSpPr>
          <p:cNvPr id="65539" name="Rectangle 3"/>
          <p:cNvSpPr>
            <a:spLocks noGrp="1"/>
          </p:cNvSpPr>
          <p:nvPr>
            <p:ph idx="1"/>
          </p:nvPr>
        </p:nvSpPr>
        <p:spPr>
          <a:xfrm>
            <a:off x="2916238" y="692150"/>
            <a:ext cx="6048375" cy="5400675"/>
          </a:xfrm>
          <a:ln>
            <a:solidFill>
              <a:srgbClr val="FF3300">
                <a:alpha val="100000"/>
              </a:srgbClr>
            </a:solidFill>
            <a:miter lim="800000"/>
          </a:ln>
        </p:spPr>
        <p:txBody>
          <a:bodyPr vert="horz" wrap="square" lIns="91440" tIns="45720" rIns="91440" bIns="45720" anchor="t" anchorCtr="0"/>
          <a:p>
            <a:pPr eaLnBrk="1" hangingPunct="1">
              <a:lnSpc>
                <a:spcPct val="80000"/>
              </a:lnSpc>
            </a:pPr>
            <a:r>
              <a:rPr lang="en-US" altLang="zh-CN" sz="1600" dirty="0">
                <a:latin typeface="Comic Sans MS" panose="030F0702030302020204" pitchFamily="66" charset="0"/>
              </a:rPr>
              <a:t>#include &lt;iostream.h&gt;</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int main(){ </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int i, j;</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i=4;</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cout &lt;&lt; "</a:t>
            </a:r>
            <a:r>
              <a:rPr lang="zh-CN" altLang="en-US" sz="1600" dirty="0">
                <a:latin typeface="Comic Sans MS" panose="030F0702030302020204" pitchFamily="66" charset="0"/>
              </a:rPr>
              <a:t>执行</a:t>
            </a:r>
            <a:r>
              <a:rPr lang="en-US" altLang="zh-CN" sz="1600" dirty="0">
                <a:latin typeface="Comic Sans MS" panose="030F0702030302020204" pitchFamily="66" charset="0"/>
              </a:rPr>
              <a:t>j=++i</a:t>
            </a:r>
            <a:r>
              <a:rPr lang="zh-CN" altLang="en-US" sz="1600" dirty="0">
                <a:latin typeface="Comic Sans MS" panose="030F0702030302020204" pitchFamily="66" charset="0"/>
              </a:rPr>
              <a:t>前</a:t>
            </a:r>
            <a:r>
              <a:rPr lang="en-US" altLang="zh-CN" sz="1600" dirty="0">
                <a:latin typeface="Comic Sans MS" panose="030F0702030302020204" pitchFamily="66" charset="0"/>
              </a:rPr>
              <a:t>" &lt;&lt; "i = "&lt;&lt;i&lt;&lt;endl;</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j=++i; 		</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cout &lt;&lt; "</a:t>
            </a:r>
            <a:r>
              <a:rPr lang="zh-CN" altLang="en-US" sz="1600" dirty="0">
                <a:latin typeface="Comic Sans MS" panose="030F0702030302020204" pitchFamily="66" charset="0"/>
              </a:rPr>
              <a:t>执行</a:t>
            </a:r>
            <a:r>
              <a:rPr lang="en-US" altLang="zh-CN" sz="1600" dirty="0">
                <a:latin typeface="Comic Sans MS" panose="030F0702030302020204" pitchFamily="66" charset="0"/>
              </a:rPr>
              <a:t>j=++i</a:t>
            </a:r>
            <a:r>
              <a:rPr lang="zh-CN" altLang="en-US" sz="1600" dirty="0">
                <a:latin typeface="Comic Sans MS" panose="030F0702030302020204" pitchFamily="66" charset="0"/>
              </a:rPr>
              <a:t>后</a:t>
            </a:r>
            <a:r>
              <a:rPr lang="en-US" altLang="zh-CN" sz="1600" dirty="0">
                <a:latin typeface="Comic Sans MS" panose="030F0702030302020204" pitchFamily="66" charset="0"/>
              </a:rPr>
              <a:t>" &lt;&lt; "i = "&lt;&lt;i&lt;&lt;"\tj = "&lt;&lt;j&lt;&lt;endl;</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i=4;</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cout &lt;&lt; "</a:t>
            </a:r>
            <a:r>
              <a:rPr lang="zh-CN" altLang="en-US" sz="1600" dirty="0">
                <a:latin typeface="Comic Sans MS" panose="030F0702030302020204" pitchFamily="66" charset="0"/>
              </a:rPr>
              <a:t>执行</a:t>
            </a:r>
            <a:r>
              <a:rPr lang="en-US" altLang="zh-CN" sz="1600" dirty="0">
                <a:latin typeface="Comic Sans MS" panose="030F0702030302020204" pitchFamily="66" charset="0"/>
              </a:rPr>
              <a:t>j=i++</a:t>
            </a:r>
            <a:r>
              <a:rPr lang="zh-CN" altLang="en-US" sz="1600" dirty="0">
                <a:latin typeface="Comic Sans MS" panose="030F0702030302020204" pitchFamily="66" charset="0"/>
              </a:rPr>
              <a:t>前</a:t>
            </a:r>
            <a:r>
              <a:rPr lang="en-US" altLang="zh-CN" sz="1600" dirty="0">
                <a:latin typeface="Comic Sans MS" panose="030F0702030302020204" pitchFamily="66" charset="0"/>
              </a:rPr>
              <a:t>" &lt;&lt; "i = "&lt;&lt;i&lt;&lt;endl;</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j=i++; 		</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cout &lt;&lt; "</a:t>
            </a:r>
            <a:r>
              <a:rPr lang="zh-CN" altLang="en-US" sz="1600" dirty="0">
                <a:latin typeface="Comic Sans MS" panose="030F0702030302020204" pitchFamily="66" charset="0"/>
              </a:rPr>
              <a:t>执行</a:t>
            </a:r>
            <a:r>
              <a:rPr lang="en-US" altLang="zh-CN" sz="1600" dirty="0">
                <a:latin typeface="Comic Sans MS" panose="030F0702030302020204" pitchFamily="66" charset="0"/>
              </a:rPr>
              <a:t>j=i++</a:t>
            </a:r>
            <a:r>
              <a:rPr lang="zh-CN" altLang="en-US" sz="1600" dirty="0">
                <a:latin typeface="Comic Sans MS" panose="030F0702030302020204" pitchFamily="66" charset="0"/>
              </a:rPr>
              <a:t>后</a:t>
            </a:r>
            <a:r>
              <a:rPr lang="en-US" altLang="zh-CN" sz="1600" dirty="0">
                <a:latin typeface="Comic Sans MS" panose="030F0702030302020204" pitchFamily="66" charset="0"/>
              </a:rPr>
              <a:t>" &lt;&lt; "i = "&lt;&lt;i&lt;&lt;"\tj = "&lt;&lt;j&lt;&lt;endl;</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i=4;</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cout &lt;&lt; "</a:t>
            </a:r>
            <a:r>
              <a:rPr lang="zh-CN" altLang="en-US" sz="1600" dirty="0">
                <a:latin typeface="Comic Sans MS" panose="030F0702030302020204" pitchFamily="66" charset="0"/>
              </a:rPr>
              <a:t>执行</a:t>
            </a:r>
            <a:r>
              <a:rPr lang="en-US" altLang="zh-CN" sz="1600" dirty="0">
                <a:latin typeface="Comic Sans MS" panose="030F0702030302020204" pitchFamily="66" charset="0"/>
              </a:rPr>
              <a:t>j=--i</a:t>
            </a:r>
            <a:r>
              <a:rPr lang="zh-CN" altLang="en-US" sz="1600" dirty="0">
                <a:latin typeface="Comic Sans MS" panose="030F0702030302020204" pitchFamily="66" charset="0"/>
              </a:rPr>
              <a:t>前</a:t>
            </a:r>
            <a:r>
              <a:rPr lang="en-US" altLang="zh-CN" sz="1600" dirty="0">
                <a:latin typeface="Comic Sans MS" panose="030F0702030302020204" pitchFamily="66" charset="0"/>
              </a:rPr>
              <a:t>" &lt;&lt; "i = "&lt;&lt;i&lt;&lt;endl;</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j=--i; 		</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cout &lt;&lt; "</a:t>
            </a:r>
            <a:r>
              <a:rPr lang="zh-CN" altLang="en-US" sz="1600" dirty="0">
                <a:latin typeface="Comic Sans MS" panose="030F0702030302020204" pitchFamily="66" charset="0"/>
              </a:rPr>
              <a:t>执行</a:t>
            </a:r>
            <a:r>
              <a:rPr lang="en-US" altLang="zh-CN" sz="1600" dirty="0">
                <a:latin typeface="Comic Sans MS" panose="030F0702030302020204" pitchFamily="66" charset="0"/>
              </a:rPr>
              <a:t>j=--i</a:t>
            </a:r>
            <a:r>
              <a:rPr lang="zh-CN" altLang="en-US" sz="1600" dirty="0">
                <a:latin typeface="Comic Sans MS" panose="030F0702030302020204" pitchFamily="66" charset="0"/>
              </a:rPr>
              <a:t>后</a:t>
            </a:r>
            <a:r>
              <a:rPr lang="en-US" altLang="zh-CN" sz="1600" dirty="0">
                <a:latin typeface="Comic Sans MS" panose="030F0702030302020204" pitchFamily="66" charset="0"/>
              </a:rPr>
              <a:t>" &lt;&lt; "i = "&lt;&lt;i&lt;&lt;"\tj = "&lt;&lt;j&lt;&lt;endl;</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i=4;</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cout &lt;&lt; "</a:t>
            </a:r>
            <a:r>
              <a:rPr lang="zh-CN" altLang="en-US" sz="1600" dirty="0">
                <a:latin typeface="Comic Sans MS" panose="030F0702030302020204" pitchFamily="66" charset="0"/>
              </a:rPr>
              <a:t>执行</a:t>
            </a:r>
            <a:r>
              <a:rPr lang="en-US" altLang="zh-CN" sz="1600" dirty="0">
                <a:latin typeface="Comic Sans MS" panose="030F0702030302020204" pitchFamily="66" charset="0"/>
              </a:rPr>
              <a:t>j=i--</a:t>
            </a:r>
            <a:r>
              <a:rPr lang="zh-CN" altLang="en-US" sz="1600" dirty="0">
                <a:latin typeface="Comic Sans MS" panose="030F0702030302020204" pitchFamily="66" charset="0"/>
              </a:rPr>
              <a:t>前</a:t>
            </a:r>
            <a:r>
              <a:rPr lang="en-US" altLang="zh-CN" sz="1600" dirty="0">
                <a:latin typeface="Comic Sans MS" panose="030F0702030302020204" pitchFamily="66" charset="0"/>
              </a:rPr>
              <a:t>" &lt;&lt; "i = "&lt;&lt;i&lt;&lt;endl;</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j=i--; 		</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cout &lt;&lt; "</a:t>
            </a:r>
            <a:r>
              <a:rPr lang="zh-CN" altLang="en-US" sz="1600" dirty="0">
                <a:latin typeface="Comic Sans MS" panose="030F0702030302020204" pitchFamily="66" charset="0"/>
              </a:rPr>
              <a:t>执行</a:t>
            </a:r>
            <a:r>
              <a:rPr lang="en-US" altLang="zh-CN" sz="1600" dirty="0">
                <a:latin typeface="Comic Sans MS" panose="030F0702030302020204" pitchFamily="66" charset="0"/>
              </a:rPr>
              <a:t>j=i--</a:t>
            </a:r>
            <a:r>
              <a:rPr lang="zh-CN" altLang="en-US" sz="1600" dirty="0">
                <a:latin typeface="Comic Sans MS" panose="030F0702030302020204" pitchFamily="66" charset="0"/>
              </a:rPr>
              <a:t>后</a:t>
            </a:r>
            <a:r>
              <a:rPr lang="en-US" altLang="zh-CN" sz="1600" dirty="0">
                <a:latin typeface="Comic Sans MS" panose="030F0702030302020204" pitchFamily="66" charset="0"/>
              </a:rPr>
              <a:t>" &lt;&lt; "i = "&lt;&lt;i&lt;&lt;"\tj = "&lt;&lt;j&lt;&lt;endl;</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    return 0;</a:t>
            </a:r>
            <a:endParaRPr lang="en-US" altLang="zh-CN" sz="1600" dirty="0">
              <a:latin typeface="Comic Sans MS" panose="030F0702030302020204" pitchFamily="66" charset="0"/>
            </a:endParaRPr>
          </a:p>
          <a:p>
            <a:pPr eaLnBrk="1" hangingPunct="1">
              <a:lnSpc>
                <a:spcPct val="80000"/>
              </a:lnSpc>
            </a:pPr>
            <a:r>
              <a:rPr lang="en-US" altLang="zh-CN" sz="1600" dirty="0">
                <a:latin typeface="Comic Sans MS" panose="030F0702030302020204" pitchFamily="66" charset="0"/>
              </a:rPr>
              <a:t>}</a:t>
            </a:r>
            <a:endParaRPr lang="en-US" altLang="zh-CN" sz="1600" dirty="0">
              <a:latin typeface="Comic Sans MS" panose="030F0702030302020204" pitchFamily="66" charset="0"/>
            </a:endParaRPr>
          </a:p>
        </p:txBody>
      </p:sp>
      <p:sp>
        <p:nvSpPr>
          <p:cNvPr id="65540" name="Rectangle 4"/>
          <p:cNvSpPr/>
          <p:nvPr/>
        </p:nvSpPr>
        <p:spPr>
          <a:xfrm>
            <a:off x="179388" y="2565400"/>
            <a:ext cx="2592387" cy="13112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eaLnBrk="1" hangingPunct="1">
              <a:spcBef>
                <a:spcPct val="0"/>
              </a:spcBef>
              <a:buClrTx/>
              <a:buSzTx/>
              <a:buFontTx/>
              <a:buNone/>
            </a:pPr>
            <a:r>
              <a:rPr lang="zh-CN" altLang="en-US" sz="2000" b="1" dirty="0">
                <a:latin typeface="Comic Sans MS" panose="030F0702030302020204" pitchFamily="66" charset="0"/>
              </a:rPr>
              <a:t>实例</a:t>
            </a:r>
            <a:r>
              <a:rPr lang="en-US" altLang="zh-CN" sz="2000" b="1" dirty="0">
                <a:latin typeface="Comic Sans MS" panose="030F0702030302020204" pitchFamily="66" charset="0"/>
              </a:rPr>
              <a:t>6</a:t>
            </a:r>
            <a:r>
              <a:rPr lang="zh-CN" altLang="en-US" sz="2000" b="1" dirty="0">
                <a:latin typeface="Comic Sans MS" panose="030F0702030302020204" pitchFamily="66" charset="0"/>
              </a:rPr>
              <a:t>：编写一个程序，示意前缀</a:t>
            </a:r>
            <a:r>
              <a:rPr lang="en-US" altLang="zh-CN" sz="2000" b="1" dirty="0">
                <a:latin typeface="Comic Sans MS" panose="030F0702030302020204" pitchFamily="66" charset="0"/>
              </a:rPr>
              <a:t>++</a:t>
            </a:r>
            <a:r>
              <a:rPr lang="zh-CN" altLang="en-US" sz="2000" b="1" dirty="0">
                <a:latin typeface="Comic Sans MS" panose="030F0702030302020204" pitchFamily="66" charset="0"/>
              </a:rPr>
              <a:t>和后缀</a:t>
            </a:r>
            <a:r>
              <a:rPr lang="en-US" altLang="zh-CN" sz="2000" b="1" dirty="0">
                <a:latin typeface="Comic Sans MS" panose="030F0702030302020204" pitchFamily="66" charset="0"/>
              </a:rPr>
              <a:t>++</a:t>
            </a:r>
            <a:r>
              <a:rPr lang="zh-CN" altLang="en-US" sz="2000" b="1" dirty="0">
                <a:latin typeface="Comic Sans MS" panose="030F0702030302020204" pitchFamily="66" charset="0"/>
              </a:rPr>
              <a:t>的区别，前缀</a:t>
            </a:r>
            <a:r>
              <a:rPr lang="en-US" altLang="zh-CN" sz="2000" b="1" dirty="0">
                <a:latin typeface="Comic Sans MS" panose="030F0702030302020204" pitchFamily="66" charset="0"/>
              </a:rPr>
              <a:t>--</a:t>
            </a:r>
            <a:r>
              <a:rPr lang="zh-CN" altLang="en-US" sz="2000" b="1" dirty="0">
                <a:latin typeface="Comic Sans MS" panose="030F0702030302020204" pitchFamily="66" charset="0"/>
              </a:rPr>
              <a:t>和后缀</a:t>
            </a:r>
            <a:r>
              <a:rPr lang="en-US" altLang="zh-CN" sz="2000" b="1" dirty="0">
                <a:latin typeface="Comic Sans MS" panose="030F0702030302020204" pitchFamily="66" charset="0"/>
              </a:rPr>
              <a:t>--</a:t>
            </a:r>
            <a:r>
              <a:rPr lang="zh-CN" altLang="en-US" sz="2000" b="1" dirty="0">
                <a:latin typeface="Comic Sans MS" panose="030F0702030302020204" pitchFamily="66" charset="0"/>
              </a:rPr>
              <a:t>的区别</a:t>
            </a:r>
            <a:endParaRPr lang="zh-CN" altLang="en-US" sz="2000" b="1" dirty="0">
              <a:latin typeface="Comic Sans MS" panose="030F0702030302020204" pitchFamily="66" charset="0"/>
            </a:endParaRPr>
          </a:p>
        </p:txBody>
      </p:sp>
      <p:sp>
        <p:nvSpPr>
          <p:cNvPr id="65541" name="灯片编号占位符 4"/>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65542" name="页脚占位符 5"/>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5543" name="日期占位符 6"/>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6562" name="Rectangle 3"/>
          <p:cNvSpPr>
            <a:spLocks noGrp="1"/>
          </p:cNvSpPr>
          <p:nvPr>
            <p:ph idx="1"/>
          </p:nvPr>
        </p:nvSpPr>
        <p:spPr>
          <a:xfrm>
            <a:off x="2624138" y="1196975"/>
            <a:ext cx="6269037" cy="4651375"/>
          </a:xfrm>
          <a:ln>
            <a:solidFill>
              <a:srgbClr val="FF3300">
                <a:alpha val="100000"/>
              </a:srgbClr>
            </a:solidFill>
            <a:miter lim="800000"/>
          </a:ln>
        </p:spPr>
        <p:txBody>
          <a:bodyPr vert="horz" wrap="square" lIns="91440" tIns="45720" rIns="91440" bIns="45720" anchor="t" anchorCtr="0"/>
          <a:p>
            <a:pPr eaLnBrk="1" hangingPunct="1">
              <a:lnSpc>
                <a:spcPct val="80000"/>
              </a:lnSpc>
            </a:pPr>
            <a:r>
              <a:rPr lang="en-US" altLang="zh-CN" sz="2400" dirty="0">
                <a:latin typeface="Comic Sans MS" panose="030F0702030302020204" pitchFamily="66" charset="0"/>
              </a:rPr>
              <a:t>#include &lt;iostream.h&gt;</a:t>
            </a:r>
            <a:endParaRPr lang="en-US" altLang="zh-CN" sz="2400" dirty="0">
              <a:latin typeface="Comic Sans MS" panose="030F0702030302020204" pitchFamily="66" charset="0"/>
            </a:endParaRPr>
          </a:p>
          <a:p>
            <a:pPr eaLnBrk="1" hangingPunct="1">
              <a:lnSpc>
                <a:spcPct val="80000"/>
              </a:lnSpc>
            </a:pPr>
            <a:r>
              <a:rPr lang="en-US" altLang="zh-CN" sz="2400" dirty="0">
                <a:latin typeface="Comic Sans MS" panose="030F0702030302020204" pitchFamily="66" charset="0"/>
              </a:rPr>
              <a:t>int main(){ </a:t>
            </a:r>
            <a:endParaRPr lang="en-US" altLang="zh-CN" sz="2400" dirty="0">
              <a:latin typeface="Comic Sans MS" panose="030F0702030302020204" pitchFamily="66" charset="0"/>
            </a:endParaRPr>
          </a:p>
          <a:p>
            <a:pPr eaLnBrk="1" hangingPunct="1">
              <a:lnSpc>
                <a:spcPct val="80000"/>
              </a:lnSpc>
            </a:pPr>
            <a:r>
              <a:rPr lang="en-US" altLang="zh-CN" sz="2400" dirty="0">
                <a:latin typeface="Comic Sans MS" panose="030F0702030302020204" pitchFamily="66" charset="0"/>
              </a:rPr>
              <a:t>	int i, j;</a:t>
            </a:r>
            <a:endParaRPr lang="en-US" altLang="zh-CN" sz="2400" dirty="0">
              <a:latin typeface="Comic Sans MS" panose="030F0702030302020204" pitchFamily="66" charset="0"/>
            </a:endParaRPr>
          </a:p>
          <a:p>
            <a:pPr eaLnBrk="1" hangingPunct="1">
              <a:lnSpc>
                <a:spcPct val="80000"/>
              </a:lnSpc>
            </a:pPr>
            <a:r>
              <a:rPr lang="en-US" altLang="zh-CN" sz="2400" dirty="0">
                <a:latin typeface="Comic Sans MS" panose="030F0702030302020204" pitchFamily="66" charset="0"/>
              </a:rPr>
              <a:t>	cout &lt;&lt;"</a:t>
            </a:r>
            <a:r>
              <a:rPr lang="zh-CN" altLang="en-US" sz="2400" dirty="0">
                <a:latin typeface="Comic Sans MS" panose="030F0702030302020204" pitchFamily="66" charset="0"/>
              </a:rPr>
              <a:t>输入两个整数！</a:t>
            </a:r>
            <a:r>
              <a:rPr lang="en-US" altLang="zh-CN" sz="2400" dirty="0">
                <a:latin typeface="Comic Sans MS" panose="030F0702030302020204" pitchFamily="66" charset="0"/>
              </a:rPr>
              <a:t>\n";</a:t>
            </a:r>
            <a:endParaRPr lang="en-US" altLang="zh-CN" sz="2400" dirty="0">
              <a:latin typeface="Comic Sans MS" panose="030F0702030302020204" pitchFamily="66" charset="0"/>
            </a:endParaRPr>
          </a:p>
          <a:p>
            <a:pPr eaLnBrk="1" hangingPunct="1">
              <a:lnSpc>
                <a:spcPct val="80000"/>
              </a:lnSpc>
            </a:pPr>
            <a:r>
              <a:rPr lang="en-US" altLang="zh-CN" sz="2400" dirty="0">
                <a:latin typeface="Comic Sans MS" panose="030F0702030302020204" pitchFamily="66" charset="0"/>
              </a:rPr>
              <a:t>	cin &gt;&gt; i&gt;&gt;j;</a:t>
            </a:r>
            <a:endParaRPr lang="en-US" altLang="zh-CN" sz="2400" dirty="0">
              <a:latin typeface="Comic Sans MS" panose="030F0702030302020204" pitchFamily="66" charset="0"/>
            </a:endParaRPr>
          </a:p>
          <a:p>
            <a:pPr eaLnBrk="1" hangingPunct="1">
              <a:lnSpc>
                <a:spcPct val="80000"/>
              </a:lnSpc>
            </a:pPr>
            <a:r>
              <a:rPr lang="en-US" altLang="zh-CN" sz="2400" dirty="0">
                <a:latin typeface="Comic Sans MS" panose="030F0702030302020204" pitchFamily="66" charset="0"/>
              </a:rPr>
              <a:t>	cout &lt;&lt; i &lt;&lt; "+"&lt;&lt;j&lt;&lt;"="&lt;&lt;i+j&lt;&lt;endl;</a:t>
            </a:r>
            <a:endParaRPr lang="en-US" altLang="zh-CN" sz="2400" dirty="0">
              <a:latin typeface="Comic Sans MS" panose="030F0702030302020204" pitchFamily="66" charset="0"/>
            </a:endParaRPr>
          </a:p>
          <a:p>
            <a:pPr eaLnBrk="1" hangingPunct="1">
              <a:lnSpc>
                <a:spcPct val="80000"/>
              </a:lnSpc>
            </a:pPr>
            <a:r>
              <a:rPr lang="en-US" altLang="zh-CN" sz="2400" dirty="0">
                <a:latin typeface="Comic Sans MS" panose="030F0702030302020204" pitchFamily="66" charset="0"/>
              </a:rPr>
              <a:t>	cout &lt;&lt; i &lt;&lt; "-"&lt;&lt;j&lt;&lt;"="&lt;&lt;i-j&lt;&lt;endl;</a:t>
            </a:r>
            <a:endParaRPr lang="en-US" altLang="zh-CN" sz="2400" dirty="0">
              <a:latin typeface="Comic Sans MS" panose="030F0702030302020204" pitchFamily="66" charset="0"/>
            </a:endParaRPr>
          </a:p>
          <a:p>
            <a:pPr eaLnBrk="1" hangingPunct="1">
              <a:lnSpc>
                <a:spcPct val="80000"/>
              </a:lnSpc>
            </a:pPr>
            <a:r>
              <a:rPr lang="en-US" altLang="zh-CN" sz="2400" dirty="0">
                <a:latin typeface="Comic Sans MS" panose="030F0702030302020204" pitchFamily="66" charset="0"/>
              </a:rPr>
              <a:t>	cout &lt;&lt; i &lt;&lt; "*"&lt;&lt;j&lt;&lt;"="&lt;&lt;i*j&lt;&lt;endl;</a:t>
            </a:r>
            <a:endParaRPr lang="en-US" altLang="zh-CN" sz="2400" dirty="0">
              <a:latin typeface="Comic Sans MS" panose="030F0702030302020204" pitchFamily="66" charset="0"/>
            </a:endParaRPr>
          </a:p>
          <a:p>
            <a:pPr eaLnBrk="1" hangingPunct="1">
              <a:lnSpc>
                <a:spcPct val="80000"/>
              </a:lnSpc>
            </a:pPr>
            <a:r>
              <a:rPr lang="en-US" altLang="zh-CN" sz="2400" dirty="0">
                <a:latin typeface="Comic Sans MS" panose="030F0702030302020204" pitchFamily="66" charset="0"/>
              </a:rPr>
              <a:t>	cout &lt;&lt; i &lt;&lt; "/"&lt;&lt;j&lt;&lt;"="&lt;&lt;i/j&lt;&lt;endl;</a:t>
            </a:r>
            <a:endParaRPr lang="en-US" altLang="zh-CN" sz="2400" dirty="0">
              <a:latin typeface="Comic Sans MS" panose="030F0702030302020204" pitchFamily="66" charset="0"/>
            </a:endParaRPr>
          </a:p>
          <a:p>
            <a:pPr eaLnBrk="1" hangingPunct="1">
              <a:lnSpc>
                <a:spcPct val="80000"/>
              </a:lnSpc>
            </a:pPr>
            <a:r>
              <a:rPr lang="en-US" altLang="zh-CN" sz="2400" dirty="0">
                <a:latin typeface="Comic Sans MS" panose="030F0702030302020204" pitchFamily="66" charset="0"/>
              </a:rPr>
              <a:t>	cout &lt;&lt; i &lt;&lt; "%"&lt;&lt;j&lt;&lt;"="&lt;&lt;i%j&lt;&lt;endl;</a:t>
            </a:r>
            <a:endParaRPr lang="en-US" altLang="zh-CN" sz="2400" dirty="0">
              <a:latin typeface="Comic Sans MS" panose="030F0702030302020204" pitchFamily="66" charset="0"/>
            </a:endParaRPr>
          </a:p>
          <a:p>
            <a:pPr eaLnBrk="1" hangingPunct="1">
              <a:lnSpc>
                <a:spcPct val="80000"/>
              </a:lnSpc>
            </a:pPr>
            <a:r>
              <a:rPr lang="en-US" altLang="zh-CN" sz="2400" dirty="0">
                <a:latin typeface="Comic Sans MS" panose="030F0702030302020204" pitchFamily="66" charset="0"/>
              </a:rPr>
              <a:t>    return 0;</a:t>
            </a:r>
            <a:endParaRPr lang="en-US" altLang="zh-CN" sz="2400" dirty="0">
              <a:latin typeface="Comic Sans MS" panose="030F0702030302020204" pitchFamily="66" charset="0"/>
            </a:endParaRPr>
          </a:p>
          <a:p>
            <a:pPr eaLnBrk="1" hangingPunct="1">
              <a:lnSpc>
                <a:spcPct val="80000"/>
              </a:lnSpc>
            </a:pPr>
            <a:r>
              <a:rPr lang="en-US" altLang="zh-CN" sz="2400" dirty="0">
                <a:latin typeface="Comic Sans MS" panose="030F0702030302020204" pitchFamily="66" charset="0"/>
              </a:rPr>
              <a:t>}</a:t>
            </a:r>
            <a:endParaRPr lang="en-US" altLang="zh-CN" sz="2400" dirty="0">
              <a:latin typeface="Comic Sans MS" panose="030F0702030302020204" pitchFamily="66" charset="0"/>
            </a:endParaRPr>
          </a:p>
        </p:txBody>
      </p:sp>
      <p:sp>
        <p:nvSpPr>
          <p:cNvPr id="66563" name="Rectangle 4"/>
          <p:cNvSpPr/>
          <p:nvPr/>
        </p:nvSpPr>
        <p:spPr>
          <a:xfrm>
            <a:off x="292100" y="2238375"/>
            <a:ext cx="2047875" cy="2282825"/>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spcBef>
                <a:spcPct val="0"/>
              </a:spcBef>
              <a:buClrTx/>
              <a:buSzTx/>
              <a:buFontTx/>
              <a:buNone/>
            </a:pPr>
            <a:r>
              <a:rPr lang="zh-CN" altLang="en-US" sz="2400" b="1" dirty="0">
                <a:latin typeface="Comic Sans MS" panose="030F0702030302020204" pitchFamily="66" charset="0"/>
              </a:rPr>
              <a:t>实例</a:t>
            </a:r>
            <a:r>
              <a:rPr lang="en-US" altLang="zh-CN" sz="2400" b="1" dirty="0">
                <a:latin typeface="Comic Sans MS" panose="030F0702030302020204" pitchFamily="66" charset="0"/>
              </a:rPr>
              <a:t>7</a:t>
            </a:r>
            <a:r>
              <a:rPr lang="zh-CN" altLang="en-US" sz="2400" b="1" dirty="0">
                <a:latin typeface="Comic Sans MS" panose="030F0702030302020204" pitchFamily="66" charset="0"/>
              </a:rPr>
              <a:t>：编写输入两个整数，输出这两个整数的和、差、积、商和余数的程序</a:t>
            </a:r>
            <a:r>
              <a:rPr lang="zh-CN" altLang="en-US" sz="2400" dirty="0"/>
              <a:t> </a:t>
            </a:r>
            <a:endParaRPr lang="zh-CN" altLang="en-US" sz="2400" dirty="0"/>
          </a:p>
        </p:txBody>
      </p:sp>
      <p:sp>
        <p:nvSpPr>
          <p:cNvPr id="66564"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66565"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6566"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7586" name="Rectangle 3"/>
          <p:cNvSpPr>
            <a:spLocks noGrp="1"/>
          </p:cNvSpPr>
          <p:nvPr>
            <p:ph idx="1"/>
          </p:nvPr>
        </p:nvSpPr>
        <p:spPr>
          <a:xfrm>
            <a:off x="2916238" y="795338"/>
            <a:ext cx="5910262" cy="5297487"/>
          </a:xfrm>
          <a:ln>
            <a:solidFill>
              <a:srgbClr val="FF3300">
                <a:alpha val="100000"/>
              </a:srgbClr>
            </a:solidFill>
            <a:miter lim="800000"/>
          </a:ln>
        </p:spPr>
        <p:txBody>
          <a:bodyPr vert="horz" wrap="square" lIns="91440" tIns="45720" rIns="91440" bIns="45720" anchor="t" anchorCtr="0"/>
          <a:p>
            <a:pPr eaLnBrk="1" hangingPunct="1">
              <a:lnSpc>
                <a:spcPct val="90000"/>
              </a:lnSpc>
            </a:pPr>
            <a:r>
              <a:rPr lang="en-US" altLang="zh-CN" sz="1600" dirty="0">
                <a:latin typeface="Comic Sans MS" panose="030F0702030302020204" pitchFamily="66" charset="0"/>
              </a:rPr>
              <a:t>#include &lt;iostream.h&gt;</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int main(){ </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int i, j, k, sum, max, min;</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double ave;</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cout &lt;&lt;"</a:t>
            </a:r>
            <a:r>
              <a:rPr lang="zh-CN" altLang="en-US" sz="1600" dirty="0">
                <a:latin typeface="Comic Sans MS" panose="030F0702030302020204" pitchFamily="66" charset="0"/>
              </a:rPr>
              <a:t>输入三个整数！</a:t>
            </a:r>
            <a:r>
              <a:rPr lang="en-US" altLang="zh-CN" sz="1600" dirty="0">
                <a:latin typeface="Comic Sans MS" panose="030F0702030302020204" pitchFamily="66" charset="0"/>
              </a:rPr>
              <a:t>\n";</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cin &gt;&gt; i &gt;&gt; j &gt;&gt; k;</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sum = i + j + k;</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ave = sum/3.0;</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max = min = i;</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if(j &gt; max)  max = j ;</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else if(j &lt; min) min = j; </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if(k &gt; max)  max = k ;</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else if(k &lt; min) min = k; </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cout &lt;&lt; i &lt;&lt; "+"&lt;&lt;j&lt;&lt;"+"&lt;&lt;k&lt;&lt;"="&lt;&lt;sum&lt;&lt;endl;</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cout &lt;&lt; "("&lt;&lt;i &lt;&lt; "+"&lt;&lt;j&lt;&lt;"+"&lt;&lt;k&lt;&lt;")/3.0="&lt;&lt;ave&lt;&lt;endl;</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cout &lt;&lt; "Min("&lt;&lt;i &lt;&lt; ","&lt;&lt;j&lt;&lt;","&lt;&lt;k&lt;&lt;")="&lt;&lt;min&lt;&lt;endl;</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cout &lt;&lt; "Max("&lt;&lt;i &lt;&lt; ","&lt;&lt;j&lt;&lt;","&lt;&lt;k&lt;&lt;")="&lt;&lt;max&lt;&lt;endl;</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    return 0;</a:t>
            </a:r>
            <a:endParaRPr lang="en-US" altLang="zh-CN" sz="1600" dirty="0">
              <a:latin typeface="Comic Sans MS" panose="030F0702030302020204" pitchFamily="66" charset="0"/>
            </a:endParaRPr>
          </a:p>
          <a:p>
            <a:pPr eaLnBrk="1" hangingPunct="1">
              <a:lnSpc>
                <a:spcPct val="90000"/>
              </a:lnSpc>
            </a:pPr>
            <a:r>
              <a:rPr lang="en-US" altLang="zh-CN" sz="1600" dirty="0">
                <a:latin typeface="Comic Sans MS" panose="030F0702030302020204" pitchFamily="66" charset="0"/>
              </a:rPr>
              <a:t>}</a:t>
            </a:r>
            <a:endParaRPr lang="en-US" altLang="zh-CN" sz="1600" dirty="0">
              <a:latin typeface="Comic Sans MS" panose="030F0702030302020204" pitchFamily="66" charset="0"/>
            </a:endParaRPr>
          </a:p>
        </p:txBody>
      </p:sp>
      <p:sp>
        <p:nvSpPr>
          <p:cNvPr id="67587" name="Rectangle 4"/>
          <p:cNvSpPr/>
          <p:nvPr/>
        </p:nvSpPr>
        <p:spPr>
          <a:xfrm>
            <a:off x="323850" y="2620963"/>
            <a:ext cx="2303463" cy="1616075"/>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spcBef>
                <a:spcPct val="0"/>
              </a:spcBef>
              <a:buClrTx/>
              <a:buSzTx/>
              <a:buFontTx/>
              <a:buNone/>
            </a:pPr>
            <a:r>
              <a:rPr lang="zh-CN" altLang="en-US" sz="2000" b="1" dirty="0"/>
              <a:t>实例</a:t>
            </a:r>
            <a:r>
              <a:rPr lang="en-US" altLang="zh-CN" sz="2000" b="1" dirty="0"/>
              <a:t>8</a:t>
            </a:r>
            <a:r>
              <a:rPr lang="zh-CN" altLang="en-US" sz="2000" b="1" dirty="0"/>
              <a:t>：编写输入三个整数，输出这三个数的和、平均值、最小值和最大值的程序 </a:t>
            </a:r>
            <a:endParaRPr lang="zh-CN" altLang="en-US" sz="2000" b="1" dirty="0"/>
          </a:p>
        </p:txBody>
      </p:sp>
      <p:sp>
        <p:nvSpPr>
          <p:cNvPr id="67588"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67589"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7590"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8610" name="Rectangle 3"/>
          <p:cNvSpPr>
            <a:spLocks noGrp="1"/>
          </p:cNvSpPr>
          <p:nvPr>
            <p:ph idx="1"/>
          </p:nvPr>
        </p:nvSpPr>
        <p:spPr>
          <a:xfrm>
            <a:off x="2693988" y="692150"/>
            <a:ext cx="6126162" cy="5473700"/>
          </a:xfrm>
          <a:ln>
            <a:solidFill>
              <a:srgbClr val="FF3300">
                <a:alpha val="100000"/>
              </a:srgbClr>
            </a:solidFill>
            <a:miter lim="800000"/>
          </a:ln>
        </p:spPr>
        <p:txBody>
          <a:bodyPr vert="horz" wrap="square" lIns="91440" tIns="45720" rIns="91440" bIns="45720" anchor="t" anchorCtr="0"/>
          <a:p>
            <a:pPr eaLnBrk="1" hangingPunct="1">
              <a:lnSpc>
                <a:spcPct val="60000"/>
              </a:lnSpc>
            </a:pPr>
            <a:r>
              <a:rPr lang="en-US" altLang="zh-CN" sz="1800" dirty="0">
                <a:latin typeface="Comic Sans MS" panose="030F0702030302020204" pitchFamily="66" charset="0"/>
              </a:rPr>
              <a:t>#include &lt;iostream.h&gt;</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int main(){ </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int i, j;</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cout &lt;&lt;"</a:t>
            </a:r>
            <a:r>
              <a:rPr lang="zh-CN" altLang="en-US" sz="1800" dirty="0">
                <a:latin typeface="Comic Sans MS" panose="030F0702030302020204" pitchFamily="66" charset="0"/>
              </a:rPr>
              <a:t>输入两个整数！</a:t>
            </a:r>
            <a:r>
              <a:rPr lang="en-US" altLang="zh-CN" sz="1800" dirty="0">
                <a:latin typeface="Comic Sans MS" panose="030F0702030302020204" pitchFamily="66" charset="0"/>
              </a:rPr>
              <a:t>\n";</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cin &gt;&gt; i &gt;&gt; j;</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if(i &lt; j)</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cout &lt;&lt; i &lt;&lt; "</a:t>
            </a:r>
            <a:r>
              <a:rPr lang="zh-CN" altLang="en-US" sz="1800" dirty="0">
                <a:latin typeface="Comic Sans MS" panose="030F0702030302020204" pitchFamily="66" charset="0"/>
              </a:rPr>
              <a:t>小于</a:t>
            </a:r>
            <a:r>
              <a:rPr lang="en-US" altLang="zh-CN" sz="1800" dirty="0">
                <a:latin typeface="Comic Sans MS" panose="030F0702030302020204" pitchFamily="66" charset="0"/>
              </a:rPr>
              <a:t>"&lt;&lt;j&lt;&lt;endl;</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else </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cout &lt;&lt; i &lt;&lt; "</a:t>
            </a:r>
            <a:r>
              <a:rPr lang="zh-CN" altLang="en-US" sz="1800" dirty="0">
                <a:latin typeface="Comic Sans MS" panose="030F0702030302020204" pitchFamily="66" charset="0"/>
              </a:rPr>
              <a:t>不小于</a:t>
            </a:r>
            <a:r>
              <a:rPr lang="en-US" altLang="zh-CN" sz="1800" dirty="0">
                <a:latin typeface="Comic Sans MS" panose="030F0702030302020204" pitchFamily="66" charset="0"/>
              </a:rPr>
              <a:t>"&lt;&lt;j&lt;&lt;endl;</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if(i == j)</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cout &lt;&lt; i &lt;&lt; "</a:t>
            </a:r>
            <a:r>
              <a:rPr lang="zh-CN" altLang="en-US" sz="1800" dirty="0">
                <a:latin typeface="Comic Sans MS" panose="030F0702030302020204" pitchFamily="66" charset="0"/>
              </a:rPr>
              <a:t>等于</a:t>
            </a:r>
            <a:r>
              <a:rPr lang="en-US" altLang="zh-CN" sz="1800" dirty="0">
                <a:latin typeface="Comic Sans MS" panose="030F0702030302020204" pitchFamily="66" charset="0"/>
              </a:rPr>
              <a:t>"&lt;&lt;j&lt;&lt;endl;</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else </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cout &lt;&lt; i &lt;&lt; "</a:t>
            </a:r>
            <a:r>
              <a:rPr lang="zh-CN" altLang="en-US" sz="1800" dirty="0">
                <a:latin typeface="Comic Sans MS" panose="030F0702030302020204" pitchFamily="66" charset="0"/>
              </a:rPr>
              <a:t>不等于</a:t>
            </a:r>
            <a:r>
              <a:rPr lang="en-US" altLang="zh-CN" sz="1800" dirty="0">
                <a:latin typeface="Comic Sans MS" panose="030F0702030302020204" pitchFamily="66" charset="0"/>
              </a:rPr>
              <a:t>"&lt;&lt;j&lt;&lt;endl;</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if(i &gt; j)</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cout &lt;&lt; i &lt;&lt; "</a:t>
            </a:r>
            <a:r>
              <a:rPr lang="zh-CN" altLang="en-US" sz="1800" dirty="0">
                <a:latin typeface="Comic Sans MS" panose="030F0702030302020204" pitchFamily="66" charset="0"/>
              </a:rPr>
              <a:t>大于</a:t>
            </a:r>
            <a:r>
              <a:rPr lang="en-US" altLang="zh-CN" sz="1800" dirty="0">
                <a:latin typeface="Comic Sans MS" panose="030F0702030302020204" pitchFamily="66" charset="0"/>
              </a:rPr>
              <a:t>"&lt;&lt;j&lt;&lt;endl;</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else </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cout &lt;&lt; i &lt;&lt; "</a:t>
            </a:r>
            <a:r>
              <a:rPr lang="zh-CN" altLang="en-US" sz="1800" dirty="0">
                <a:latin typeface="Comic Sans MS" panose="030F0702030302020204" pitchFamily="66" charset="0"/>
              </a:rPr>
              <a:t>不大于</a:t>
            </a:r>
            <a:r>
              <a:rPr lang="en-US" altLang="zh-CN" sz="1800" dirty="0">
                <a:latin typeface="Comic Sans MS" panose="030F0702030302020204" pitchFamily="66" charset="0"/>
              </a:rPr>
              <a:t>"&lt;&lt;j&lt;&lt;endl;</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if(j % i == 0)</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cout &lt;&lt; i &lt;&lt; "</a:t>
            </a:r>
            <a:r>
              <a:rPr lang="zh-CN" altLang="en-US" sz="1800" dirty="0">
                <a:latin typeface="Comic Sans MS" panose="030F0702030302020204" pitchFamily="66" charset="0"/>
              </a:rPr>
              <a:t>能整除</a:t>
            </a:r>
            <a:r>
              <a:rPr lang="en-US" altLang="zh-CN" sz="1800" dirty="0">
                <a:latin typeface="Comic Sans MS" panose="030F0702030302020204" pitchFamily="66" charset="0"/>
              </a:rPr>
              <a:t>"&lt;&lt;j&lt;&lt;endl;</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else </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cout &lt;&lt; i &lt;&lt; "</a:t>
            </a:r>
            <a:r>
              <a:rPr lang="zh-CN" altLang="en-US" sz="1800" dirty="0">
                <a:latin typeface="Comic Sans MS" panose="030F0702030302020204" pitchFamily="66" charset="0"/>
              </a:rPr>
              <a:t>不能整除</a:t>
            </a:r>
            <a:r>
              <a:rPr lang="en-US" altLang="zh-CN" sz="1800" dirty="0">
                <a:latin typeface="Comic Sans MS" panose="030F0702030302020204" pitchFamily="66" charset="0"/>
              </a:rPr>
              <a:t>"&lt;&lt;j&lt;&lt;endl;</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    return 0;</a:t>
            </a:r>
            <a:endParaRPr lang="en-US" altLang="zh-CN" sz="1800" dirty="0">
              <a:latin typeface="Comic Sans MS" panose="030F0702030302020204" pitchFamily="66" charset="0"/>
            </a:endParaRPr>
          </a:p>
          <a:p>
            <a:pPr eaLnBrk="1" hangingPunct="1">
              <a:lnSpc>
                <a:spcPct val="60000"/>
              </a:lnSpc>
            </a:pPr>
            <a:r>
              <a:rPr lang="en-US" altLang="zh-CN" sz="1800" dirty="0">
                <a:latin typeface="Comic Sans MS" panose="030F0702030302020204" pitchFamily="66" charset="0"/>
              </a:rPr>
              <a:t>}</a:t>
            </a:r>
            <a:endParaRPr lang="en-US" altLang="zh-CN" sz="1800" dirty="0">
              <a:latin typeface="Comic Sans MS" panose="030F0702030302020204" pitchFamily="66" charset="0"/>
            </a:endParaRPr>
          </a:p>
        </p:txBody>
      </p:sp>
      <p:sp>
        <p:nvSpPr>
          <p:cNvPr id="68611" name="Rectangle 4"/>
          <p:cNvSpPr/>
          <p:nvPr/>
        </p:nvSpPr>
        <p:spPr>
          <a:xfrm>
            <a:off x="179388" y="2466975"/>
            <a:ext cx="2538412" cy="1616075"/>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n-ea"/>
              </a:defRPr>
            </a:lvl5pPr>
          </a:lstStyle>
          <a:p>
            <a:pPr marL="0" lvl="0" indent="0">
              <a:spcBef>
                <a:spcPct val="0"/>
              </a:spcBef>
              <a:buClrTx/>
              <a:buSzTx/>
              <a:buFontTx/>
              <a:buNone/>
            </a:pPr>
            <a:r>
              <a:rPr lang="zh-CN" altLang="en-US" sz="2000" b="1" dirty="0">
                <a:latin typeface="Comic Sans MS" panose="030F0702030302020204" pitchFamily="66" charset="0"/>
              </a:rPr>
              <a:t>实例</a:t>
            </a:r>
            <a:r>
              <a:rPr lang="en-US" altLang="zh-CN" sz="2000" b="1" dirty="0">
                <a:latin typeface="Comic Sans MS" panose="030F0702030302020204" pitchFamily="66" charset="0"/>
              </a:rPr>
              <a:t>9</a:t>
            </a:r>
            <a:r>
              <a:rPr lang="zh-CN" altLang="en-US" sz="2000" b="1" dirty="0">
                <a:latin typeface="Comic Sans MS" panose="030F0702030302020204" pitchFamily="66" charset="0"/>
              </a:rPr>
              <a:t>：编写输入两个整数，输出它们之间的以下关系：小于、大于、等于、不等于、整除等 </a:t>
            </a:r>
            <a:endParaRPr lang="zh-CN" altLang="en-US" sz="2000" b="1" dirty="0">
              <a:latin typeface="Comic Sans MS" panose="030F0702030302020204" pitchFamily="66" charset="0"/>
            </a:endParaRPr>
          </a:p>
        </p:txBody>
      </p:sp>
      <p:sp>
        <p:nvSpPr>
          <p:cNvPr id="68612" name="灯片编号占位符 3"/>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68613"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8614"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4" name="页脚占位符 4"/>
          <p:cNvSpPr txBox="1">
            <a:spLocks noGrp="1"/>
          </p:cNvSpPr>
          <p:nvPr>
            <p:ph type="ftr" sz="quarter" idx="11"/>
          </p:nvPr>
        </p:nvSpPr>
        <p:spPr>
          <a:ln/>
        </p:spPr>
        <p:txBody>
          <a:bodyPr anchor="b" anchorCtr="0"/>
          <a:p>
            <a:pPr marL="0" indent="0" algn="ctr" eaLnBrk="1" hangingPunct="1">
              <a:spcBef>
                <a:spcPct val="0"/>
              </a:spcBef>
              <a:buClrTx/>
              <a:buSzTx/>
              <a:buFontTx/>
              <a:buNone/>
            </a:pPr>
            <a:r>
              <a:rPr lang="en-US" altLang="zh-CN" sz="1400" dirty="0"/>
              <a:t>《</a:t>
            </a:r>
            <a:r>
              <a:rPr lang="zh-CN" altLang="en-US" sz="1400" dirty="0"/>
              <a:t>程序设计</a:t>
            </a:r>
            <a:r>
              <a:rPr lang="en-US" altLang="zh-CN" sz="1400" dirty="0"/>
              <a:t>》-2025</a:t>
            </a:r>
            <a:r>
              <a:rPr lang="zh-CN" altLang="en-US" sz="1400" dirty="0"/>
              <a:t>秋</a:t>
            </a:r>
            <a:endParaRPr lang="en-US" altLang="zh-CN" sz="1400" dirty="0"/>
          </a:p>
        </p:txBody>
      </p:sp>
      <p:sp>
        <p:nvSpPr>
          <p:cNvPr id="69635" name="灯片编号占位符 5"/>
          <p:cNvSpPr txBox="1">
            <a:spLocks noGrp="1"/>
          </p:cNvSpPr>
          <p:nvPr>
            <p:ph type="sldNum" sz="quarter" idx="12"/>
          </p:nvPr>
        </p:nvSpPr>
        <p:spPr>
          <a:ln/>
        </p:spPr>
        <p:txBody>
          <a:bodyPr anchor="b" anchorCtr="0"/>
          <a:p>
            <a:pPr marL="0" indent="0" algn="r" eaLnBrk="1" hangingPunct="1">
              <a:spcBef>
                <a:spcPct val="0"/>
              </a:spcBef>
              <a:buClrTx/>
              <a:buSzTx/>
              <a:buFontTx/>
              <a:buNone/>
            </a:pPr>
            <a:fld id="{9A0DB2DC-4C9A-4742-B13C-FB6460FD3503}" type="slidenum">
              <a:rPr lang="en-US" altLang="zh-CN" sz="1400" dirty="0"/>
            </a:fld>
            <a:endParaRPr lang="en-US" altLang="zh-CN" sz="1400" dirty="0"/>
          </a:p>
        </p:txBody>
      </p:sp>
      <p:sp>
        <p:nvSpPr>
          <p:cNvPr id="69636" name="Rectangle 2"/>
          <p:cNvSpPr>
            <a:spLocks noGrp="1"/>
          </p:cNvSpPr>
          <p:nvPr>
            <p:ph type="title"/>
          </p:nvPr>
        </p:nvSpPr>
        <p:spPr>
          <a:ln/>
        </p:spPr>
        <p:txBody>
          <a:bodyPr vert="horz" wrap="square" lIns="91440" tIns="45720" rIns="91440" bIns="45720" anchor="b" anchorCtr="0"/>
          <a:p>
            <a:pPr eaLnBrk="1" hangingPunct="1"/>
            <a:r>
              <a:rPr lang="zh-CN" altLang="en-US" b="1" dirty="0"/>
              <a:t>第</a:t>
            </a:r>
            <a:r>
              <a:rPr lang="en-US" altLang="zh-CN" b="1" dirty="0"/>
              <a:t>2</a:t>
            </a:r>
            <a:r>
              <a:rPr lang="zh-CN" altLang="en-US" b="1" dirty="0"/>
              <a:t>章作业</a:t>
            </a:r>
            <a:endParaRPr lang="zh-CN" altLang="en-US" b="1" dirty="0"/>
          </a:p>
        </p:txBody>
      </p:sp>
      <p:sp>
        <p:nvSpPr>
          <p:cNvPr id="69637" name="Rectangle 3"/>
          <p:cNvSpPr>
            <a:spLocks noGrp="1"/>
          </p:cNvSpPr>
          <p:nvPr>
            <p:ph idx="1"/>
          </p:nvPr>
        </p:nvSpPr>
        <p:spPr>
          <a:ln/>
        </p:spPr>
        <p:txBody>
          <a:bodyPr vert="horz" wrap="square" lIns="91440" tIns="45720" rIns="91440" bIns="45720" anchor="t" anchorCtr="0"/>
          <a:p>
            <a:pPr eaLnBrk="1" hangingPunct="1"/>
            <a:r>
              <a:rPr lang="zh-CN" altLang="en-US" dirty="0"/>
              <a:t>第</a:t>
            </a:r>
            <a:r>
              <a:rPr lang="en-US" altLang="zh-CN" dirty="0"/>
              <a:t>2</a:t>
            </a:r>
            <a:r>
              <a:rPr lang="zh-CN" altLang="en-US" dirty="0"/>
              <a:t>章习题</a:t>
            </a:r>
            <a:endParaRPr lang="zh-CN" altLang="en-US" dirty="0"/>
          </a:p>
          <a:p>
            <a:pPr lvl="1" eaLnBrk="1" hangingPunct="1"/>
            <a:r>
              <a:rPr lang="zh-CN" altLang="en-US" dirty="0"/>
              <a:t>第</a:t>
            </a:r>
            <a:r>
              <a:rPr lang="en-US" altLang="zh-CN" dirty="0"/>
              <a:t>1-12</a:t>
            </a:r>
            <a:r>
              <a:rPr lang="zh-CN" altLang="en-US" dirty="0"/>
              <a:t>题</a:t>
            </a:r>
            <a:endParaRPr lang="zh-CN" altLang="en-US" dirty="0"/>
          </a:p>
        </p:txBody>
      </p:sp>
      <p:sp>
        <p:nvSpPr>
          <p:cNvPr id="69638" name="日期占位符 5"/>
          <p:cNvSpPr txBox="1">
            <a:spLocks noGrp="1"/>
          </p:cNvSpPr>
          <p:nvPr>
            <p:ph type="dt" sz="half" idx="10"/>
          </p:nvPr>
        </p:nvSpPr>
        <p:spPr>
          <a:ln/>
        </p:spPr>
        <p:txBody>
          <a:bodyPr anchor="b" anchorCtr="0"/>
          <a:p>
            <a:pPr marL="0" indent="0" eaLnBrk="1" hangingPunct="1">
              <a:spcBef>
                <a:spcPct val="0"/>
              </a:spcBef>
              <a:buClrTx/>
              <a:buSzTx/>
              <a:buFontTx/>
              <a:buNone/>
            </a:pPr>
            <a:fld id="{BB962C8B-B14F-4D97-AF65-F5344CB8AC3E}" type="datetime1">
              <a:rPr lang="zh-CN" altLang="en-US" sz="1400" dirty="0"/>
            </a:fld>
            <a:endParaRPr lang="zh-CN" altLang="en-US" sz="1400" dirty="0"/>
          </a:p>
        </p:txBody>
      </p:sp>
    </p:spTree>
  </p:cSld>
  <p:clrMapOvr>
    <a:masterClrMapping/>
  </p:clrMapOvr>
</p:sld>
</file>

<file path=ppt/tags/tag1.xml><?xml version="1.0" encoding="utf-8"?>
<p:tagLst xmlns:p="http://schemas.openxmlformats.org/presentationml/2006/main">
  <p:tag name="COMMONDATA" val="eyJoZGlkIjoiNzM3ZjIwZTU3ZjQ0NThiZWQ4MmEzNjEyYzZiMTc0MTIifQ=="/>
</p:tagLst>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1" lang="zh-CN" altLang="en-US" sz="24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1" lang="zh-CN" altLang="en-US" sz="2400" b="0" i="0" u="none" strike="noStrike" cap="none" normalizeH="0" baseline="0" smtClean="0">
            <a:ln>
              <a:noFill/>
            </a:ln>
            <a:solidFill>
              <a:schemeClr val="tx1"/>
            </a:solidFill>
            <a:effectLst/>
            <a:latin typeface="Tahoma" panose="020B0604030504040204" pitchFamily="34" charset="0"/>
            <a:ea typeface="宋体" panose="02010600030101010101" pitchFamily="2" charset="-122"/>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0</TotalTime>
  <Words>14655</Words>
  <Application>WPS 演示</Application>
  <PresentationFormat/>
  <Paragraphs>1001</Paragraphs>
  <Slides>63</Slides>
  <Notes>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63</vt:i4>
      </vt:variant>
    </vt:vector>
  </HeadingPairs>
  <TitlesOfParts>
    <vt:vector size="75" baseType="lpstr">
      <vt:lpstr>Arial</vt:lpstr>
      <vt:lpstr>宋体</vt:lpstr>
      <vt:lpstr>Wingdings</vt:lpstr>
      <vt:lpstr>Tahoma</vt:lpstr>
      <vt:lpstr>Times New Roman</vt:lpstr>
      <vt:lpstr>Comic Sans MS</vt:lpstr>
      <vt:lpstr>Symbol</vt:lpstr>
      <vt:lpstr>华文中宋</vt:lpstr>
      <vt:lpstr>Wingdings 2</vt:lpstr>
      <vt:lpstr>微软雅黑</vt:lpstr>
      <vt:lpstr>Arial Unicode MS</vt:lpstr>
      <vt:lpstr>Blends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数据结构：数组 (Array)</dc:title>
  <dc:creator>wyj</dc:creator>
  <dc:subject>第二章</dc:subject>
  <cp:lastModifiedBy>文棋</cp:lastModifiedBy>
  <cp:revision>556</cp:revision>
  <dcterms:created xsi:type="dcterms:W3CDTF">1998-12-07T01:46:44Z</dcterms:created>
  <dcterms:modified xsi:type="dcterms:W3CDTF">2025-09-26T04:38:41Z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BB5C2401DADD477FA93D5F64510CA1E8_13</vt:lpwstr>
  </property>
  <property fmtid="{D5CDD505-2E9C-101B-9397-08002B2CF9AE}" pid="3" name="KSOProductBuildVer">
    <vt:lpwstr>2052-12.1.0.22529</vt:lpwstr>
  </property>
</Properties>
</file>