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4"/>
  </p:notesMasterIdLst>
  <p:sldIdLst>
    <p:sldId id="467" r:id="rId3"/>
    <p:sldId id="573" r:id="rId5"/>
    <p:sldId id="576" r:id="rId6"/>
    <p:sldId id="334" r:id="rId7"/>
    <p:sldId id="556" r:id="rId8"/>
    <p:sldId id="538" r:id="rId9"/>
    <p:sldId id="575" r:id="rId10"/>
    <p:sldId id="539" r:id="rId11"/>
    <p:sldId id="571" r:id="rId12"/>
    <p:sldId id="540" r:id="rId13"/>
    <p:sldId id="544" r:id="rId14"/>
    <p:sldId id="545" r:id="rId15"/>
    <p:sldId id="541" r:id="rId16"/>
    <p:sldId id="558" r:id="rId17"/>
    <p:sldId id="559" r:id="rId18"/>
    <p:sldId id="560" r:id="rId19"/>
    <p:sldId id="561" r:id="rId20"/>
    <p:sldId id="562" r:id="rId21"/>
    <p:sldId id="563" r:id="rId22"/>
    <p:sldId id="564" r:id="rId23"/>
    <p:sldId id="565" r:id="rId24"/>
    <p:sldId id="568" r:id="rId25"/>
    <p:sldId id="567" r:id="rId26"/>
    <p:sldId id="569" r:id="rId27"/>
    <p:sldId id="566" r:id="rId28"/>
    <p:sldId id="546" r:id="rId29"/>
    <p:sldId id="547" r:id="rId30"/>
    <p:sldId id="548" r:id="rId31"/>
    <p:sldId id="549" r:id="rId32"/>
    <p:sldId id="550" r:id="rId33"/>
    <p:sldId id="551" r:id="rId34"/>
    <p:sldId id="552" r:id="rId35"/>
    <p:sldId id="553" r:id="rId36"/>
    <p:sldId id="554" r:id="rId37"/>
    <p:sldId id="555" r:id="rId38"/>
    <p:sldId id="557" r:id="rId39"/>
    <p:sldId id="570" r:id="rId40"/>
    <p:sldId id="502" r:id="rId41"/>
    <p:sldId id="503" r:id="rId42"/>
    <p:sldId id="504" r:id="rId43"/>
    <p:sldId id="505" r:id="rId44"/>
    <p:sldId id="426" r:id="rId45"/>
    <p:sldId id="506" r:id="rId46"/>
    <p:sldId id="507" r:id="rId47"/>
    <p:sldId id="508" r:id="rId48"/>
    <p:sldId id="509" r:id="rId49"/>
    <p:sldId id="510" r:id="rId50"/>
    <p:sldId id="511" r:id="rId51"/>
    <p:sldId id="512" r:id="rId52"/>
    <p:sldId id="513" r:id="rId53"/>
    <p:sldId id="514" r:id="rId54"/>
    <p:sldId id="515" r:id="rId55"/>
    <p:sldId id="516" r:id="rId56"/>
    <p:sldId id="572" r:id="rId57"/>
    <p:sldId id="517" r:id="rId58"/>
    <p:sldId id="518" r:id="rId59"/>
    <p:sldId id="442" r:id="rId60"/>
    <p:sldId id="519" r:id="rId61"/>
    <p:sldId id="520" r:id="rId62"/>
    <p:sldId id="521" r:id="rId63"/>
    <p:sldId id="522" r:id="rId64"/>
    <p:sldId id="523" r:id="rId65"/>
    <p:sldId id="524" r:id="rId66"/>
    <p:sldId id="525" r:id="rId67"/>
    <p:sldId id="527" r:id="rId68"/>
    <p:sldId id="528" r:id="rId69"/>
    <p:sldId id="529" r:id="rId70"/>
    <p:sldId id="530" r:id="rId71"/>
    <p:sldId id="531" r:id="rId72"/>
    <p:sldId id="532" r:id="rId73"/>
    <p:sldId id="533" r:id="rId74"/>
    <p:sldId id="534" r:id="rId75"/>
    <p:sldId id="536" r:id="rId76"/>
  </p:sldIdLst>
  <p:sldSz cx="9144000" cy="6858000" type="screen4x3"/>
  <p:notesSz cx="6858000" cy="9144000"/>
  <p:defaultTextStyle>
    <a:defPPr>
      <a:defRPr lang="zh-CN"/>
    </a:defPPr>
    <a:lvl1pPr marL="0" lvl="0" indent="0" algn="l" defTabSz="914400" rtl="0" eaLnBrk="0" fontAlgn="base" latinLnBrk="0" hangingPunct="0">
      <a:lnSpc>
        <a:spcPct val="100000"/>
      </a:lnSpc>
      <a:spcBef>
        <a:spcPct val="0"/>
      </a:spcBef>
      <a:spcAft>
        <a:spcPct val="0"/>
      </a:spcAft>
      <a:buNone/>
      <a:defRPr sz="2000" b="1" i="0" u="none" kern="1200" baseline="0">
        <a:solidFill>
          <a:schemeClr val="tx1"/>
        </a:solidFill>
        <a:latin typeface="宋体" panose="02010600030101010101" pitchFamily="2" charset="-122"/>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None/>
      <a:defRPr sz="2000" b="1" i="0" u="none" kern="1200" baseline="0">
        <a:solidFill>
          <a:schemeClr val="tx1"/>
        </a:solidFill>
        <a:latin typeface="宋体" panose="02010600030101010101" pitchFamily="2" charset="-122"/>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000" b="1" i="0" u="none" kern="1200" baseline="0">
        <a:solidFill>
          <a:schemeClr val="tx1"/>
        </a:solidFill>
        <a:latin typeface="宋体" panose="02010600030101010101" pitchFamily="2" charset="-122"/>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000" b="1" i="0" u="none" kern="1200" baseline="0">
        <a:solidFill>
          <a:schemeClr val="tx1"/>
        </a:solidFill>
        <a:latin typeface="宋体" panose="02010600030101010101" pitchFamily="2" charset="-122"/>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000" b="1" i="0" u="none" kern="1200" baseline="0">
        <a:solidFill>
          <a:schemeClr val="tx1"/>
        </a:solidFill>
        <a:latin typeface="宋体" panose="02010600030101010101" pitchFamily="2" charset="-122"/>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sz="2000" b="1" i="0" u="none" kern="1200" baseline="0">
        <a:solidFill>
          <a:schemeClr val="tx1"/>
        </a:solidFill>
        <a:latin typeface="宋体" panose="02010600030101010101" pitchFamily="2" charset="-122"/>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sz="2000" b="1" i="0" u="none" kern="1200" baseline="0">
        <a:solidFill>
          <a:schemeClr val="tx1"/>
        </a:solidFill>
        <a:latin typeface="宋体" panose="02010600030101010101" pitchFamily="2" charset="-122"/>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sz="2000" b="1" i="0" u="none" kern="1200" baseline="0">
        <a:solidFill>
          <a:schemeClr val="tx1"/>
        </a:solidFill>
        <a:latin typeface="宋体" panose="02010600030101010101" pitchFamily="2" charset="-122"/>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sz="2000" b="1" i="0" u="none" kern="1200" baseline="0">
        <a:solidFill>
          <a:schemeClr val="tx1"/>
        </a:solidFill>
        <a:latin typeface="宋体" panose="02010600030101010101" pitchFamily="2" charset="-122"/>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FFFFFF"/>
    <a:srgbClr val="336600"/>
    <a:srgbClr val="FF6600"/>
    <a:srgbClr val="FF3300"/>
    <a:srgbClr val="C0C0C0"/>
    <a:srgbClr val="DDDDDD"/>
    <a:srgbClr val="66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8153"/>
    <p:restoredTop sz="90929"/>
  </p:normalViewPr>
  <p:slideViewPr>
    <p:cSldViewPr showGuides="1">
      <p:cViewPr varScale="1">
        <p:scale>
          <a:sx n="83" d="100"/>
          <a:sy n="83" d="100"/>
        </p:scale>
        <p:origin x="318" y="3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66" d="100"/>
        <a:sy n="66" d="100"/>
      </p:scale>
      <p:origin x="0" y="2964"/>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9" Type="http://schemas.openxmlformats.org/officeDocument/2006/relationships/tableStyles" Target="tableStyles.xml"/><Relationship Id="rId78" Type="http://schemas.openxmlformats.org/officeDocument/2006/relationships/viewProps" Target="viewProps.xml"/><Relationship Id="rId77" Type="http://schemas.openxmlformats.org/officeDocument/2006/relationships/presProps" Target="presProps.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27330"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2075" tIns="46038" rIns="92075" bIns="46038" numCol="1" anchor="t" anchorCtr="0" compatLnSpc="1"/>
          <a:lstStyle>
            <a:lvl1pPr eaLnBrk="1" hangingPunct="1">
              <a:lnSpc>
                <a:spcPct val="100000"/>
              </a:lnSpc>
              <a:spcBef>
                <a:spcPct val="20000"/>
              </a:spcBef>
              <a:buClr>
                <a:schemeClr val="hlink"/>
              </a:buClr>
              <a:buSzPct val="50000"/>
              <a:buFont typeface="Monotype Sorts" pitchFamily="96" charset="2"/>
              <a:buChar char="n"/>
              <a:defRPr sz="1200">
                <a:solidFill>
                  <a:srgbClr val="0000FF"/>
                </a:solidFill>
                <a:effectLst>
                  <a:outerShdw blurRad="38100" dist="38100" dir="2700000" algn="tl">
                    <a:srgbClr val="C0C0C0"/>
                  </a:outerShdw>
                </a:effectLst>
                <a:latin typeface="Arial" panose="020B0604020202020204" pitchFamily="34" charset="0"/>
                <a:ea typeface="楷体_GB2312" pitchFamily="49" charset="-122"/>
              </a:defRPr>
            </a:lvl1pPr>
          </a:lstStyle>
          <a:p>
            <a:pPr marL="0" marR="0" lvl="0" indent="0" algn="l" defTabSz="914400" rtl="0" eaLnBrk="1" fontAlgn="base" latinLnBrk="0" hangingPunct="1">
              <a:lnSpc>
                <a:spcPct val="100000"/>
              </a:lnSpc>
              <a:spcBef>
                <a:spcPct val="20000"/>
              </a:spcBef>
              <a:spcAft>
                <a:spcPct val="0"/>
              </a:spcAft>
              <a:buClr>
                <a:schemeClr val="hlink"/>
              </a:buClr>
              <a:buSzPct val="50000"/>
              <a:buFont typeface="Monotype Sorts" pitchFamily="96" charset="2"/>
              <a:buChar char="n"/>
              <a:defRPr/>
            </a:pPr>
            <a:endParaRPr kumimoji="1" lang="en-US" altLang="zh-CN" sz="1200" b="1" i="0" u="none" strike="noStrike" kern="1200" cap="none" spc="0" normalizeH="0" baseline="0" noProof="0">
              <a:ln>
                <a:noFill/>
              </a:ln>
              <a:solidFill>
                <a:srgbClr val="0000FF"/>
              </a:solidFill>
              <a:effectLst>
                <a:outerShdw blurRad="38100" dist="38100" dir="2700000" algn="tl">
                  <a:srgbClr val="C0C0C0"/>
                </a:outerShdw>
              </a:effectLst>
              <a:uLnTx/>
              <a:uFillTx/>
              <a:latin typeface="Arial" panose="020B0604020202020204" pitchFamily="34" charset="0"/>
              <a:ea typeface="楷体_GB2312" pitchFamily="49" charset="-122"/>
              <a:cs typeface="+mn-cs"/>
            </a:endParaRPr>
          </a:p>
        </p:txBody>
      </p:sp>
      <p:sp>
        <p:nvSpPr>
          <p:cNvPr id="227331" name="Rectangle 3"/>
          <p:cNvSpPr>
            <a:spLocks noGrp="1" noChangeArrowheads="1"/>
          </p:cNvSpPr>
          <p:nvPr>
            <p:ph type="dt" idx="1"/>
          </p:nvPr>
        </p:nvSpPr>
        <p:spPr bwMode="auto">
          <a:xfrm>
            <a:off x="3886200" y="0"/>
            <a:ext cx="2971800" cy="457200"/>
          </a:xfrm>
          <a:prstGeom prst="rect">
            <a:avLst/>
          </a:prstGeom>
          <a:noFill/>
          <a:ln w="9525">
            <a:noFill/>
            <a:miter lim="800000"/>
          </a:ln>
          <a:effectLst/>
        </p:spPr>
        <p:txBody>
          <a:bodyPr vert="horz" wrap="square" lIns="92075" tIns="46038" rIns="92075" bIns="46038" numCol="1" anchor="t" anchorCtr="0" compatLnSpc="1"/>
          <a:lstStyle>
            <a:lvl1pPr algn="r" eaLnBrk="1" hangingPunct="1">
              <a:lnSpc>
                <a:spcPct val="100000"/>
              </a:lnSpc>
              <a:spcBef>
                <a:spcPct val="20000"/>
              </a:spcBef>
              <a:buClr>
                <a:schemeClr val="hlink"/>
              </a:buClr>
              <a:buSzPct val="50000"/>
              <a:buFont typeface="Monotype Sorts" pitchFamily="96" charset="2"/>
              <a:buChar char="n"/>
              <a:defRPr sz="1200">
                <a:solidFill>
                  <a:srgbClr val="0000FF"/>
                </a:solidFill>
                <a:effectLst>
                  <a:outerShdw blurRad="38100" dist="38100" dir="2700000" algn="tl">
                    <a:srgbClr val="C0C0C0"/>
                  </a:outerShdw>
                </a:effectLst>
                <a:latin typeface="Arial" panose="020B0604020202020204" pitchFamily="34" charset="0"/>
                <a:ea typeface="楷体_GB2312" pitchFamily="49" charset="-122"/>
              </a:defRPr>
            </a:lvl1pPr>
          </a:lstStyle>
          <a:p>
            <a:pPr marL="0" marR="0" lvl="0" indent="0" algn="r" defTabSz="914400" rtl="0" eaLnBrk="1" fontAlgn="base" latinLnBrk="0" hangingPunct="1">
              <a:lnSpc>
                <a:spcPct val="100000"/>
              </a:lnSpc>
              <a:spcBef>
                <a:spcPct val="20000"/>
              </a:spcBef>
              <a:spcAft>
                <a:spcPct val="0"/>
              </a:spcAft>
              <a:buClr>
                <a:schemeClr val="hlink"/>
              </a:buClr>
              <a:buSzPct val="50000"/>
              <a:buFont typeface="Monotype Sorts" pitchFamily="96" charset="2"/>
              <a:buChar char="n"/>
              <a:defRPr/>
            </a:pPr>
            <a:endParaRPr kumimoji="1" lang="en-US" altLang="zh-CN" sz="1200" b="1" i="0" u="none" strike="noStrike" kern="1200" cap="none" spc="0" normalizeH="0" baseline="0" noProof="0">
              <a:ln>
                <a:noFill/>
              </a:ln>
              <a:solidFill>
                <a:srgbClr val="0000FF"/>
              </a:solidFill>
              <a:effectLst>
                <a:outerShdw blurRad="38100" dist="38100" dir="2700000" algn="tl">
                  <a:srgbClr val="C0C0C0"/>
                </a:outerShdw>
              </a:effectLst>
              <a:uLnTx/>
              <a:uFillTx/>
              <a:latin typeface="Arial" panose="020B0604020202020204" pitchFamily="34" charset="0"/>
              <a:ea typeface="楷体_GB2312" pitchFamily="49" charset="-122"/>
              <a:cs typeface="+mn-cs"/>
            </a:endParaRPr>
          </a:p>
        </p:txBody>
      </p:sp>
      <p:sp>
        <p:nvSpPr>
          <p:cNvPr id="3076" name="Rectangle 4"/>
          <p:cNvSpPr>
            <a:spLocks noTextEdit="1"/>
          </p:cNvSpPr>
          <p:nvPr>
            <p:ph type="sldImg" idx="2"/>
          </p:nvPr>
        </p:nvSpPr>
        <p:spPr>
          <a:xfrm>
            <a:off x="1143000" y="685800"/>
            <a:ext cx="4572000" cy="3429000"/>
          </a:xfrm>
          <a:prstGeom prst="rect">
            <a:avLst/>
          </a:prstGeom>
          <a:noFill/>
          <a:ln w="9525" cap="flat" cmpd="sng">
            <a:solidFill>
              <a:srgbClr val="000000"/>
            </a:solidFill>
            <a:prstDash val="solid"/>
            <a:miter/>
            <a:headEnd type="none" w="med" len="med"/>
            <a:tailEnd type="none" w="med" len="med"/>
          </a:ln>
        </p:spPr>
      </p:sp>
      <p:sp>
        <p:nvSpPr>
          <p:cNvPr id="227333" name="Rectangle 5"/>
          <p:cNvSpPr>
            <a:spLocks noGrp="1" noChangeArrowheads="1"/>
          </p:cNvSpPr>
          <p:nvPr>
            <p:ph type="body" sz="quarter" idx="3"/>
          </p:nvPr>
        </p:nvSpPr>
        <p:spPr bwMode="auto">
          <a:xfrm>
            <a:off x="914400" y="4343400"/>
            <a:ext cx="5029200" cy="4114800"/>
          </a:xfrm>
          <a:prstGeom prst="rect">
            <a:avLst/>
          </a:prstGeom>
          <a:noFill/>
          <a:ln w="9525">
            <a:noFill/>
            <a:miter lim="800000"/>
          </a:ln>
          <a:effectLst/>
        </p:spPr>
        <p:txBody>
          <a:bodyPr vert="horz" wrap="square" lIns="92075" tIns="46038" rIns="92075" bIns="46038"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单击此处编辑母版文本样式</a:t>
            </a:r>
            <a:endPar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第二级</a:t>
            </a:r>
            <a:endPar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第三级</a:t>
            </a:r>
            <a:endPar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第四级</a:t>
            </a:r>
            <a:endPar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第五级</a:t>
            </a:r>
            <a:endPar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227334" name="Rectangle 6"/>
          <p:cNvSpPr>
            <a:spLocks noGrp="1" noChangeArrowheads="1"/>
          </p:cNvSpPr>
          <p:nvPr>
            <p:ph type="ftr" sz="quarter" idx="4"/>
          </p:nvPr>
        </p:nvSpPr>
        <p:spPr bwMode="auto">
          <a:xfrm>
            <a:off x="0" y="8686800"/>
            <a:ext cx="2971800" cy="457200"/>
          </a:xfrm>
          <a:prstGeom prst="rect">
            <a:avLst/>
          </a:prstGeom>
          <a:noFill/>
          <a:ln w="9525">
            <a:noFill/>
            <a:miter lim="800000"/>
          </a:ln>
          <a:effectLst/>
        </p:spPr>
        <p:txBody>
          <a:bodyPr vert="horz" wrap="square" lIns="92075" tIns="46038" rIns="92075" bIns="46038" numCol="1" anchor="b" anchorCtr="0" compatLnSpc="1"/>
          <a:lstStyle>
            <a:lvl1pPr eaLnBrk="1" hangingPunct="1">
              <a:lnSpc>
                <a:spcPct val="100000"/>
              </a:lnSpc>
              <a:spcBef>
                <a:spcPct val="20000"/>
              </a:spcBef>
              <a:buClr>
                <a:schemeClr val="hlink"/>
              </a:buClr>
              <a:buSzPct val="50000"/>
              <a:buFont typeface="Monotype Sorts" pitchFamily="96" charset="2"/>
              <a:buChar char="n"/>
              <a:defRPr sz="1200">
                <a:solidFill>
                  <a:srgbClr val="0000FF"/>
                </a:solidFill>
                <a:effectLst>
                  <a:outerShdw blurRad="38100" dist="38100" dir="2700000" algn="tl">
                    <a:srgbClr val="C0C0C0"/>
                  </a:outerShdw>
                </a:effectLst>
                <a:latin typeface="Arial" panose="020B0604020202020204" pitchFamily="34" charset="0"/>
                <a:ea typeface="楷体_GB2312" pitchFamily="49" charset="-122"/>
              </a:defRPr>
            </a:lvl1pPr>
          </a:lstStyle>
          <a:p>
            <a:pPr marL="0" marR="0" lvl="0" indent="0" algn="l" defTabSz="914400" rtl="0" eaLnBrk="1" fontAlgn="base" latinLnBrk="0" hangingPunct="1">
              <a:lnSpc>
                <a:spcPct val="100000"/>
              </a:lnSpc>
              <a:spcBef>
                <a:spcPct val="20000"/>
              </a:spcBef>
              <a:spcAft>
                <a:spcPct val="0"/>
              </a:spcAft>
              <a:buClr>
                <a:schemeClr val="hlink"/>
              </a:buClr>
              <a:buSzPct val="50000"/>
              <a:buFont typeface="Monotype Sorts" pitchFamily="96" charset="2"/>
              <a:buChar char="n"/>
              <a:defRPr/>
            </a:pPr>
            <a:endParaRPr kumimoji="1" lang="en-US" altLang="zh-CN" sz="1200" b="1" i="0" u="none" strike="noStrike" kern="1200" cap="none" spc="0" normalizeH="0" baseline="0" noProof="0">
              <a:ln>
                <a:noFill/>
              </a:ln>
              <a:solidFill>
                <a:srgbClr val="0000FF"/>
              </a:solidFill>
              <a:effectLst>
                <a:outerShdw blurRad="38100" dist="38100" dir="2700000" algn="tl">
                  <a:srgbClr val="C0C0C0"/>
                </a:outerShdw>
              </a:effectLst>
              <a:uLnTx/>
              <a:uFillTx/>
              <a:latin typeface="Arial" panose="020B0604020202020204" pitchFamily="34" charset="0"/>
              <a:ea typeface="楷体_GB2312" pitchFamily="49" charset="-122"/>
              <a:cs typeface="+mn-cs"/>
            </a:endParaRPr>
          </a:p>
        </p:txBody>
      </p:sp>
      <p:sp>
        <p:nvSpPr>
          <p:cNvPr id="227335" name="Rectangle 7"/>
          <p:cNvSpPr>
            <a:spLocks noGrp="1" noChangeArrowheads="1"/>
          </p:cNvSpPr>
          <p:nvPr>
            <p:ph type="sldNum" sz="quarter" idx="5"/>
          </p:nvPr>
        </p:nvSpPr>
        <p:spPr bwMode="auto">
          <a:xfrm>
            <a:off x="3886200" y="8686800"/>
            <a:ext cx="2971800" cy="457200"/>
          </a:xfrm>
          <a:prstGeom prst="rect">
            <a:avLst/>
          </a:prstGeom>
          <a:noFill/>
          <a:ln w="9525">
            <a:noFill/>
            <a:miter lim="800000"/>
          </a:ln>
          <a:effectLst/>
        </p:spPr>
        <p:txBody>
          <a:bodyPr vert="horz" wrap="square" lIns="92075" tIns="46038" rIns="92075" bIns="46038" numCol="1" anchor="b" anchorCtr="0" compatLnSpc="1"/>
          <a:p>
            <a:pPr lvl="0" algn="r" eaLnBrk="1" hangingPunct="1">
              <a:spcBef>
                <a:spcPct val="20000"/>
              </a:spcBef>
              <a:buClr>
                <a:schemeClr val="hlink"/>
              </a:buClr>
              <a:buSzPct val="50000"/>
              <a:buFont typeface="Monotype Sorts" pitchFamily="96" charset="2"/>
              <a:buChar char="n"/>
            </a:pPr>
            <a:fld id="{9A0DB2DC-4C9A-4742-B13C-FB6460FD3503}" type="slidenum">
              <a:rPr lang="en-US" altLang="zh-CN" sz="1200" dirty="0">
                <a:solidFill>
                  <a:srgbClr val="0000FF"/>
                </a:solidFill>
                <a:latin typeface="Arial" panose="020B0604020202020204" pitchFamily="34" charset="0"/>
                <a:ea typeface="楷体_GB2312" pitchFamily="49" charset="-122"/>
              </a:rPr>
            </a:fld>
            <a:endParaRPr lang="en-US" altLang="zh-CN" sz="1200" dirty="0">
              <a:solidFill>
                <a:srgbClr val="0000FF"/>
              </a:solidFill>
              <a:latin typeface="Arial" panose="020B0604020202020204" pitchFamily="34" charset="0"/>
              <a:ea typeface="楷体_GB2312" pitchFamily="49" charset="-122"/>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幻灯片图像占位符 1"/>
          <p:cNvSpPr>
            <a:spLocks noGrp="1" noRot="1" noChangeAspect="1" noTextEdit="1"/>
          </p:cNvSpPr>
          <p:nvPr>
            <p:ph type="sldImg"/>
          </p:nvPr>
        </p:nvSpPr>
        <p:spPr>
          <a:ln/>
        </p:spPr>
      </p:sp>
      <p:sp>
        <p:nvSpPr>
          <p:cNvPr id="5123" name="备注占位符 2"/>
          <p:cNvSpPr>
            <a:spLocks noGrp="1"/>
          </p:cNvSpPr>
          <p:nvPr>
            <p:ph type="body" idx="1"/>
          </p:nvPr>
        </p:nvSpPr>
        <p:spPr>
          <a:ln/>
        </p:spPr>
        <p:txBody>
          <a:bodyPr wrap="square" lIns="92075" tIns="46038" rIns="92075" bIns="46038" anchor="t" anchorCtr="0"/>
          <a:p>
            <a:pPr lvl="0"/>
            <a:endParaRPr lang="zh-CN" altLang="en-US" dirty="0"/>
          </a:p>
        </p:txBody>
      </p:sp>
      <p:sp>
        <p:nvSpPr>
          <p:cNvPr id="4" name="灯片编号占位符 3"/>
          <p:cNvSpPr txBox="1">
            <a:spLocks noGrp="1"/>
          </p:cNvSpPr>
          <p:nvPr>
            <p:ph type="sldNum" sz="quarter"/>
          </p:nvPr>
        </p:nvSpPr>
        <p:spPr bwMode="auto">
          <a:ln/>
        </p:spPr>
        <p:txBody>
          <a:bodyPr wrap="square" lIns="92075" tIns="46038" rIns="92075" bIns="46038" numCol="1" anchor="b" anchorCtr="0" compatLnSpc="1"/>
          <a:p>
            <a:pPr lvl="0" algn="r" eaLnBrk="1" hangingPunct="1">
              <a:spcBef>
                <a:spcPct val="20000"/>
              </a:spcBef>
              <a:buClr>
                <a:schemeClr val="hlink"/>
              </a:buClr>
              <a:buSzPct val="50000"/>
              <a:buFont typeface="Monotype Sorts" pitchFamily="96" charset="2"/>
              <a:buChar char="n"/>
            </a:pPr>
            <a:fld id="{9A0DB2DC-4C9A-4742-B13C-FB6460FD3503}" type="slidenum">
              <a:rPr lang="en-US" altLang="zh-CN" sz="1200" dirty="0">
                <a:solidFill>
                  <a:srgbClr val="0000FF"/>
                </a:solidFill>
                <a:effectLst>
                  <a:outerShdw blurRad="38100" dist="38100" dir="2700000">
                    <a:srgbClr val="C0C0C0"/>
                  </a:outerShdw>
                </a:effectLst>
                <a:latin typeface="Arial" panose="020B0604020202020204" pitchFamily="34" charset="0"/>
                <a:ea typeface="楷体_GB2312" pitchFamily="49" charset="-122"/>
              </a:rPr>
            </a:fld>
            <a:endParaRPr lang="en-US" altLang="zh-CN" sz="1200" dirty="0">
              <a:solidFill>
                <a:srgbClr val="0000FF"/>
              </a:solidFill>
              <a:effectLst>
                <a:outerShdw blurRad="38100" dist="38100" dir="2700000">
                  <a:srgbClr val="C0C0C0"/>
                </a:outerShdw>
              </a:effectLst>
              <a:latin typeface="Arial" panose="020B0604020202020204" pitchFamily="34" charset="0"/>
              <a:ea typeface="楷体_GB2312" pitchFamily="49"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Rectangle 7"/>
          <p:cNvSpPr txBox="1">
            <a:spLocks noGrp="1" noChangeArrowheads="1"/>
          </p:cNvSpPr>
          <p:nvPr>
            <p:ph type="sldNum" sz="quarter"/>
          </p:nvPr>
        </p:nvSpPr>
        <p:spPr bwMode="auto">
          <a:ln/>
        </p:spPr>
        <p:txBody>
          <a:bodyPr wrap="square" lIns="92075" tIns="46038" rIns="92075" bIns="46038" numCol="1" anchor="b" anchorCtr="0" compatLnSpc="1"/>
          <a:p>
            <a:pPr lvl="0" algn="r" eaLnBrk="1" hangingPunct="1">
              <a:spcBef>
                <a:spcPct val="20000"/>
              </a:spcBef>
              <a:buClr>
                <a:schemeClr val="hlink"/>
              </a:buClr>
              <a:buSzPct val="50000"/>
              <a:buFont typeface="Monotype Sorts" pitchFamily="96" charset="2"/>
              <a:buChar char="n"/>
            </a:pPr>
            <a:fld id="{9A0DB2DC-4C9A-4742-B13C-FB6460FD3503}" type="slidenum">
              <a:rPr lang="en-US" altLang="zh-CN" b="1" dirty="0">
                <a:solidFill>
                  <a:srgbClr val="0000FF"/>
                </a:solidFill>
                <a:effectLst>
                  <a:outerShdw blurRad="38100" dist="38100" dir="2700000">
                    <a:srgbClr val="C0C0C0"/>
                  </a:outerShdw>
                </a:effectLst>
                <a:latin typeface="Arial" panose="020B0604020202020204" pitchFamily="34" charset="0"/>
                <a:ea typeface="楷体_GB2312" pitchFamily="49" charset="-122"/>
              </a:rPr>
            </a:fld>
            <a:endParaRPr lang="en-US" altLang="zh-CN" b="1" dirty="0">
              <a:solidFill>
                <a:srgbClr val="0000FF"/>
              </a:solidFill>
              <a:effectLst>
                <a:outerShdw blurRad="38100" dist="38100" dir="2700000">
                  <a:srgbClr val="C0C0C0"/>
                </a:outerShdw>
              </a:effectLst>
              <a:latin typeface="Arial" panose="020B0604020202020204" pitchFamily="34" charset="0"/>
              <a:ea typeface="楷体_GB2312" pitchFamily="49" charset="-122"/>
            </a:endParaRPr>
          </a:p>
        </p:txBody>
      </p:sp>
      <p:sp>
        <p:nvSpPr>
          <p:cNvPr id="63491" name="Rectangle 2"/>
          <p:cNvSpPr>
            <a:spLocks noTextEdit="1"/>
          </p:cNvSpPr>
          <p:nvPr>
            <p:ph type="sldImg"/>
          </p:nvPr>
        </p:nvSpPr>
        <p:spPr>
          <a:ln/>
        </p:spPr>
      </p:sp>
      <p:sp>
        <p:nvSpPr>
          <p:cNvPr id="63492" name="Rectangle 3"/>
          <p:cNvSpPr>
            <a:spLocks noGrp="1"/>
          </p:cNvSpPr>
          <p:nvPr>
            <p:ph type="body" idx="1"/>
          </p:nvPr>
        </p:nvSpPr>
        <p:spPr>
          <a:ln/>
        </p:spPr>
        <p:txBody>
          <a:bodyPr wrap="square" lIns="92075" tIns="46038" rIns="92075" bIns="46038" anchor="t" anchorCtr="0"/>
          <a:p>
            <a:pPr lvl="0" eaLnBrk="1" hangingPunct="1"/>
            <a:endParaRPr lang="zh-CN" altLang="zh-CN"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solidFill>
          <a:schemeClr val="bg1"/>
        </a:solidFill>
        <a:effectLst/>
      </p:bgPr>
    </p:bg>
    <p:spTree>
      <p:nvGrpSpPr>
        <p:cNvPr id="1" name=""/>
        <p:cNvGrpSpPr/>
        <p:nvPr/>
      </p:nvGrpSpPr>
      <p:grpSpPr>
        <a:xfrm>
          <a:off x="0" y="0"/>
          <a:ext cx="0" cy="0"/>
          <a:chOff x="0" y="0"/>
          <a:chExt cx="0" cy="0"/>
        </a:xfrm>
      </p:grpSpPr>
      <p:grpSp>
        <p:nvGrpSpPr>
          <p:cNvPr id="2050" name="Group 2"/>
          <p:cNvGrpSpPr/>
          <p:nvPr/>
        </p:nvGrpSpPr>
        <p:grpSpPr>
          <a:xfrm>
            <a:off x="0" y="2438400"/>
            <a:ext cx="9009063" cy="1052513"/>
            <a:chOff x="0" y="1536"/>
            <a:chExt cx="5675" cy="663"/>
          </a:xfrm>
        </p:grpSpPr>
        <p:grpSp>
          <p:nvGrpSpPr>
            <p:cNvPr id="2056" name="Group 3"/>
            <p:cNvGrpSpPr/>
            <p:nvPr/>
          </p:nvGrpSpPr>
          <p:grpSpPr>
            <a:xfrm>
              <a:off x="185" y="1604"/>
              <a:ext cx="449" cy="299"/>
              <a:chOff x="720" y="336"/>
              <a:chExt cx="624" cy="432"/>
            </a:xfrm>
          </p:grpSpPr>
          <p:sp>
            <p:nvSpPr>
              <p:cNvPr id="22" name="Rectangle 4"/>
              <p:cNvSpPr>
                <a:spLocks noChangeArrowheads="1"/>
              </p:cNvSpPr>
              <p:nvPr/>
            </p:nvSpPr>
            <p:spPr bwMode="auto">
              <a:xfrm>
                <a:off x="720" y="336"/>
                <a:ext cx="384" cy="432"/>
              </a:xfrm>
              <a:prstGeom prst="rect">
                <a:avLst/>
              </a:prstGeom>
              <a:solidFill>
                <a:schemeClr val="folHlink"/>
              </a:solidFill>
              <a:ln>
                <a:noFill/>
              </a:ln>
            </p:spPr>
            <p:txBody>
              <a:bodyPr wrap="none" anchor="ctr"/>
              <a:lstStyle>
                <a:lvl1pPr>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1pPr>
                <a:lvl2pPr marL="742950" indent="-28575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2pPr>
                <a:lvl3pPr marL="11430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3pPr>
                <a:lvl4pPr marL="16002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4pPr>
                <a:lvl5pPr marL="20574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5pPr>
                <a:lvl6pPr marL="25146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6pPr>
                <a:lvl7pPr marL="29718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7pPr>
                <a:lvl8pPr marL="34290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8pPr>
                <a:lvl9pPr marL="38862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9pPr>
              </a:lstStyle>
              <a:p>
                <a:pPr marL="0" marR="0" lvl="0" indent="0" algn="l" defTabSz="914400" rtl="0" eaLnBrk="1" fontAlgn="base" latinLnBrk="0" hangingPunct="1">
                  <a:lnSpc>
                    <a:spcPct val="90000"/>
                  </a:lnSpc>
                  <a:spcBef>
                    <a:spcPct val="20000"/>
                  </a:spcBef>
                  <a:spcAft>
                    <a:spcPct val="0"/>
                  </a:spcAft>
                  <a:buClr>
                    <a:schemeClr val="folHlink"/>
                  </a:buClr>
                  <a:buSzPct val="60000"/>
                  <a:buFont typeface="Wingdings" panose="05000000000000000000" pitchFamily="2" charset="2"/>
                  <a:buChar char="n"/>
                  <a:defRPr/>
                </a:pPr>
                <a:endParaRPr kumimoji="1" lang="zh-CN" altLang="en-US" sz="2000" b="1" i="0" u="none" strike="noStrike" kern="1200" cap="none" spc="0" normalizeH="0" baseline="0" noProof="0">
                  <a:ln>
                    <a:noFill/>
                  </a:ln>
                  <a:solidFill>
                    <a:schemeClr val="tx1"/>
                  </a:solidFill>
                  <a:effectLst/>
                  <a:uLnTx/>
                  <a:uFillTx/>
                  <a:latin typeface="宋体" panose="02010600030101010101" pitchFamily="2" charset="-122"/>
                  <a:ea typeface="宋体" panose="02010600030101010101" pitchFamily="2" charset="-122"/>
                  <a:cs typeface="+mn-cs"/>
                </a:endParaRPr>
              </a:p>
            </p:txBody>
          </p:sp>
          <p:sp>
            <p:nvSpPr>
              <p:cNvPr id="2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p:spPr>
            <p:txBody>
              <a:bodyPr wrap="none" anchor="ctr"/>
              <a:lstStyle>
                <a:lvl1pPr>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1pPr>
                <a:lvl2pPr marL="742950" indent="-28575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2pPr>
                <a:lvl3pPr marL="11430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3pPr>
                <a:lvl4pPr marL="16002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4pPr>
                <a:lvl5pPr marL="20574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5pPr>
                <a:lvl6pPr marL="25146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6pPr>
                <a:lvl7pPr marL="29718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7pPr>
                <a:lvl8pPr marL="34290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8pPr>
                <a:lvl9pPr marL="38862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9pPr>
              </a:lstStyle>
              <a:p>
                <a:pPr marL="0" marR="0" lvl="0" indent="0" algn="l" defTabSz="914400" rtl="0" eaLnBrk="1" fontAlgn="base" latinLnBrk="0" hangingPunct="1">
                  <a:lnSpc>
                    <a:spcPct val="90000"/>
                  </a:lnSpc>
                  <a:spcBef>
                    <a:spcPct val="20000"/>
                  </a:spcBef>
                  <a:spcAft>
                    <a:spcPct val="0"/>
                  </a:spcAft>
                  <a:buClr>
                    <a:schemeClr val="folHlink"/>
                  </a:buClr>
                  <a:buSzPct val="60000"/>
                  <a:buFont typeface="Wingdings" panose="05000000000000000000" pitchFamily="2" charset="2"/>
                  <a:buChar char="n"/>
                  <a:defRPr/>
                </a:pPr>
                <a:endParaRPr kumimoji="1" lang="zh-CN" altLang="en-US" sz="2000" b="1" i="0" u="none" strike="noStrike" kern="1200" cap="none" spc="0" normalizeH="0" baseline="0" noProof="0">
                  <a:ln>
                    <a:noFill/>
                  </a:ln>
                  <a:solidFill>
                    <a:schemeClr val="tx1"/>
                  </a:solidFill>
                  <a:effectLst/>
                  <a:uLnTx/>
                  <a:uFillTx/>
                  <a:latin typeface="宋体" panose="02010600030101010101" pitchFamily="2" charset="-122"/>
                  <a:ea typeface="宋体" panose="02010600030101010101" pitchFamily="2" charset="-122"/>
                  <a:cs typeface="+mn-cs"/>
                </a:endParaRPr>
              </a:p>
            </p:txBody>
          </p:sp>
        </p:grpSp>
        <p:grpSp>
          <p:nvGrpSpPr>
            <p:cNvPr id="2057" name="Group 6"/>
            <p:cNvGrpSpPr/>
            <p:nvPr/>
          </p:nvGrpSpPr>
          <p:grpSpPr>
            <a:xfrm>
              <a:off x="263" y="1870"/>
              <a:ext cx="466" cy="299"/>
              <a:chOff x="912" y="2640"/>
              <a:chExt cx="672" cy="432"/>
            </a:xfrm>
          </p:grpSpPr>
          <p:sp>
            <p:nvSpPr>
              <p:cNvPr id="20" name="Rectangle 7"/>
              <p:cNvSpPr>
                <a:spLocks noChangeArrowheads="1"/>
              </p:cNvSpPr>
              <p:nvPr/>
            </p:nvSpPr>
            <p:spPr bwMode="auto">
              <a:xfrm>
                <a:off x="912" y="2640"/>
                <a:ext cx="384" cy="432"/>
              </a:xfrm>
              <a:prstGeom prst="rect">
                <a:avLst/>
              </a:prstGeom>
              <a:solidFill>
                <a:schemeClr val="accent2"/>
              </a:solidFill>
              <a:ln>
                <a:noFill/>
              </a:ln>
            </p:spPr>
            <p:txBody>
              <a:bodyPr wrap="none" anchor="ctr"/>
              <a:lstStyle>
                <a:lvl1pPr>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1pPr>
                <a:lvl2pPr marL="742950" indent="-28575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2pPr>
                <a:lvl3pPr marL="11430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3pPr>
                <a:lvl4pPr marL="16002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4pPr>
                <a:lvl5pPr marL="20574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5pPr>
                <a:lvl6pPr marL="25146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6pPr>
                <a:lvl7pPr marL="29718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7pPr>
                <a:lvl8pPr marL="34290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8pPr>
                <a:lvl9pPr marL="38862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9pPr>
              </a:lstStyle>
              <a:p>
                <a:pPr marL="0" marR="0" lvl="0" indent="0" algn="l" defTabSz="914400" rtl="0" eaLnBrk="1" fontAlgn="base" latinLnBrk="0" hangingPunct="1">
                  <a:lnSpc>
                    <a:spcPct val="90000"/>
                  </a:lnSpc>
                  <a:spcBef>
                    <a:spcPct val="20000"/>
                  </a:spcBef>
                  <a:spcAft>
                    <a:spcPct val="0"/>
                  </a:spcAft>
                  <a:buClr>
                    <a:schemeClr val="folHlink"/>
                  </a:buClr>
                  <a:buSzPct val="60000"/>
                  <a:buFont typeface="Wingdings" panose="05000000000000000000" pitchFamily="2" charset="2"/>
                  <a:buChar char="n"/>
                  <a:defRPr/>
                </a:pPr>
                <a:endParaRPr kumimoji="1" lang="zh-CN" altLang="en-US" sz="2000" b="1" i="0" u="none" strike="noStrike" kern="1200" cap="none" spc="0" normalizeH="0" baseline="0" noProof="0">
                  <a:ln>
                    <a:noFill/>
                  </a:ln>
                  <a:solidFill>
                    <a:schemeClr val="tx1"/>
                  </a:solidFill>
                  <a:effectLst/>
                  <a:uLnTx/>
                  <a:uFillTx/>
                  <a:latin typeface="宋体" panose="02010600030101010101" pitchFamily="2" charset="-122"/>
                  <a:ea typeface="宋体" panose="02010600030101010101" pitchFamily="2" charset="-122"/>
                  <a:cs typeface="+mn-cs"/>
                </a:endParaRPr>
              </a:p>
            </p:txBody>
          </p:sp>
          <p:sp>
            <p:nvSpPr>
              <p:cNvPr id="2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p:spPr>
            <p:txBody>
              <a:bodyPr wrap="none" anchor="ctr"/>
              <a:lstStyle>
                <a:lvl1pPr>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1pPr>
                <a:lvl2pPr marL="742950" indent="-28575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2pPr>
                <a:lvl3pPr marL="11430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3pPr>
                <a:lvl4pPr marL="16002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4pPr>
                <a:lvl5pPr marL="20574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5pPr>
                <a:lvl6pPr marL="25146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6pPr>
                <a:lvl7pPr marL="29718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7pPr>
                <a:lvl8pPr marL="34290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8pPr>
                <a:lvl9pPr marL="38862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9pPr>
              </a:lstStyle>
              <a:p>
                <a:pPr marL="0" marR="0" lvl="0" indent="0" algn="l" defTabSz="914400" rtl="0" eaLnBrk="1" fontAlgn="base" latinLnBrk="0" hangingPunct="1">
                  <a:lnSpc>
                    <a:spcPct val="90000"/>
                  </a:lnSpc>
                  <a:spcBef>
                    <a:spcPct val="20000"/>
                  </a:spcBef>
                  <a:spcAft>
                    <a:spcPct val="0"/>
                  </a:spcAft>
                  <a:buClr>
                    <a:schemeClr val="folHlink"/>
                  </a:buClr>
                  <a:buSzPct val="60000"/>
                  <a:buFont typeface="Wingdings" panose="05000000000000000000" pitchFamily="2" charset="2"/>
                  <a:buChar char="n"/>
                  <a:defRPr/>
                </a:pPr>
                <a:endParaRPr kumimoji="1" lang="zh-CN" altLang="en-US" sz="2000" b="1" i="0" u="none" strike="noStrike" kern="1200" cap="none" spc="0" normalizeH="0" baseline="0" noProof="0">
                  <a:ln>
                    <a:noFill/>
                  </a:ln>
                  <a:solidFill>
                    <a:schemeClr val="tx1"/>
                  </a:solidFill>
                  <a:effectLst/>
                  <a:uLnTx/>
                  <a:uFillTx/>
                  <a:latin typeface="宋体" panose="02010600030101010101" pitchFamily="2" charset="-122"/>
                  <a:ea typeface="宋体" panose="02010600030101010101" pitchFamily="2" charset="-122"/>
                  <a:cs typeface="+mn-cs"/>
                </a:endParaRPr>
              </a:p>
            </p:txBody>
          </p:sp>
        </p:grpSp>
        <p:sp>
          <p:nvSpPr>
            <p:cNvPr id="1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p:spPr>
          <p:txBody>
            <a:bodyPr wrap="none" anchor="ctr"/>
            <a:lstStyle>
              <a:lvl1pPr>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1pPr>
              <a:lvl2pPr marL="742950" indent="-28575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2pPr>
              <a:lvl3pPr marL="11430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3pPr>
              <a:lvl4pPr marL="16002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4pPr>
              <a:lvl5pPr marL="20574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5pPr>
              <a:lvl6pPr marL="25146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6pPr>
              <a:lvl7pPr marL="29718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7pPr>
              <a:lvl8pPr marL="34290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8pPr>
              <a:lvl9pPr marL="38862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9pPr>
            </a:lstStyle>
            <a:p>
              <a:pPr marL="0" marR="0" lvl="0" indent="0" algn="l" defTabSz="914400" rtl="0" eaLnBrk="1" fontAlgn="base" latinLnBrk="0" hangingPunct="1">
                <a:lnSpc>
                  <a:spcPct val="90000"/>
                </a:lnSpc>
                <a:spcBef>
                  <a:spcPct val="20000"/>
                </a:spcBef>
                <a:spcAft>
                  <a:spcPct val="0"/>
                </a:spcAft>
                <a:buClr>
                  <a:schemeClr val="folHlink"/>
                </a:buClr>
                <a:buSzPct val="60000"/>
                <a:buFont typeface="Wingdings" panose="05000000000000000000" pitchFamily="2" charset="2"/>
                <a:buChar char="n"/>
                <a:defRPr/>
              </a:pPr>
              <a:endParaRPr kumimoji="1" lang="zh-CN" altLang="en-US" sz="2000" b="1" i="0" u="none" strike="noStrike" kern="1200" cap="none" spc="0" normalizeH="0" baseline="0" noProof="0">
                <a:ln>
                  <a:noFill/>
                </a:ln>
                <a:solidFill>
                  <a:schemeClr val="tx1"/>
                </a:solidFill>
                <a:effectLst/>
                <a:uLnTx/>
                <a:uFillTx/>
                <a:latin typeface="宋体" panose="02010600030101010101" pitchFamily="2" charset="-122"/>
                <a:ea typeface="宋体" panose="02010600030101010101" pitchFamily="2" charset="-122"/>
                <a:cs typeface="+mn-cs"/>
              </a:endParaRPr>
            </a:p>
          </p:txBody>
        </p:sp>
        <p:sp>
          <p:nvSpPr>
            <p:cNvPr id="18" name="Rectangle 10"/>
            <p:cNvSpPr>
              <a:spLocks noChangeArrowheads="1"/>
            </p:cNvSpPr>
            <p:nvPr/>
          </p:nvSpPr>
          <p:spPr bwMode="auto">
            <a:xfrm>
              <a:off x="400" y="1536"/>
              <a:ext cx="20" cy="663"/>
            </a:xfrm>
            <a:prstGeom prst="rect">
              <a:avLst/>
            </a:prstGeom>
            <a:solidFill>
              <a:schemeClr val="bg2"/>
            </a:solidFill>
            <a:ln>
              <a:noFill/>
            </a:ln>
          </p:spPr>
          <p:txBody>
            <a:bodyPr wrap="none" anchor="ctr"/>
            <a:lstStyle>
              <a:lvl1pPr>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1pPr>
              <a:lvl2pPr marL="742950" indent="-28575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2pPr>
              <a:lvl3pPr marL="11430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3pPr>
              <a:lvl4pPr marL="16002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4pPr>
              <a:lvl5pPr marL="20574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5pPr>
              <a:lvl6pPr marL="25146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6pPr>
              <a:lvl7pPr marL="29718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7pPr>
              <a:lvl8pPr marL="34290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8pPr>
              <a:lvl9pPr marL="38862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9pPr>
            </a:lstStyle>
            <a:p>
              <a:pPr marL="0" marR="0" lvl="0" indent="0" algn="l" defTabSz="914400" rtl="0" eaLnBrk="1" fontAlgn="base" latinLnBrk="0" hangingPunct="1">
                <a:lnSpc>
                  <a:spcPct val="90000"/>
                </a:lnSpc>
                <a:spcBef>
                  <a:spcPct val="20000"/>
                </a:spcBef>
                <a:spcAft>
                  <a:spcPct val="0"/>
                </a:spcAft>
                <a:buClr>
                  <a:schemeClr val="folHlink"/>
                </a:buClr>
                <a:buSzPct val="60000"/>
                <a:buFont typeface="Wingdings" panose="05000000000000000000" pitchFamily="2" charset="2"/>
                <a:buChar char="n"/>
                <a:defRPr/>
              </a:pPr>
              <a:endParaRPr kumimoji="1" lang="zh-CN" altLang="en-US" sz="2000" b="1" i="0" u="none" strike="noStrike" kern="1200" cap="none" spc="0" normalizeH="0" baseline="0" noProof="0">
                <a:ln>
                  <a:noFill/>
                </a:ln>
                <a:solidFill>
                  <a:schemeClr val="tx1"/>
                </a:solidFill>
                <a:effectLst/>
                <a:uLnTx/>
                <a:uFillTx/>
                <a:latin typeface="宋体" panose="02010600030101010101" pitchFamily="2" charset="-122"/>
                <a:ea typeface="宋体" panose="02010600030101010101" pitchFamily="2" charset="-122"/>
                <a:cs typeface="+mn-cs"/>
              </a:endParaRPr>
            </a:p>
          </p:txBody>
        </p:sp>
        <p:sp>
          <p:nvSpPr>
            <p:cNvPr id="1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p:spPr>
          <p:txBody>
            <a:bodyPr wrap="none" anchor="ctr"/>
            <a:lstStyle>
              <a:lvl1pPr>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1pPr>
              <a:lvl2pPr marL="742950" indent="-28575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2pPr>
              <a:lvl3pPr marL="11430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3pPr>
              <a:lvl4pPr marL="16002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4pPr>
              <a:lvl5pPr marL="20574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5pPr>
              <a:lvl6pPr marL="25146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6pPr>
              <a:lvl7pPr marL="29718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7pPr>
              <a:lvl8pPr marL="34290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8pPr>
              <a:lvl9pPr marL="38862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9pPr>
            </a:lstStyle>
            <a:p>
              <a:pPr marL="0" marR="0" lvl="0" indent="0" algn="l" defTabSz="914400" rtl="0" eaLnBrk="1" fontAlgn="base" latinLnBrk="0" hangingPunct="1">
                <a:lnSpc>
                  <a:spcPct val="90000"/>
                </a:lnSpc>
                <a:spcBef>
                  <a:spcPct val="20000"/>
                </a:spcBef>
                <a:spcAft>
                  <a:spcPct val="0"/>
                </a:spcAft>
                <a:buClr>
                  <a:schemeClr val="folHlink"/>
                </a:buClr>
                <a:buSzPct val="60000"/>
                <a:buFont typeface="Wingdings" panose="05000000000000000000" pitchFamily="2" charset="2"/>
                <a:buChar char="n"/>
                <a:defRPr/>
              </a:pPr>
              <a:endParaRPr kumimoji="1" lang="zh-CN" altLang="en-US" sz="2000" b="1" i="0" u="none" strike="noStrike" kern="1200" cap="none" spc="0" normalizeH="0" baseline="0" noProof="0">
                <a:ln>
                  <a:noFill/>
                </a:ln>
                <a:solidFill>
                  <a:schemeClr val="tx1"/>
                </a:solidFill>
                <a:effectLst/>
                <a:uLnTx/>
                <a:uFillTx/>
                <a:latin typeface="宋体" panose="02010600030101010101" pitchFamily="2" charset="-122"/>
                <a:ea typeface="宋体" panose="02010600030101010101" pitchFamily="2" charset="-122"/>
                <a:cs typeface="+mn-cs"/>
              </a:endParaRPr>
            </a:p>
          </p:txBody>
        </p:sp>
      </p:grpSp>
      <p:sp>
        <p:nvSpPr>
          <p:cNvPr id="330764" name="Rectangle 12"/>
          <p:cNvSpPr>
            <a:spLocks noGrp="1" noChangeArrowheads="1"/>
          </p:cNvSpPr>
          <p:nvPr>
            <p:ph type="ctrTitle"/>
          </p:nvPr>
        </p:nvSpPr>
        <p:spPr>
          <a:xfrm>
            <a:off x="990600" y="1828800"/>
            <a:ext cx="7772400" cy="1143000"/>
          </a:xfrm>
        </p:spPr>
        <p:txBody>
          <a:bodyPr/>
          <a:lstStyle>
            <a:lvl1pPr>
              <a:defRPr/>
            </a:lvl1pPr>
          </a:lstStyle>
          <a:p>
            <a:r>
              <a:rPr lang="zh-CN" altLang="en-US"/>
              <a:t>单击此处编辑母版标题样式</a:t>
            </a:r>
            <a:endParaRPr lang="zh-CN" altLang="en-US"/>
          </a:p>
        </p:txBody>
      </p:sp>
      <p:sp>
        <p:nvSpPr>
          <p:cNvPr id="330765" name="Rectangle 13"/>
          <p:cNvSpPr>
            <a:spLocks noGrp="1" noChangeArrowheads="1"/>
          </p:cNvSpPr>
          <p:nvPr>
            <p:ph type="subTitle" idx="1"/>
          </p:nvPr>
        </p:nvSpPr>
        <p:spPr>
          <a:xfrm>
            <a:off x="1371600" y="3886200"/>
            <a:ext cx="6400800" cy="1752600"/>
          </a:xfrm>
        </p:spPr>
        <p:txBody>
          <a:bodyPr/>
          <a:lstStyle>
            <a:lvl1pPr marL="0" indent="0" algn="ctr">
              <a:buFont typeface="Wingdings" panose="05000000000000000000" pitchFamily="2" charset="2"/>
              <a:buNone/>
              <a:defRPr/>
            </a:lvl1pPr>
          </a:lstStyle>
          <a:p>
            <a:r>
              <a:rPr lang="zh-CN" altLang="en-US"/>
              <a:t>单击此处编辑母版副标题样式</a:t>
            </a:r>
            <a:endParaRPr lang="zh-CN" altLang="en-US"/>
          </a:p>
        </p:txBody>
      </p:sp>
      <p:sp>
        <p:nvSpPr>
          <p:cNvPr id="24" name="Rectangle 14"/>
          <p:cNvSpPr>
            <a:spLocks noGrp="1" noChangeArrowheads="1"/>
          </p:cNvSpPr>
          <p:nvPr>
            <p:ph type="dt" sz="half" idx="2"/>
          </p:nvPr>
        </p:nvSpPr>
        <p:spPr bwMode="auto">
          <a:xfrm>
            <a:off x="990600" y="6248400"/>
            <a:ext cx="1905000" cy="457200"/>
          </a:xfrm>
          <a:prstGeom prst="rect">
            <a:avLst/>
          </a:prstGeom>
          <a:ln>
            <a:miter lim="800000"/>
          </a:ln>
        </p:spPr>
        <p:txBody>
          <a:bodyPr vert="horz" wrap="square" lIns="91440" tIns="45720" rIns="91440" bIns="45720" numCol="1" anchor="b" anchorCtr="0" compatLnSpc="1"/>
          <a:lstStyle>
            <a:lvl1pPr>
              <a:defRPr>
                <a:solidFill>
                  <a:schemeClr val="bg2"/>
                </a:solidFill>
              </a:defRPr>
            </a:lvl1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bg2"/>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bg2"/>
              </a:solidFill>
              <a:effectLst/>
              <a:uLnTx/>
              <a:uFillTx/>
              <a:latin typeface="+mn-lt"/>
              <a:ea typeface="宋体" panose="02010600030101010101" pitchFamily="2" charset="-122"/>
              <a:cs typeface="+mn-cs"/>
            </a:endParaRPr>
          </a:p>
        </p:txBody>
      </p:sp>
      <p:sp>
        <p:nvSpPr>
          <p:cNvPr id="25" name="Rectangle 15"/>
          <p:cNvSpPr>
            <a:spLocks noGrp="1" noChangeArrowheads="1"/>
          </p:cNvSpPr>
          <p:nvPr>
            <p:ph type="ftr" sz="quarter" idx="3"/>
          </p:nvPr>
        </p:nvSpPr>
        <p:spPr bwMode="auto">
          <a:xfrm>
            <a:off x="3429000" y="6248400"/>
            <a:ext cx="2895600" cy="457200"/>
          </a:xfrm>
          <a:prstGeom prst="rect">
            <a:avLst/>
          </a:prstGeom>
          <a:ln>
            <a:miter lim="800000"/>
          </a:ln>
        </p:spPr>
        <p:txBody>
          <a:bodyPr vert="horz" wrap="square" lIns="91440" tIns="45720" rIns="91440" bIns="45720" numCol="1" anchor="b" anchorCtr="0" compatLnSpc="1"/>
          <a:lstStyle>
            <a:lvl1pPr>
              <a:defRPr>
                <a:solidFill>
                  <a:schemeClr val="bg2"/>
                </a:solidFill>
              </a:defRPr>
            </a:lvl1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bg2"/>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bg2"/>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bg2"/>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bg2"/>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bg2"/>
              </a:solidFill>
              <a:effectLst/>
              <a:uLnTx/>
              <a:uFillTx/>
              <a:latin typeface="+mn-lt"/>
              <a:ea typeface="宋体" panose="02010600030101010101" pitchFamily="2" charset="-122"/>
              <a:cs typeface="+mn-cs"/>
            </a:endParaRPr>
          </a:p>
        </p:txBody>
      </p:sp>
      <p:sp>
        <p:nvSpPr>
          <p:cNvPr id="26" name="Rectangle 16"/>
          <p:cNvSpPr>
            <a:spLocks noGrp="1" noChangeArrowheads="1"/>
          </p:cNvSpPr>
          <p:nvPr>
            <p:ph type="sldNum" sz="quarter" idx="4"/>
          </p:nvPr>
        </p:nvSpPr>
        <p:spPr bwMode="auto">
          <a:xfrm>
            <a:off x="6858000" y="6248400"/>
            <a:ext cx="1905000" cy="457200"/>
          </a:xfrm>
          <a:prstGeom prst="rect">
            <a:avLst/>
          </a:prstGeom>
          <a:ln>
            <a:miter lim="800000"/>
          </a:ln>
        </p:spPr>
        <p:txBody>
          <a:bodyPr vert="horz" wrap="square" lIns="91440" tIns="45720" rIns="91440" bIns="45720" numCol="1" anchor="b" anchorCtr="0" compatLnSpc="1"/>
          <a:p>
            <a:pPr algn="r" eaLnBrk="1" hangingPunct="1">
              <a:buNone/>
            </a:pPr>
            <a:fld id="{9A0DB2DC-4C9A-4742-B13C-FB6460FD3503}" type="slidenum">
              <a:rPr lang="en-US" altLang="zh-CN" dirty="0">
                <a:solidFill>
                  <a:schemeClr val="bg2"/>
                </a:solidFill>
                <a:latin typeface="Tahoma" panose="020B0604030504040204" pitchFamily="34" charset="0"/>
              </a:rPr>
            </a:fld>
            <a:endParaRPr lang="en-US" altLang="zh-CN" dirty="0">
              <a:solidFill>
                <a:schemeClr val="bg2"/>
              </a:solidFill>
              <a:latin typeface="Tahoma"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fld>
            <a:endParaRPr lang="en-US" altLang="zh-CN" dirty="0">
              <a:latin typeface="宋体" panose="02010600030101010101" pitchFamily="2"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fld>
            <a:endParaRPr lang="en-US" altLang="zh-CN" dirty="0">
              <a:latin typeface="宋体" panose="02010600030101010101" pitchFamily="2" charset="-122"/>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fld>
            <a:endParaRPr lang="en-US" altLang="zh-CN" dirty="0">
              <a:latin typeface="宋体" panose="02010600030101010101" pitchFamily="2" charset="-122"/>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lvl="0" eaLnBrk="1" hangingPunct="1">
              <a:buNone/>
            </a:pPr>
            <a:fld id="{9A0DB2DC-4C9A-4742-B13C-FB6460FD3503}" type="slidenum">
              <a:rPr lang="en-US" altLang="zh-CN" dirty="0"/>
            </a:fld>
            <a:endParaRPr lang="en-US" altLang="zh-CN" dirty="0">
              <a:latin typeface="宋体" panose="02010600030101010101" pitchFamily="2" charset="-122"/>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hangingPunct="1">
              <a:buNone/>
            </a:pPr>
            <a:fld id="{9A0DB2DC-4C9A-4742-B13C-FB6460FD3503}" type="slidenum">
              <a:rPr lang="en-US" altLang="zh-CN" dirty="0"/>
            </a:fld>
            <a:endParaRPr lang="en-US" altLang="zh-CN" dirty="0">
              <a:latin typeface="宋体" panose="02010600030101010101" pitchFamily="2" charset="-122"/>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lvl="0" eaLnBrk="1" hangingPunct="1">
              <a:buNone/>
            </a:pPr>
            <a:fld id="{9A0DB2DC-4C9A-4742-B13C-FB6460FD3503}" type="slidenum">
              <a:rPr lang="en-US" altLang="zh-CN" dirty="0"/>
            </a:fld>
            <a:endParaRPr lang="en-US" altLang="zh-CN" dirty="0">
              <a:latin typeface="宋体" panose="02010600030101010101" pitchFamily="2" charset="-122"/>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fld>
            <a:endParaRPr lang="en-US" altLang="zh-CN" dirty="0">
              <a:latin typeface="宋体" panose="02010600030101010101" pitchFamily="2" charset="-122"/>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endParaRPr kumimoji="1" lang="zh-CN" altLang="en-US" sz="3200" b="0" i="0" u="none" strike="noStrike" kern="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fld>
            <a:endParaRPr lang="en-US" altLang="zh-CN" dirty="0">
              <a:latin typeface="宋体" panose="02010600030101010101" pitchFamily="2" charset="-122"/>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fld>
            <a:endParaRPr lang="en-US" altLang="zh-CN" dirty="0">
              <a:latin typeface="宋体" panose="02010600030101010101" pitchFamily="2" charset="-122"/>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004050" y="617538"/>
            <a:ext cx="1951038" cy="551497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1150938" y="617538"/>
            <a:ext cx="5700712" cy="551497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fld>
            <a:endParaRPr lang="en-US" altLang="zh-CN" dirty="0">
              <a:latin typeface="宋体" panose="02010600030101010101" pitchFamily="2"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Rectangle 2"/>
          <p:cNvSpPr>
            <a:spLocks noChangeArrowheads="1"/>
          </p:cNvSpPr>
          <p:nvPr/>
        </p:nvSpPr>
        <p:spPr bwMode="ltGray">
          <a:xfrm>
            <a:off x="417513" y="1098550"/>
            <a:ext cx="438150" cy="474663"/>
          </a:xfrm>
          <a:prstGeom prst="rect">
            <a:avLst/>
          </a:prstGeom>
          <a:solidFill>
            <a:schemeClr val="accent2"/>
          </a:solidFill>
          <a:ln>
            <a:noFill/>
          </a:ln>
        </p:spPr>
        <p:txBody>
          <a:bodyPr wrap="none" anchor="ctr"/>
          <a:lstStyle>
            <a:lvl1pPr>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1pPr>
            <a:lvl2pPr marL="742950" indent="-28575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2pPr>
            <a:lvl3pPr marL="11430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3pPr>
            <a:lvl4pPr marL="16002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4pPr>
            <a:lvl5pPr marL="20574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5pPr>
            <a:lvl6pPr marL="25146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6pPr>
            <a:lvl7pPr marL="29718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7pPr>
            <a:lvl8pPr marL="34290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8pPr>
            <a:lvl9pPr marL="38862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027"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p:spPr>
        <p:txBody>
          <a:bodyPr wrap="none" anchor="ctr"/>
          <a:lstStyle>
            <a:lvl1pPr>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1pPr>
            <a:lvl2pPr marL="742950" indent="-28575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2pPr>
            <a:lvl3pPr marL="11430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3pPr>
            <a:lvl4pPr marL="16002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4pPr>
            <a:lvl5pPr marL="20574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5pPr>
            <a:lvl6pPr marL="25146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6pPr>
            <a:lvl7pPr marL="29718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7pPr>
            <a:lvl8pPr marL="34290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8pPr>
            <a:lvl9pPr marL="38862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028" name="Rectangle 4"/>
          <p:cNvSpPr>
            <a:spLocks noChangeArrowheads="1"/>
          </p:cNvSpPr>
          <p:nvPr/>
        </p:nvSpPr>
        <p:spPr bwMode="ltGray">
          <a:xfrm>
            <a:off x="541338" y="1520825"/>
            <a:ext cx="422275" cy="474663"/>
          </a:xfrm>
          <a:prstGeom prst="rect">
            <a:avLst/>
          </a:prstGeom>
          <a:solidFill>
            <a:schemeClr val="folHlink"/>
          </a:solidFill>
          <a:ln>
            <a:noFill/>
          </a:ln>
        </p:spPr>
        <p:txBody>
          <a:bodyPr wrap="none" anchor="ctr"/>
          <a:lstStyle>
            <a:lvl1pPr>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1pPr>
            <a:lvl2pPr marL="742950" indent="-28575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2pPr>
            <a:lvl3pPr marL="11430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3pPr>
            <a:lvl4pPr marL="16002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4pPr>
            <a:lvl5pPr marL="20574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5pPr>
            <a:lvl6pPr marL="25146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6pPr>
            <a:lvl7pPr marL="29718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7pPr>
            <a:lvl8pPr marL="34290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8pPr>
            <a:lvl9pPr marL="38862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029"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p:spPr>
        <p:txBody>
          <a:bodyPr wrap="none" anchor="ctr"/>
          <a:lstStyle>
            <a:lvl1pPr>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1pPr>
            <a:lvl2pPr marL="742950" indent="-28575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2pPr>
            <a:lvl3pPr marL="11430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3pPr>
            <a:lvl4pPr marL="16002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4pPr>
            <a:lvl5pPr marL="20574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5pPr>
            <a:lvl6pPr marL="25146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6pPr>
            <a:lvl7pPr marL="29718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7pPr>
            <a:lvl8pPr marL="34290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8pPr>
            <a:lvl9pPr marL="38862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030"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p:spPr>
        <p:txBody>
          <a:bodyPr wrap="none" anchor="ctr"/>
          <a:lstStyle>
            <a:lvl1pPr>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1pPr>
            <a:lvl2pPr marL="742950" indent="-28575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2pPr>
            <a:lvl3pPr marL="11430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3pPr>
            <a:lvl4pPr marL="16002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4pPr>
            <a:lvl5pPr marL="20574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5pPr>
            <a:lvl6pPr marL="25146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6pPr>
            <a:lvl7pPr marL="29718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7pPr>
            <a:lvl8pPr marL="34290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8pPr>
            <a:lvl9pPr marL="38862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031" name="Rectangle 7"/>
          <p:cNvSpPr>
            <a:spLocks noChangeArrowheads="1"/>
          </p:cNvSpPr>
          <p:nvPr/>
        </p:nvSpPr>
        <p:spPr bwMode="gray">
          <a:xfrm>
            <a:off x="762000" y="990600"/>
            <a:ext cx="31750" cy="1052513"/>
          </a:xfrm>
          <a:prstGeom prst="rect">
            <a:avLst/>
          </a:prstGeom>
          <a:solidFill>
            <a:schemeClr val="bg2"/>
          </a:solidFill>
          <a:ln>
            <a:noFill/>
          </a:ln>
        </p:spPr>
        <p:txBody>
          <a:bodyPr wrap="none" anchor="ctr"/>
          <a:lstStyle>
            <a:lvl1pPr>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1pPr>
            <a:lvl2pPr marL="742950" indent="-28575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2pPr>
            <a:lvl3pPr marL="11430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3pPr>
            <a:lvl4pPr marL="16002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4pPr>
            <a:lvl5pPr marL="20574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5pPr>
            <a:lvl6pPr marL="25146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6pPr>
            <a:lvl7pPr marL="29718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7pPr>
            <a:lvl8pPr marL="34290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8pPr>
            <a:lvl9pPr marL="38862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032"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p:spPr>
        <p:txBody>
          <a:bodyPr wrap="none" anchor="ctr"/>
          <a:lstStyle>
            <a:lvl1pPr>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1pPr>
            <a:lvl2pPr marL="742950" indent="-28575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2pPr>
            <a:lvl3pPr marL="11430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3pPr>
            <a:lvl4pPr marL="16002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4pPr>
            <a:lvl5pPr marL="2057400" indent="-228600">
              <a:lnSpc>
                <a:spcPct val="90000"/>
              </a:lnSpc>
              <a:spcBef>
                <a:spcPct val="20000"/>
              </a:spcBef>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5pPr>
            <a:lvl6pPr marL="25146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6pPr>
            <a:lvl7pPr marL="29718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7pPr>
            <a:lvl8pPr marL="34290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8pPr>
            <a:lvl9pPr marL="3886200" indent="-228600" eaLnBrk="0" fontAlgn="base" hangingPunct="0">
              <a:lnSpc>
                <a:spcPct val="90000"/>
              </a:lnSpc>
              <a:spcBef>
                <a:spcPct val="20000"/>
              </a:spcBef>
              <a:spcAft>
                <a:spcPct val="0"/>
              </a:spcAft>
              <a:buClr>
                <a:schemeClr val="folHlink"/>
              </a:buClr>
              <a:buSzPct val="60000"/>
              <a:buFont typeface="Wingdings" panose="05000000000000000000" pitchFamily="2" charset="2"/>
              <a:buChar char="n"/>
              <a:defRPr kumimoji="1" sz="2000" b="1">
                <a:solidFill>
                  <a:schemeClr val="tx1"/>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033" name="Rectangle 9"/>
          <p:cNvSpPr>
            <a:spLocks noGrp="1"/>
          </p:cNvSpPr>
          <p:nvPr>
            <p:ph type="title"/>
          </p:nvPr>
        </p:nvSpPr>
        <p:spPr>
          <a:xfrm>
            <a:off x="1150938" y="617538"/>
            <a:ext cx="7793037" cy="1143000"/>
          </a:xfrm>
          <a:prstGeom prst="rect">
            <a:avLst/>
          </a:prstGeom>
          <a:noFill/>
          <a:ln w="9525">
            <a:noFill/>
          </a:ln>
        </p:spPr>
        <p:txBody>
          <a:bodyPr anchor="b" anchorCtr="0"/>
          <a:p>
            <a:pPr lvl="0"/>
            <a:r>
              <a:rPr lang="zh-CN" altLang="en-US" dirty="0"/>
              <a:t>单击此处编辑母版标题样式</a:t>
            </a:r>
            <a:endParaRPr lang="zh-CN" altLang="en-US" dirty="0"/>
          </a:p>
        </p:txBody>
      </p:sp>
      <p:sp>
        <p:nvSpPr>
          <p:cNvPr id="1034" name="Rectangle 10"/>
          <p:cNvSpPr>
            <a:spLocks noGrp="1"/>
          </p:cNvSpPr>
          <p:nvPr>
            <p:ph type="body" idx="1"/>
          </p:nvPr>
        </p:nvSpPr>
        <p:spPr>
          <a:xfrm>
            <a:off x="1182688" y="2017713"/>
            <a:ext cx="7772400" cy="4114800"/>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29739" name="Rectangle 11"/>
          <p:cNvSpPr>
            <a:spLocks noGrp="1" noChangeArrowheads="1"/>
          </p:cNvSpPr>
          <p:nvPr>
            <p:ph type="dt" sz="half" idx="2"/>
          </p:nvPr>
        </p:nvSpPr>
        <p:spPr bwMode="auto">
          <a:xfrm>
            <a:off x="914400" y="6324600"/>
            <a:ext cx="1905000" cy="457200"/>
          </a:xfrm>
          <a:prstGeom prst="rect">
            <a:avLst/>
          </a:prstGeom>
          <a:noFill/>
          <a:ln w="9525">
            <a:noFill/>
            <a:miter lim="800000"/>
          </a:ln>
          <a:effectLst/>
        </p:spPr>
        <p:txBody>
          <a:bodyPr vert="horz" wrap="square" lIns="91440" tIns="45720" rIns="91440" bIns="45720" numCol="1" anchor="b" anchorCtr="0" compatLnSpc="1"/>
          <a:lstStyle>
            <a:lvl1pPr eaLnBrk="1" hangingPunct="1">
              <a:lnSpc>
                <a:spcPct val="100000"/>
              </a:lnSpc>
              <a:spcBef>
                <a:spcPct val="0"/>
              </a:spcBef>
              <a:buClrTx/>
              <a:buSzTx/>
              <a:buFontTx/>
              <a:buNone/>
              <a:defRPr kumimoji="0" sz="1400" b="0">
                <a:latin typeface="+mn-lt"/>
              </a:defRPr>
            </a:lvl1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29740" name="Rectangle 12"/>
          <p:cNvSpPr>
            <a:spLocks noGrp="1" noChangeArrowheads="1"/>
          </p:cNvSpPr>
          <p:nvPr>
            <p:ph type="ftr" sz="quarter" idx="3"/>
          </p:nvPr>
        </p:nvSpPr>
        <p:spPr bwMode="auto">
          <a:xfrm>
            <a:off x="3352800" y="6324600"/>
            <a:ext cx="2895600" cy="457200"/>
          </a:xfrm>
          <a:prstGeom prst="rect">
            <a:avLst/>
          </a:prstGeom>
          <a:noFill/>
          <a:ln w="9525">
            <a:noFill/>
            <a:miter lim="800000"/>
          </a:ln>
          <a:effectLst/>
        </p:spPr>
        <p:txBody>
          <a:bodyPr vert="horz" wrap="square" lIns="91440" tIns="45720" rIns="91440" bIns="45720" numCol="1" anchor="b" anchorCtr="0" compatLnSpc="1"/>
          <a:lstStyle>
            <a:lvl1pPr algn="ctr" eaLnBrk="1" hangingPunct="1">
              <a:lnSpc>
                <a:spcPct val="100000"/>
              </a:lnSpc>
              <a:spcBef>
                <a:spcPct val="0"/>
              </a:spcBef>
              <a:buClrTx/>
              <a:buSzTx/>
              <a:buFontTx/>
              <a:buNone/>
              <a:defRPr kumimoji="0" sz="1400" b="0">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29741" name="Rectangle 13"/>
          <p:cNvSpPr>
            <a:spLocks noGrp="1" noChangeArrowheads="1"/>
          </p:cNvSpPr>
          <p:nvPr>
            <p:ph type="sldNum" sz="quarter" idx="4"/>
          </p:nvPr>
        </p:nvSpPr>
        <p:spPr bwMode="auto">
          <a:xfrm>
            <a:off x="6781800" y="6324600"/>
            <a:ext cx="1905000" cy="457200"/>
          </a:xfrm>
          <a:prstGeom prst="rect">
            <a:avLst/>
          </a:prstGeom>
          <a:noFill/>
          <a:ln w="9525">
            <a:noFill/>
            <a:miter lim="800000"/>
          </a:ln>
          <a:effectLst/>
        </p:spPr>
        <p:txBody>
          <a:bodyPr vert="horz" wrap="square" lIns="91440" tIns="45720" rIns="91440" bIns="45720" numCol="1" anchor="b" anchorCtr="0" compatLnSpc="1"/>
          <a:lstStyle>
            <a:lvl1pPr algn="r">
              <a:defRPr sz="1400" b="0">
                <a:latin typeface="Tahoma" panose="020B0604030504040204" pitchFamily="34" charset="0"/>
              </a:defRPr>
            </a:lvl1pPr>
          </a:lstStyle>
          <a:p>
            <a:pPr lvl="0" eaLnBrk="1" hangingPunct="1">
              <a:buNone/>
            </a:pPr>
            <a:fld id="{9A0DB2DC-4C9A-4742-B13C-FB6460FD3503}" type="slidenum">
              <a:rPr lang="en-US" altLang="zh-CN" dirty="0"/>
            </a:fld>
            <a:endParaRPr lang="en-US" altLang="zh-CN" dirty="0">
              <a:latin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p:txStyles>
    <p:title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Tahoma" panose="020B0604030504040204" pitchFamily="34" charset="0"/>
          <a:ea typeface="宋体" panose="02010600030101010101" pitchFamily="2" charset="-122"/>
        </a:defRPr>
      </a:lvl2pPr>
      <a:lvl3pPr algn="l" rtl="0" eaLnBrk="0" fontAlgn="base" hangingPunct="0">
        <a:spcBef>
          <a:spcPct val="0"/>
        </a:spcBef>
        <a:spcAft>
          <a:spcPct val="0"/>
        </a:spcAft>
        <a:defRPr kumimoji="1" sz="4400">
          <a:solidFill>
            <a:schemeClr val="tx2"/>
          </a:solidFill>
          <a:latin typeface="Tahoma" panose="020B0604030504040204" pitchFamily="34" charset="0"/>
          <a:ea typeface="宋体" panose="02010600030101010101" pitchFamily="2" charset="-122"/>
        </a:defRPr>
      </a:lvl3pPr>
      <a:lvl4pPr algn="l" rtl="0" eaLnBrk="0" fontAlgn="base" hangingPunct="0">
        <a:spcBef>
          <a:spcPct val="0"/>
        </a:spcBef>
        <a:spcAft>
          <a:spcPct val="0"/>
        </a:spcAft>
        <a:defRPr kumimoji="1" sz="4400">
          <a:solidFill>
            <a:schemeClr val="tx2"/>
          </a:solidFill>
          <a:latin typeface="Tahoma" panose="020B0604030504040204" pitchFamily="34" charset="0"/>
          <a:ea typeface="宋体" panose="02010600030101010101" pitchFamily="2" charset="-122"/>
        </a:defRPr>
      </a:lvl4pPr>
      <a:lvl5pPr algn="l" rtl="0" eaLnBrk="0" fontAlgn="base" hangingPunct="0">
        <a:spcBef>
          <a:spcPct val="0"/>
        </a:spcBef>
        <a:spcAft>
          <a:spcPct val="0"/>
        </a:spcAft>
        <a:defRPr kumimoji="1" sz="4400">
          <a:solidFill>
            <a:schemeClr val="tx2"/>
          </a:solidFill>
          <a:latin typeface="Tahoma" panose="020B0604030504040204" pitchFamily="34" charset="0"/>
          <a:ea typeface="宋体" panose="02010600030101010101" pitchFamily="2" charset="-122"/>
        </a:defRPr>
      </a:lvl5pPr>
      <a:lvl6pPr marL="457200" algn="l" rtl="0" fontAlgn="base">
        <a:spcBef>
          <a:spcPct val="0"/>
        </a:spcBef>
        <a:spcAft>
          <a:spcPct val="0"/>
        </a:spcAft>
        <a:defRPr kumimoji="1" sz="4400">
          <a:solidFill>
            <a:schemeClr val="tx2"/>
          </a:solidFill>
          <a:latin typeface="Tahoma" panose="020B0604030504040204" pitchFamily="34" charset="0"/>
          <a:ea typeface="宋体" panose="02010600030101010101" pitchFamily="2" charset="-122"/>
        </a:defRPr>
      </a:lvl6pPr>
      <a:lvl7pPr marL="914400" algn="l" rtl="0" fontAlgn="base">
        <a:spcBef>
          <a:spcPct val="0"/>
        </a:spcBef>
        <a:spcAft>
          <a:spcPct val="0"/>
        </a:spcAft>
        <a:defRPr kumimoji="1" sz="4400">
          <a:solidFill>
            <a:schemeClr val="tx2"/>
          </a:solidFill>
          <a:latin typeface="Tahoma" panose="020B0604030504040204" pitchFamily="34" charset="0"/>
          <a:ea typeface="宋体" panose="02010600030101010101" pitchFamily="2" charset="-122"/>
        </a:defRPr>
      </a:lvl7pPr>
      <a:lvl8pPr marL="1371600" algn="l" rtl="0" fontAlgn="base">
        <a:spcBef>
          <a:spcPct val="0"/>
        </a:spcBef>
        <a:spcAft>
          <a:spcPct val="0"/>
        </a:spcAft>
        <a:defRPr kumimoji="1" sz="4400">
          <a:solidFill>
            <a:schemeClr val="tx2"/>
          </a:solidFill>
          <a:latin typeface="Tahoma" panose="020B0604030504040204" pitchFamily="34" charset="0"/>
          <a:ea typeface="宋体" panose="02010600030101010101" pitchFamily="2" charset="-122"/>
        </a:defRPr>
      </a:lvl8pPr>
      <a:lvl9pPr marL="1828800" algn="l" rtl="0" fontAlgn="base">
        <a:spcBef>
          <a:spcPct val="0"/>
        </a:spcBef>
        <a:spcAft>
          <a:spcPct val="0"/>
        </a:spcAft>
        <a:defRPr kumimoji="1" sz="4400">
          <a:solidFill>
            <a:schemeClr val="tx2"/>
          </a:solidFill>
          <a:latin typeface="Tahoma" panose="020B060403050404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8" name="Rectangle 2"/>
          <p:cNvSpPr>
            <a:spLocks noGrp="1"/>
          </p:cNvSpPr>
          <p:nvPr>
            <p:ph type="ctrTitle"/>
          </p:nvPr>
        </p:nvSpPr>
        <p:spPr>
          <a:xfrm>
            <a:off x="990600" y="1676400"/>
            <a:ext cx="7253288" cy="1323975"/>
          </a:xfrm>
          <a:ln/>
        </p:spPr>
        <p:txBody>
          <a:bodyPr vert="horz" wrap="square" lIns="91440" tIns="45720" rIns="91440" bIns="45720" anchor="b" anchorCtr="0"/>
          <a:p>
            <a:pPr eaLnBrk="1" hangingPunct="1">
              <a:buClrTx/>
              <a:buSzTx/>
              <a:buFontTx/>
              <a:buNone/>
            </a:pPr>
            <a:r>
              <a:rPr kumimoji="1" lang="zh-CN" altLang="en-US" sz="4000" b="1" dirty="0">
                <a:latin typeface="Times New Roman" panose="02020603050405020304" pitchFamily="18" charset="0"/>
                <a:ea typeface="华文中宋" panose="02010600040101010101" pitchFamily="2" charset="-122"/>
                <a:cs typeface="+mj-cs"/>
              </a:rPr>
              <a:t>第</a:t>
            </a:r>
            <a:r>
              <a:rPr kumimoji="1" lang="en-US" altLang="zh-CN" sz="4000" b="1" dirty="0">
                <a:latin typeface="Times New Roman" panose="02020603050405020304" pitchFamily="18" charset="0"/>
                <a:ea typeface="华文中宋" panose="02010600040101010101" pitchFamily="2" charset="-122"/>
                <a:cs typeface="+mj-cs"/>
              </a:rPr>
              <a:t>9</a:t>
            </a:r>
            <a:r>
              <a:rPr kumimoji="1" lang="zh-CN" altLang="en-US" sz="4000" b="1" dirty="0">
                <a:latin typeface="Times New Roman" panose="02020603050405020304" pitchFamily="18" charset="0"/>
                <a:ea typeface="华文中宋" panose="02010600040101010101" pitchFamily="2" charset="-122"/>
                <a:cs typeface="+mj-cs"/>
              </a:rPr>
              <a:t>讲 指针与引用（</a:t>
            </a:r>
            <a:r>
              <a:rPr kumimoji="1" lang="en-US" altLang="zh-CN" sz="4000" b="1" dirty="0">
                <a:latin typeface="Times New Roman" panose="02020603050405020304" pitchFamily="18" charset="0"/>
                <a:ea typeface="华文中宋" panose="02010600040101010101" pitchFamily="2" charset="-122"/>
                <a:cs typeface="+mj-cs"/>
              </a:rPr>
              <a:t>Part I</a:t>
            </a:r>
            <a:r>
              <a:rPr kumimoji="1" lang="zh-CN" altLang="en-US" sz="4000" b="1" dirty="0">
                <a:latin typeface="Times New Roman" panose="02020603050405020304" pitchFamily="18" charset="0"/>
                <a:ea typeface="华文中宋" panose="02010600040101010101" pitchFamily="2" charset="-122"/>
                <a:cs typeface="+mj-cs"/>
              </a:rPr>
              <a:t>）</a:t>
            </a:r>
            <a:endParaRPr kumimoji="1" lang="zh-CN" altLang="en-US" sz="4000" b="1" dirty="0">
              <a:latin typeface="Times New Roman" panose="02020603050405020304" pitchFamily="18" charset="0"/>
              <a:ea typeface="华文中宋" panose="02010600040101010101" pitchFamily="2" charset="-122"/>
              <a:cs typeface="+mj-cs"/>
            </a:endParaRPr>
          </a:p>
        </p:txBody>
      </p:sp>
      <p:sp>
        <p:nvSpPr>
          <p:cNvPr id="4099" name="Rectangle 4"/>
          <p:cNvSpPr>
            <a:spLocks noGrp="1"/>
          </p:cNvSpPr>
          <p:nvPr>
            <p:ph type="subTitle" idx="1"/>
          </p:nvPr>
        </p:nvSpPr>
        <p:spPr>
          <a:xfrm>
            <a:off x="1371600" y="3886200"/>
            <a:ext cx="6553200" cy="1828800"/>
          </a:xfrm>
          <a:ln/>
        </p:spPr>
        <p:txBody>
          <a:bodyPr vert="horz" wrap="square" lIns="91440" tIns="45720" rIns="91440" bIns="45720" anchor="t" anchorCtr="0"/>
          <a:p>
            <a:pPr eaLnBrk="1" hangingPunct="1">
              <a:buSzPct val="60000"/>
            </a:pPr>
            <a:r>
              <a:rPr kumimoji="1" lang="zh-CN" altLang="en-US" sz="4000" dirty="0">
                <a:latin typeface="华文行楷" panose="02010800040101010101" pitchFamily="2" charset="-122"/>
                <a:ea typeface="华文行楷" panose="02010800040101010101" pitchFamily="2" charset="-122"/>
                <a:cs typeface="+mn-cs"/>
              </a:rPr>
              <a:t>周水庚</a:t>
            </a:r>
            <a:endParaRPr kumimoji="1" lang="zh-CN" altLang="en-US" sz="4000" dirty="0">
              <a:latin typeface="华文行楷" panose="02010800040101010101" pitchFamily="2" charset="-122"/>
              <a:ea typeface="华文行楷" panose="02010800040101010101" pitchFamily="2" charset="-122"/>
              <a:cs typeface="+mn-cs"/>
            </a:endParaRPr>
          </a:p>
          <a:p>
            <a:pPr eaLnBrk="1" hangingPunct="1">
              <a:buSzPct val="60000"/>
            </a:pPr>
            <a:endParaRPr kumimoji="1" lang="zh-CN" altLang="en-US" dirty="0">
              <a:latin typeface="Times New Roman" panose="02020603050405020304" pitchFamily="18" charset="0"/>
              <a:ea typeface="华文中宋" panose="02010600040101010101" pitchFamily="2" charset="-122"/>
              <a:cs typeface="+mn-cs"/>
            </a:endParaRPr>
          </a:p>
          <a:p>
            <a:pPr eaLnBrk="1" hangingPunct="1">
              <a:buSzPct val="60000"/>
            </a:pPr>
            <a:r>
              <a:rPr kumimoji="1" lang="en-US" altLang="zh-CN" dirty="0">
                <a:latin typeface="Times New Roman" panose="02020603050405020304" pitchFamily="18" charset="0"/>
                <a:ea typeface="华文中宋" panose="02010600040101010101" pitchFamily="2" charset="-122"/>
                <a:cs typeface="+mn-cs"/>
              </a:rPr>
              <a:t>2025</a:t>
            </a:r>
            <a:r>
              <a:rPr kumimoji="1" lang="zh-CN" altLang="en-US" dirty="0">
                <a:latin typeface="Times New Roman" panose="02020603050405020304" pitchFamily="18" charset="0"/>
                <a:ea typeface="华文中宋" panose="02010600040101010101" pitchFamily="2" charset="-122"/>
                <a:cs typeface="+mn-cs"/>
              </a:rPr>
              <a:t>年</a:t>
            </a:r>
            <a:r>
              <a:rPr kumimoji="1" lang="en-US" altLang="zh-CN" dirty="0">
                <a:latin typeface="Times New Roman" panose="02020603050405020304" pitchFamily="18" charset="0"/>
                <a:ea typeface="华文中宋" panose="02010600040101010101" pitchFamily="2" charset="-122"/>
                <a:cs typeface="+mn-cs"/>
              </a:rPr>
              <a:t>11</a:t>
            </a:r>
            <a:r>
              <a:rPr kumimoji="1" lang="zh-CN" altLang="en-US" dirty="0">
                <a:latin typeface="Times New Roman" panose="02020603050405020304" pitchFamily="18" charset="0"/>
                <a:ea typeface="华文中宋" panose="02010600040101010101" pitchFamily="2" charset="-122"/>
                <a:cs typeface="+mn-cs"/>
              </a:rPr>
              <a:t>月</a:t>
            </a:r>
            <a:r>
              <a:rPr kumimoji="1" lang="en-US" altLang="zh-CN" dirty="0">
                <a:latin typeface="Times New Roman" panose="02020603050405020304" pitchFamily="18" charset="0"/>
                <a:ea typeface="华文中宋" panose="02010600040101010101" pitchFamily="2" charset="-122"/>
                <a:cs typeface="+mn-cs"/>
              </a:rPr>
              <a:t>20</a:t>
            </a:r>
            <a:r>
              <a:rPr kumimoji="1" lang="zh-CN" altLang="en-US" dirty="0">
                <a:latin typeface="Times New Roman" panose="02020603050405020304" pitchFamily="18" charset="0"/>
                <a:ea typeface="华文中宋" panose="02010600040101010101" pitchFamily="2" charset="-122"/>
                <a:cs typeface="+mn-cs"/>
              </a:rPr>
              <a:t>日</a:t>
            </a:r>
            <a:endParaRPr kumimoji="1" lang="zh-CN" altLang="en-US" dirty="0">
              <a:latin typeface="Times New Roman" panose="02020603050405020304" pitchFamily="18" charset="0"/>
              <a:ea typeface="华文中宋" panose="02010600040101010101" pitchFamily="2" charset="-122"/>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标题 1"/>
          <p:cNvSpPr>
            <a:spLocks noGrp="1"/>
          </p:cNvSpPr>
          <p:nvPr>
            <p:ph type="title"/>
          </p:nvPr>
        </p:nvSpPr>
        <p:spPr>
          <a:ln/>
        </p:spPr>
        <p:txBody>
          <a:bodyPr vert="horz" wrap="square" lIns="91440" tIns="45720" rIns="91440" bIns="45720" anchor="b" anchorCtr="0"/>
          <a:p>
            <a:endParaRPr lang="zh-CN" altLang="en-US" dirty="0"/>
          </a:p>
        </p:txBody>
      </p:sp>
      <p:pic>
        <p:nvPicPr>
          <p:cNvPr id="6147" name="内容占位符 1"/>
          <p:cNvPicPr>
            <a:picLocks noGrp="1" noChangeAspect="1"/>
          </p:cNvPicPr>
          <p:nvPr>
            <p:ph idx="1"/>
          </p:nvPr>
        </p:nvPicPr>
        <p:blipFill>
          <a:blip r:embed="rId1"/>
          <a:srcRect/>
          <a:stretch>
            <a:fillRect/>
          </a:stretch>
        </p:blipFill>
        <p:spPr>
          <a:xfrm>
            <a:off x="1187768" y="1739583"/>
            <a:ext cx="6575425" cy="3952875"/>
          </a:xfrm>
          <a:ln/>
        </p:spPr>
      </p:pic>
      <p:sp>
        <p:nvSpPr>
          <p:cNvPr id="4" name="日期占位符 3"/>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150"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cxnSp>
        <p:nvCxnSpPr>
          <p:cNvPr id="6151" name="直接连接符 5"/>
          <p:cNvCxnSpPr/>
          <p:nvPr/>
        </p:nvCxnSpPr>
        <p:spPr>
          <a:xfrm>
            <a:off x="1763713" y="3557588"/>
            <a:ext cx="5832475" cy="0"/>
          </a:xfrm>
          <a:prstGeom prst="line">
            <a:avLst/>
          </a:prstGeom>
          <a:ln w="25400" cap="flat" cmpd="sng">
            <a:solidFill>
              <a:srgbClr val="FF0000"/>
            </a:solidFill>
            <a:prstDash val="solid"/>
            <a:headEnd type="none" w="med" len="med"/>
            <a:tailEnd type="none" w="med" len="med"/>
          </a:ln>
        </p:spPr>
      </p:cxnSp>
      <p:sp>
        <p:nvSpPr>
          <p:cNvPr id="6152" name="文本框 6"/>
          <p:cNvSpPr txBox="1"/>
          <p:nvPr/>
        </p:nvSpPr>
        <p:spPr>
          <a:xfrm>
            <a:off x="2590800" y="5692775"/>
            <a:ext cx="4481513" cy="4000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a:spcBef>
                <a:spcPct val="0"/>
              </a:spcBef>
              <a:buClrTx/>
              <a:buSzTx/>
              <a:buFontTx/>
              <a:buNone/>
            </a:pPr>
            <a:r>
              <a:rPr lang="zh-CN" altLang="en-US" sz="2000" b="1" dirty="0">
                <a:solidFill>
                  <a:srgbClr val="FF0000"/>
                </a:solidFill>
                <a:latin typeface="Times New Roman" panose="02020603050405020304" pitchFamily="18" charset="0"/>
                <a:ea typeface="华文中宋" panose="02010600040101010101" pitchFamily="2" charset="-122"/>
              </a:rPr>
              <a:t>均分：</a:t>
            </a:r>
            <a:r>
              <a:rPr lang="en-US" altLang="zh-CN" sz="2000" b="1" dirty="0">
                <a:solidFill>
                  <a:srgbClr val="FF0000"/>
                </a:solidFill>
                <a:latin typeface="Times New Roman" panose="02020603050405020304" pitchFamily="18" charset="0"/>
                <a:ea typeface="华文中宋" panose="02010600040101010101" pitchFamily="2" charset="-122"/>
              </a:rPr>
              <a:t>70.69</a:t>
            </a:r>
            <a:r>
              <a:rPr lang="zh-CN" altLang="en-US" sz="2000" b="1" dirty="0">
                <a:solidFill>
                  <a:srgbClr val="FF0000"/>
                </a:solidFill>
                <a:latin typeface="Times New Roman" panose="02020603050405020304" pitchFamily="18" charset="0"/>
                <a:ea typeface="华文中宋" panose="02010600040101010101" pitchFamily="2" charset="-122"/>
              </a:rPr>
              <a:t>。</a:t>
            </a:r>
            <a:r>
              <a:rPr lang="en-US" altLang="zh-CN" sz="2000" b="1" dirty="0">
                <a:solidFill>
                  <a:srgbClr val="FF0000"/>
                </a:solidFill>
                <a:latin typeface="Times New Roman" panose="02020603050405020304" pitchFamily="18" charset="0"/>
                <a:ea typeface="华文中宋" panose="02010600040101010101" pitchFamily="2" charset="-122"/>
              </a:rPr>
              <a:t>9</a:t>
            </a:r>
            <a:r>
              <a:rPr lang="zh-CN" altLang="en-US" sz="2000" b="1" dirty="0">
                <a:solidFill>
                  <a:srgbClr val="FF0000"/>
                </a:solidFill>
                <a:latin typeface="Times New Roman" panose="02020603050405020304" pitchFamily="18" charset="0"/>
                <a:ea typeface="华文中宋" panose="02010600040101010101" pitchFamily="2" charset="-122"/>
              </a:rPr>
              <a:t>位同学不及格（</a:t>
            </a:r>
            <a:r>
              <a:rPr lang="en-US" altLang="zh-CN" sz="2000" b="1" dirty="0">
                <a:solidFill>
                  <a:srgbClr val="FF0000"/>
                </a:solidFill>
                <a:latin typeface="Times New Roman" panose="02020603050405020304" pitchFamily="18" charset="0"/>
                <a:ea typeface="华文中宋" panose="02010600040101010101" pitchFamily="2" charset="-122"/>
              </a:rPr>
              <a:t>18%</a:t>
            </a:r>
            <a:r>
              <a:rPr lang="zh-CN" altLang="en-US" sz="2000" b="1" dirty="0">
                <a:solidFill>
                  <a:srgbClr val="FF0000"/>
                </a:solidFill>
                <a:latin typeface="Times New Roman" panose="02020603050405020304" pitchFamily="18" charset="0"/>
                <a:ea typeface="华文中宋" panose="02010600040101010101" pitchFamily="2" charset="-122"/>
              </a:rPr>
              <a:t>）</a:t>
            </a:r>
            <a:endParaRPr lang="zh-CN" altLang="en-US" sz="2000" b="1" dirty="0">
              <a:solidFill>
                <a:srgbClr val="FF0000"/>
              </a:solidFill>
              <a:latin typeface="Times New Roman" panose="02020603050405020304" pitchFamily="18" charset="0"/>
              <a:ea typeface="华文中宋" panose="02010600040101010101"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标题 1"/>
          <p:cNvSpPr>
            <a:spLocks noGrp="1"/>
          </p:cNvSpPr>
          <p:nvPr>
            <p:ph type="title"/>
          </p:nvPr>
        </p:nvSpPr>
        <p:spPr>
          <a:ln/>
        </p:spPr>
        <p:txBody>
          <a:bodyPr vert="horz" wrap="square" lIns="91440" tIns="45720" rIns="91440" bIns="45720" anchor="b" anchorCtr="0"/>
          <a:p>
            <a:pPr>
              <a:buNone/>
            </a:pPr>
            <a:r>
              <a:rPr lang="en-US" altLang="zh-CN" sz="3600" b="1" dirty="0">
                <a:latin typeface="Times New Roman" panose="02020603050405020304" pitchFamily="18" charset="0"/>
                <a:ea typeface="华文中宋" panose="02010600040101010101" pitchFamily="2" charset="-122"/>
              </a:rPr>
              <a:t>John Backus</a:t>
            </a:r>
            <a:r>
              <a:rPr lang="zh-CN" altLang="en-US" sz="3600" b="1" dirty="0">
                <a:latin typeface="Times New Roman" panose="02020603050405020304" pitchFamily="18" charset="0"/>
                <a:ea typeface="华文中宋" panose="02010600040101010101" pitchFamily="2" charset="-122"/>
              </a:rPr>
              <a:t>：</a:t>
            </a:r>
            <a:r>
              <a:rPr lang="zh-CN" altLang="en-US" sz="3200" b="1" dirty="0">
                <a:latin typeface="Times New Roman" panose="02020603050405020304" pitchFamily="18" charset="0"/>
                <a:ea typeface="华文中宋" panose="02010600040101010101" pitchFamily="2" charset="-122"/>
              </a:rPr>
              <a:t>从“学渣”到图灵奖得主</a:t>
            </a:r>
            <a:endParaRPr lang="zh-CN" altLang="en-US" sz="3600" b="1" dirty="0">
              <a:ea typeface="Times New Roman" panose="02020603050405020304" pitchFamily="18" charset="0"/>
            </a:endParaRPr>
          </a:p>
        </p:txBody>
      </p:sp>
      <p:sp>
        <p:nvSpPr>
          <p:cNvPr id="7171" name="内容占位符 2"/>
          <p:cNvSpPr>
            <a:spLocks noGrp="1"/>
          </p:cNvSpPr>
          <p:nvPr>
            <p:ph idx="1"/>
          </p:nvPr>
        </p:nvSpPr>
        <p:spPr>
          <a:xfrm>
            <a:off x="395288" y="2051050"/>
            <a:ext cx="6553200" cy="4114800"/>
          </a:xfrm>
          <a:ln/>
        </p:spPr>
        <p:txBody>
          <a:bodyPr vert="horz" wrap="square" lIns="91440" tIns="45720" rIns="91440" bIns="45720" anchor="t" anchorCtr="0"/>
          <a:p>
            <a:r>
              <a:rPr lang="zh-CN" altLang="en-US" sz="2000" b="1" dirty="0">
                <a:solidFill>
                  <a:srgbClr val="FF0000"/>
                </a:solidFill>
                <a:latin typeface="Times New Roman" panose="02020603050405020304" pitchFamily="18" charset="0"/>
                <a:ea typeface="华文中宋" panose="02010600040101010101" pitchFamily="2" charset="-122"/>
              </a:rPr>
              <a:t>约翰</a:t>
            </a:r>
            <a:r>
              <a:rPr lang="en-US" altLang="zh-CN" sz="2000" b="1" dirty="0">
                <a:solidFill>
                  <a:srgbClr val="FF0000"/>
                </a:solidFill>
                <a:latin typeface="Times New Roman" panose="02020603050405020304" pitchFamily="18" charset="0"/>
                <a:ea typeface="华文中宋" panose="02010600040101010101" pitchFamily="2" charset="-122"/>
              </a:rPr>
              <a:t>·</a:t>
            </a:r>
            <a:r>
              <a:rPr lang="zh-CN" altLang="en-US" sz="2000" b="1" dirty="0">
                <a:solidFill>
                  <a:srgbClr val="FF0000"/>
                </a:solidFill>
                <a:latin typeface="Times New Roman" panose="02020603050405020304" pitchFamily="18" charset="0"/>
                <a:ea typeface="华文中宋" panose="02010600040101010101" pitchFamily="2" charset="-122"/>
              </a:rPr>
              <a:t>巴克斯</a:t>
            </a:r>
            <a:r>
              <a:rPr lang="zh-CN" altLang="en-US" sz="2000" dirty="0">
                <a:solidFill>
                  <a:srgbClr val="333333"/>
                </a:solidFill>
                <a:latin typeface="Times New Roman" panose="02020603050405020304" pitchFamily="18" charset="0"/>
                <a:ea typeface="华文中宋" panose="02010600040101010101" pitchFamily="2" charset="-122"/>
              </a:rPr>
              <a:t>（ </a:t>
            </a:r>
            <a:r>
              <a:rPr lang="en-US" altLang="zh-CN" sz="2000" dirty="0">
                <a:solidFill>
                  <a:srgbClr val="333333"/>
                </a:solidFill>
                <a:latin typeface="Times New Roman" panose="02020603050405020304" pitchFamily="18" charset="0"/>
                <a:ea typeface="华文中宋" panose="02010600040101010101" pitchFamily="2" charset="-122"/>
              </a:rPr>
              <a:t>1924-2007</a:t>
            </a:r>
            <a:r>
              <a:rPr lang="zh-CN" altLang="en-US" sz="2000" dirty="0">
                <a:solidFill>
                  <a:srgbClr val="333333"/>
                </a:solidFill>
                <a:latin typeface="Times New Roman" panose="02020603050405020304" pitchFamily="18" charset="0"/>
                <a:ea typeface="华文中宋" panose="02010600040101010101" pitchFamily="2" charset="-122"/>
              </a:rPr>
              <a:t>）。出生于美国费城</a:t>
            </a:r>
            <a:endParaRPr lang="en-US" altLang="zh-CN" sz="2000" dirty="0">
              <a:solidFill>
                <a:srgbClr val="333333"/>
              </a:solidFill>
              <a:latin typeface="Times New Roman" panose="02020603050405020304" pitchFamily="18" charset="0"/>
              <a:ea typeface="华文中宋" panose="02010600040101010101" pitchFamily="2" charset="-122"/>
            </a:endParaRPr>
          </a:p>
          <a:p>
            <a:r>
              <a:rPr lang="en-US" altLang="zh-CN" sz="2000" dirty="0">
                <a:solidFill>
                  <a:srgbClr val="333333"/>
                </a:solidFill>
                <a:latin typeface="Times New Roman" panose="02020603050405020304" pitchFamily="18" charset="0"/>
                <a:ea typeface="华文中宋" panose="02010600040101010101" pitchFamily="2" charset="-122"/>
              </a:rPr>
              <a:t>1942</a:t>
            </a:r>
            <a:r>
              <a:rPr lang="zh-CN" altLang="en-US" sz="2000" dirty="0">
                <a:solidFill>
                  <a:srgbClr val="333333"/>
                </a:solidFill>
                <a:latin typeface="Times New Roman" panose="02020603050405020304" pitchFamily="18" charset="0"/>
                <a:ea typeface="华文中宋" panose="02010600040101010101" pitchFamily="2" charset="-122"/>
              </a:rPr>
              <a:t>年进入</a:t>
            </a:r>
            <a:r>
              <a:rPr lang="zh-CN" altLang="en-US" sz="2000" dirty="0">
                <a:latin typeface="Times New Roman" panose="02020603050405020304" pitchFamily="18" charset="0"/>
                <a:ea typeface="华文中宋" panose="02010600040101010101" pitchFamily="2" charset="-122"/>
              </a:rPr>
              <a:t>弗吉尼亚大学</a:t>
            </a:r>
            <a:r>
              <a:rPr lang="zh-CN" altLang="en-US" sz="2000" dirty="0">
                <a:solidFill>
                  <a:srgbClr val="333333"/>
                </a:solidFill>
                <a:latin typeface="Times New Roman" panose="02020603050405020304" pitchFamily="18" charset="0"/>
                <a:ea typeface="华文中宋" panose="02010600040101010101" pitchFamily="2" charset="-122"/>
              </a:rPr>
              <a:t>主修化学，不到一年被开除；后入伍并学医，</a:t>
            </a:r>
            <a:r>
              <a:rPr lang="en-US" altLang="zh-CN" sz="2000" dirty="0">
                <a:solidFill>
                  <a:srgbClr val="333333"/>
                </a:solidFill>
                <a:latin typeface="Times New Roman" panose="02020603050405020304" pitchFamily="18" charset="0"/>
                <a:ea typeface="华文中宋" panose="02010600040101010101" pitchFamily="2" charset="-122"/>
              </a:rPr>
              <a:t>1946</a:t>
            </a:r>
            <a:r>
              <a:rPr lang="zh-CN" altLang="en-US" sz="2000" dirty="0">
                <a:solidFill>
                  <a:srgbClr val="333333"/>
                </a:solidFill>
                <a:latin typeface="Times New Roman" panose="02020603050405020304" pitchFamily="18" charset="0"/>
                <a:ea typeface="华文中宋" panose="02010600040101010101" pitchFamily="2" charset="-122"/>
              </a:rPr>
              <a:t>年退伍；</a:t>
            </a:r>
            <a:r>
              <a:rPr lang="en-US" altLang="zh-CN" sz="2000" dirty="0">
                <a:solidFill>
                  <a:srgbClr val="333333"/>
                </a:solidFill>
                <a:latin typeface="Times New Roman" panose="02020603050405020304" pitchFamily="18" charset="0"/>
                <a:ea typeface="华文中宋" panose="02010600040101010101" pitchFamily="2" charset="-122"/>
              </a:rPr>
              <a:t>1949</a:t>
            </a:r>
            <a:r>
              <a:rPr lang="zh-CN" altLang="en-US" sz="2000" dirty="0">
                <a:solidFill>
                  <a:srgbClr val="333333"/>
                </a:solidFill>
                <a:latin typeface="Times New Roman" panose="02020603050405020304" pitchFamily="18" charset="0"/>
                <a:ea typeface="华文中宋" panose="02010600040101010101" pitchFamily="2" charset="-122"/>
              </a:rPr>
              <a:t>、</a:t>
            </a:r>
            <a:r>
              <a:rPr lang="en-US" altLang="zh-CN" sz="2000" dirty="0">
                <a:solidFill>
                  <a:srgbClr val="333333"/>
                </a:solidFill>
                <a:latin typeface="Times New Roman" panose="02020603050405020304" pitchFamily="18" charset="0"/>
                <a:ea typeface="华文中宋" panose="02010600040101010101" pitchFamily="2" charset="-122"/>
              </a:rPr>
              <a:t>1950</a:t>
            </a:r>
            <a:r>
              <a:rPr lang="zh-CN" altLang="en-US" sz="2000" dirty="0">
                <a:solidFill>
                  <a:srgbClr val="333333"/>
                </a:solidFill>
                <a:latin typeface="Times New Roman" panose="02020603050405020304" pitchFamily="18" charset="0"/>
                <a:ea typeface="华文中宋" panose="02010600040101010101" pitchFamily="2" charset="-122"/>
              </a:rPr>
              <a:t>年获哥伦比亚大学数学学士、硕士学位，此后一直在</a:t>
            </a:r>
            <a:r>
              <a:rPr lang="en-US" altLang="zh-CN" sz="2000" dirty="0">
                <a:solidFill>
                  <a:srgbClr val="333333"/>
                </a:solidFill>
                <a:latin typeface="Times New Roman" panose="02020603050405020304" pitchFamily="18" charset="0"/>
                <a:ea typeface="华文中宋" panose="02010600040101010101" pitchFamily="2" charset="-122"/>
              </a:rPr>
              <a:t>IBM</a:t>
            </a:r>
            <a:r>
              <a:rPr lang="zh-CN" altLang="en-US" sz="2000" dirty="0">
                <a:solidFill>
                  <a:srgbClr val="333333"/>
                </a:solidFill>
                <a:latin typeface="Times New Roman" panose="02020603050405020304" pitchFamily="18" charset="0"/>
                <a:ea typeface="华文中宋" panose="02010600040101010101" pitchFamily="2" charset="-122"/>
              </a:rPr>
              <a:t>工作</a:t>
            </a:r>
            <a:endParaRPr lang="en-US" altLang="zh-CN" sz="2000" dirty="0">
              <a:solidFill>
                <a:srgbClr val="333333"/>
              </a:solidFill>
              <a:latin typeface="Times New Roman" panose="02020603050405020304" pitchFamily="18" charset="0"/>
              <a:ea typeface="华文中宋" panose="02010600040101010101" pitchFamily="2" charset="-122"/>
            </a:endParaRPr>
          </a:p>
          <a:p>
            <a:pPr lvl="1"/>
            <a:r>
              <a:rPr lang="en-US" altLang="zh-CN" sz="1600" dirty="0">
                <a:solidFill>
                  <a:srgbClr val="333333"/>
                </a:solidFill>
                <a:latin typeface="Times New Roman" panose="02020603050405020304" pitchFamily="18" charset="0"/>
                <a:ea typeface="华文中宋" panose="02010600040101010101" pitchFamily="2" charset="-122"/>
              </a:rPr>
              <a:t>1950—1954</a:t>
            </a:r>
            <a:r>
              <a:rPr lang="zh-CN" altLang="en-US" sz="1600" dirty="0">
                <a:solidFill>
                  <a:srgbClr val="333333"/>
                </a:solidFill>
                <a:latin typeface="Times New Roman" panose="02020603050405020304" pitchFamily="18" charset="0"/>
                <a:ea typeface="华文中宋" panose="02010600040101010101" pitchFamily="2" charset="-122"/>
              </a:rPr>
              <a:t>，担任</a:t>
            </a:r>
            <a:r>
              <a:rPr lang="en-US" altLang="zh-CN" sz="1600" dirty="0">
                <a:solidFill>
                  <a:srgbClr val="333333"/>
                </a:solidFill>
                <a:latin typeface="Times New Roman" panose="02020603050405020304" pitchFamily="18" charset="0"/>
                <a:ea typeface="华文中宋" panose="02010600040101010101" pitchFamily="2" charset="-122"/>
              </a:rPr>
              <a:t>IBM</a:t>
            </a:r>
            <a:r>
              <a:rPr lang="zh-CN" altLang="en-US" sz="1600" dirty="0">
                <a:solidFill>
                  <a:srgbClr val="333333"/>
                </a:solidFill>
                <a:latin typeface="Times New Roman" panose="02020603050405020304" pitchFamily="18" charset="0"/>
                <a:ea typeface="华文中宋" panose="02010600040101010101" pitchFamily="2" charset="-122"/>
              </a:rPr>
              <a:t>高级科学部程序员；</a:t>
            </a:r>
            <a:r>
              <a:rPr lang="en-US" altLang="zh-CN" sz="1600" dirty="0">
                <a:solidFill>
                  <a:srgbClr val="333333"/>
                </a:solidFill>
                <a:latin typeface="Times New Roman" panose="02020603050405020304" pitchFamily="18" charset="0"/>
                <a:ea typeface="华文中宋" panose="02010600040101010101" pitchFamily="2" charset="-122"/>
              </a:rPr>
              <a:t>1954—1959</a:t>
            </a:r>
            <a:r>
              <a:rPr lang="zh-CN" altLang="en-US" sz="1600" dirty="0">
                <a:solidFill>
                  <a:srgbClr val="333333"/>
                </a:solidFill>
                <a:latin typeface="Times New Roman" panose="02020603050405020304" pitchFamily="18" charset="0"/>
                <a:ea typeface="华文中宋" panose="02010600040101010101" pitchFamily="2" charset="-122"/>
              </a:rPr>
              <a:t>，担任</a:t>
            </a:r>
            <a:r>
              <a:rPr lang="en-US" altLang="zh-CN" sz="1600" dirty="0">
                <a:solidFill>
                  <a:srgbClr val="333333"/>
                </a:solidFill>
                <a:latin typeface="Times New Roman" panose="02020603050405020304" pitchFamily="18" charset="0"/>
                <a:ea typeface="华文中宋" panose="02010600040101010101" pitchFamily="2" charset="-122"/>
              </a:rPr>
              <a:t>IBM</a:t>
            </a:r>
            <a:r>
              <a:rPr lang="zh-CN" altLang="en-US" sz="1600" dirty="0">
                <a:solidFill>
                  <a:srgbClr val="333333"/>
                </a:solidFill>
                <a:latin typeface="Times New Roman" panose="02020603050405020304" pitchFamily="18" charset="0"/>
                <a:ea typeface="华文中宋" panose="02010600040101010101" pitchFamily="2" charset="-122"/>
              </a:rPr>
              <a:t>程序研究部经理；</a:t>
            </a:r>
            <a:r>
              <a:rPr lang="en-US" altLang="zh-CN" sz="1600" dirty="0">
                <a:solidFill>
                  <a:srgbClr val="333333"/>
                </a:solidFill>
                <a:latin typeface="Times New Roman" panose="02020603050405020304" pitchFamily="18" charset="0"/>
                <a:ea typeface="华文中宋" panose="02010600040101010101" pitchFamily="2" charset="-122"/>
              </a:rPr>
              <a:t>1959—1963</a:t>
            </a:r>
            <a:r>
              <a:rPr lang="zh-CN" altLang="en-US" sz="1600" dirty="0">
                <a:solidFill>
                  <a:srgbClr val="333333"/>
                </a:solidFill>
                <a:latin typeface="Times New Roman" panose="02020603050405020304" pitchFamily="18" charset="0"/>
                <a:ea typeface="华文中宋" panose="02010600040101010101" pitchFamily="2" charset="-122"/>
              </a:rPr>
              <a:t>，担任</a:t>
            </a:r>
            <a:r>
              <a:rPr lang="en-US" altLang="zh-CN" sz="1600" dirty="0">
                <a:solidFill>
                  <a:srgbClr val="333333"/>
                </a:solidFill>
                <a:latin typeface="Times New Roman" panose="02020603050405020304" pitchFamily="18" charset="0"/>
                <a:ea typeface="华文中宋" panose="02010600040101010101" pitchFamily="2" charset="-122"/>
              </a:rPr>
              <a:t>IBM</a:t>
            </a:r>
            <a:r>
              <a:rPr lang="zh-CN" altLang="en-US" sz="1600" dirty="0">
                <a:solidFill>
                  <a:srgbClr val="333333"/>
                </a:solidFill>
                <a:latin typeface="Times New Roman" panose="02020603050405020304" pitchFamily="18" charset="0"/>
                <a:ea typeface="华文中宋" panose="02010600040101010101" pitchFamily="2" charset="-122"/>
              </a:rPr>
              <a:t>研究人员；</a:t>
            </a:r>
            <a:r>
              <a:rPr lang="en-US" altLang="zh-CN" sz="1600" dirty="0">
                <a:solidFill>
                  <a:srgbClr val="333333"/>
                </a:solidFill>
                <a:latin typeface="Times New Roman" panose="02020603050405020304" pitchFamily="18" charset="0"/>
                <a:ea typeface="华文中宋" panose="02010600040101010101" pitchFamily="2" charset="-122"/>
              </a:rPr>
              <a:t>1963</a:t>
            </a:r>
            <a:r>
              <a:rPr lang="zh-CN" altLang="en-US" sz="1600" dirty="0">
                <a:solidFill>
                  <a:srgbClr val="333333"/>
                </a:solidFill>
                <a:latin typeface="Times New Roman" panose="02020603050405020304" pitchFamily="18" charset="0"/>
                <a:ea typeface="华文中宋" panose="02010600040101010101" pitchFamily="2" charset="-122"/>
              </a:rPr>
              <a:t>年</a:t>
            </a:r>
            <a:r>
              <a:rPr lang="en-US" altLang="zh-CN" sz="1600" dirty="0">
                <a:solidFill>
                  <a:srgbClr val="333333"/>
                </a:solidFill>
                <a:latin typeface="Times New Roman" panose="02020603050405020304" pitchFamily="18" charset="0"/>
                <a:ea typeface="华文中宋" panose="02010600040101010101" pitchFamily="2" charset="-122"/>
              </a:rPr>
              <a:t>—1991</a:t>
            </a:r>
            <a:r>
              <a:rPr lang="zh-CN" altLang="en-US" sz="1600" dirty="0">
                <a:solidFill>
                  <a:srgbClr val="333333"/>
                </a:solidFill>
                <a:latin typeface="Times New Roman" panose="02020603050405020304" pitchFamily="18" charset="0"/>
                <a:ea typeface="华文中宋" panose="02010600040101010101" pitchFamily="2" charset="-122"/>
              </a:rPr>
              <a:t>年，担任</a:t>
            </a:r>
            <a:r>
              <a:rPr lang="en-US" altLang="zh-CN" sz="1600" dirty="0">
                <a:solidFill>
                  <a:srgbClr val="333333"/>
                </a:solidFill>
                <a:latin typeface="Times New Roman" panose="02020603050405020304" pitchFamily="18" charset="0"/>
                <a:ea typeface="华文中宋" panose="02010600040101010101" pitchFamily="2" charset="-122"/>
              </a:rPr>
              <a:t>IBM Fellow</a:t>
            </a:r>
            <a:r>
              <a:rPr lang="zh-CN" altLang="en-US" sz="1600" dirty="0">
                <a:solidFill>
                  <a:srgbClr val="333333"/>
                </a:solidFill>
                <a:latin typeface="Times New Roman" panose="02020603050405020304" pitchFamily="18" charset="0"/>
                <a:ea typeface="华文中宋" panose="02010600040101010101" pitchFamily="2" charset="-122"/>
              </a:rPr>
              <a:t>；</a:t>
            </a:r>
            <a:r>
              <a:rPr lang="en-US" altLang="zh-CN" sz="1600" dirty="0">
                <a:solidFill>
                  <a:srgbClr val="333333"/>
                </a:solidFill>
                <a:latin typeface="Times New Roman" panose="02020603050405020304" pitchFamily="18" charset="0"/>
                <a:ea typeface="华文中宋" panose="02010600040101010101" pitchFamily="2" charset="-122"/>
              </a:rPr>
              <a:t>1991</a:t>
            </a:r>
            <a:r>
              <a:rPr lang="zh-CN" altLang="en-US" sz="1600" dirty="0">
                <a:solidFill>
                  <a:srgbClr val="333333"/>
                </a:solidFill>
                <a:latin typeface="Times New Roman" panose="02020603050405020304" pitchFamily="18" charset="0"/>
                <a:ea typeface="华文中宋" panose="02010600040101010101" pitchFamily="2" charset="-122"/>
              </a:rPr>
              <a:t>年，从</a:t>
            </a:r>
            <a:r>
              <a:rPr lang="en-US" altLang="zh-CN" sz="1600" dirty="0">
                <a:solidFill>
                  <a:srgbClr val="333333"/>
                </a:solidFill>
                <a:latin typeface="Times New Roman" panose="02020603050405020304" pitchFamily="18" charset="0"/>
                <a:ea typeface="华文中宋" panose="02010600040101010101" pitchFamily="2" charset="-122"/>
              </a:rPr>
              <a:t>IBM</a:t>
            </a:r>
            <a:r>
              <a:rPr lang="zh-CN" altLang="en-US" sz="1600" dirty="0">
                <a:solidFill>
                  <a:srgbClr val="333333"/>
                </a:solidFill>
                <a:latin typeface="Times New Roman" panose="02020603050405020304" pitchFamily="18" charset="0"/>
                <a:ea typeface="华文中宋" panose="02010600040101010101" pitchFamily="2" charset="-122"/>
              </a:rPr>
              <a:t>退休</a:t>
            </a:r>
            <a:endParaRPr lang="en-US" altLang="zh-CN" sz="1600" dirty="0">
              <a:solidFill>
                <a:srgbClr val="333333"/>
              </a:solidFill>
              <a:latin typeface="Times New Roman" panose="02020603050405020304" pitchFamily="18" charset="0"/>
              <a:ea typeface="华文中宋" panose="02010600040101010101" pitchFamily="2" charset="-122"/>
            </a:endParaRPr>
          </a:p>
          <a:p>
            <a:r>
              <a:rPr lang="en-US" altLang="zh-CN" sz="2000" dirty="0">
                <a:solidFill>
                  <a:srgbClr val="333333"/>
                </a:solidFill>
                <a:latin typeface="Times New Roman" panose="02020603050405020304" pitchFamily="18" charset="0"/>
                <a:ea typeface="华文中宋" panose="02010600040101010101" pitchFamily="2" charset="-122"/>
              </a:rPr>
              <a:t>1974</a:t>
            </a:r>
            <a:r>
              <a:rPr lang="zh-CN" altLang="en-US" sz="2000" dirty="0">
                <a:solidFill>
                  <a:srgbClr val="333333"/>
                </a:solidFill>
                <a:latin typeface="Times New Roman" panose="02020603050405020304" pitchFamily="18" charset="0"/>
                <a:ea typeface="华文中宋" panose="02010600040101010101" pitchFamily="2" charset="-122"/>
              </a:rPr>
              <a:t>年，当选美国国家科学院院士</a:t>
            </a:r>
            <a:endParaRPr lang="zh-CN" altLang="en-US" sz="2000" dirty="0">
              <a:solidFill>
                <a:srgbClr val="333333"/>
              </a:solidFill>
              <a:latin typeface="Times New Roman" panose="02020603050405020304" pitchFamily="18" charset="0"/>
              <a:ea typeface="华文中宋" panose="02010600040101010101" pitchFamily="2" charset="-122"/>
            </a:endParaRPr>
          </a:p>
          <a:p>
            <a:r>
              <a:rPr lang="en-US" altLang="zh-CN" sz="2000" dirty="0">
                <a:solidFill>
                  <a:srgbClr val="333333"/>
                </a:solidFill>
                <a:latin typeface="Times New Roman" panose="02020603050405020304" pitchFamily="18" charset="0"/>
                <a:ea typeface="华文中宋" panose="02010600040101010101" pitchFamily="2" charset="-122"/>
              </a:rPr>
              <a:t>1977</a:t>
            </a:r>
            <a:r>
              <a:rPr lang="zh-CN" altLang="en-US" sz="2000" dirty="0">
                <a:solidFill>
                  <a:srgbClr val="333333"/>
                </a:solidFill>
                <a:latin typeface="Times New Roman" panose="02020603050405020304" pitchFamily="18" charset="0"/>
                <a:ea typeface="华文中宋" panose="02010600040101010101" pitchFamily="2" charset="-122"/>
              </a:rPr>
              <a:t>年，获得图灵奖，同年当选美国国家工程院院士</a:t>
            </a:r>
            <a:endParaRPr lang="en-US" altLang="zh-CN" sz="2000" dirty="0">
              <a:solidFill>
                <a:srgbClr val="333333"/>
              </a:solidFill>
              <a:latin typeface="Times New Roman" panose="02020603050405020304" pitchFamily="18" charset="0"/>
              <a:ea typeface="华文中宋" panose="02010600040101010101" pitchFamily="2" charset="-122"/>
            </a:endParaRPr>
          </a:p>
          <a:p>
            <a:pPr lvl="1"/>
            <a:r>
              <a:rPr lang="zh-CN" altLang="en-US" sz="1800" dirty="0">
                <a:solidFill>
                  <a:srgbClr val="333333"/>
                </a:solidFill>
                <a:latin typeface="Times New Roman" panose="02020603050405020304" pitchFamily="18" charset="0"/>
                <a:ea typeface="华文中宋" panose="02010600040101010101" pitchFamily="2" charset="-122"/>
              </a:rPr>
              <a:t>“</a:t>
            </a:r>
            <a:r>
              <a:rPr lang="en-US" altLang="zh-CN" sz="1800" b="1" i="1" dirty="0">
                <a:solidFill>
                  <a:srgbClr val="FF0000"/>
                </a:solidFill>
                <a:latin typeface="Times New Roman" panose="02020603050405020304" pitchFamily="18" charset="0"/>
                <a:cs typeface="Times New Roman" panose="02020603050405020304" pitchFamily="18" charset="0"/>
              </a:rPr>
              <a:t>For profound, influential, and lasting contributions to the design of practical high-level programming systems</a:t>
            </a:r>
            <a:r>
              <a:rPr lang="zh-CN" altLang="en-US" sz="1800" dirty="0">
                <a:solidFill>
                  <a:srgbClr val="333333"/>
                </a:solidFill>
                <a:latin typeface="Times New Roman" panose="02020603050405020304" pitchFamily="18" charset="0"/>
                <a:ea typeface="华文中宋" panose="02010600040101010101" pitchFamily="2" charset="-122"/>
              </a:rPr>
              <a:t>”</a:t>
            </a:r>
            <a:endParaRPr lang="zh-CN" altLang="en-US" sz="1800" dirty="0">
              <a:solidFill>
                <a:srgbClr val="333333"/>
              </a:solidFill>
              <a:latin typeface="Times New Roman" panose="02020603050405020304" pitchFamily="18" charset="0"/>
              <a:ea typeface="华文中宋" panose="02010600040101010101" pitchFamily="2" charset="-122"/>
            </a:endParaRPr>
          </a:p>
          <a:p>
            <a:r>
              <a:rPr lang="en-US" altLang="zh-CN" sz="2000" dirty="0">
                <a:solidFill>
                  <a:srgbClr val="333333"/>
                </a:solidFill>
                <a:latin typeface="Times New Roman" panose="02020603050405020304" pitchFamily="18" charset="0"/>
                <a:ea typeface="华文中宋" panose="02010600040101010101" pitchFamily="2" charset="-122"/>
              </a:rPr>
              <a:t>1985</a:t>
            </a:r>
            <a:r>
              <a:rPr lang="zh-CN" altLang="en-US" sz="2000" dirty="0">
                <a:solidFill>
                  <a:srgbClr val="333333"/>
                </a:solidFill>
                <a:latin typeface="Times New Roman" panose="02020603050405020304" pitchFamily="18" charset="0"/>
                <a:ea typeface="华文中宋" panose="02010600040101010101" pitchFamily="2" charset="-122"/>
              </a:rPr>
              <a:t>年，当选美国艺术与科学院院士</a:t>
            </a:r>
            <a:endParaRPr lang="en-US" altLang="zh-CN" sz="2000" dirty="0">
              <a:solidFill>
                <a:srgbClr val="333333"/>
              </a:solidFill>
              <a:latin typeface="Times New Roman" panose="02020603050405020304" pitchFamily="18" charset="0"/>
              <a:ea typeface="华文中宋" panose="02010600040101010101" pitchFamily="2" charset="-122"/>
            </a:endParaRPr>
          </a:p>
          <a:p>
            <a:r>
              <a:rPr lang="zh-CN" altLang="en-US" sz="2000" dirty="0">
                <a:solidFill>
                  <a:srgbClr val="333333"/>
                </a:solidFill>
                <a:latin typeface="Times New Roman" panose="02020603050405020304" pitchFamily="18" charset="0"/>
                <a:ea typeface="华文中宋" panose="02010600040101010101" pitchFamily="2" charset="-122"/>
              </a:rPr>
              <a:t>主要成就：</a:t>
            </a:r>
            <a:r>
              <a:rPr lang="en-US" altLang="zh-CN" sz="2000" b="1" dirty="0">
                <a:solidFill>
                  <a:srgbClr val="FF0000"/>
                </a:solidFill>
                <a:latin typeface="Times New Roman" panose="02020603050405020304" pitchFamily="18" charset="0"/>
                <a:ea typeface="华文中宋" panose="02010600040101010101" pitchFamily="2" charset="-122"/>
              </a:rPr>
              <a:t>FORTRAN</a:t>
            </a:r>
            <a:r>
              <a:rPr lang="zh-CN" altLang="en-US" sz="2000" b="1" dirty="0">
                <a:solidFill>
                  <a:srgbClr val="FF0000"/>
                </a:solidFill>
                <a:latin typeface="Times New Roman" panose="02020603050405020304" pitchFamily="18" charset="0"/>
                <a:ea typeface="华文中宋" panose="02010600040101010101" pitchFamily="2" charset="-122"/>
              </a:rPr>
              <a:t>语言、</a:t>
            </a:r>
            <a:r>
              <a:rPr lang="en-US" altLang="zh-CN" sz="2000" b="1" dirty="0">
                <a:solidFill>
                  <a:srgbClr val="FF0000"/>
                </a:solidFill>
                <a:latin typeface="Times New Roman" panose="02020603050405020304" pitchFamily="18" charset="0"/>
                <a:ea typeface="华文中宋" panose="02010600040101010101" pitchFamily="2" charset="-122"/>
              </a:rPr>
              <a:t>BNF</a:t>
            </a:r>
            <a:r>
              <a:rPr lang="zh-CN" altLang="en-US" sz="2000" b="1" dirty="0">
                <a:solidFill>
                  <a:srgbClr val="FF0000"/>
                </a:solidFill>
                <a:latin typeface="Times New Roman" panose="02020603050405020304" pitchFamily="18" charset="0"/>
                <a:ea typeface="华文中宋" panose="02010600040101010101" pitchFamily="2" charset="-122"/>
              </a:rPr>
              <a:t>范式</a:t>
            </a:r>
            <a:endParaRPr lang="en-US" altLang="zh-CN" sz="2000" b="1" dirty="0">
              <a:solidFill>
                <a:srgbClr val="FF0000"/>
              </a:solidFill>
              <a:latin typeface="Times New Roman" panose="02020603050405020304" pitchFamily="18" charset="0"/>
              <a:ea typeface="华文中宋" panose="02010600040101010101" pitchFamily="2" charset="-122"/>
            </a:endParaRPr>
          </a:p>
          <a:p>
            <a:pPr lvl="1"/>
            <a:endParaRPr lang="zh-CN" altLang="en-US" sz="1600" dirty="0">
              <a:solidFill>
                <a:srgbClr val="333333"/>
              </a:solidFill>
              <a:latin typeface="Times New Roman" panose="02020603050405020304" pitchFamily="18" charset="0"/>
              <a:ea typeface="华文中宋" panose="02010600040101010101" pitchFamily="2" charset="-122"/>
            </a:endParaRPr>
          </a:p>
          <a:p>
            <a:endParaRPr lang="zh-CN" altLang="en-US" sz="2000" dirty="0">
              <a:latin typeface="Times New Roman" panose="02020603050405020304" pitchFamily="18" charset="0"/>
              <a:ea typeface="华文中宋" panose="02010600040101010101" pitchFamily="2" charset="-122"/>
            </a:endParaRPr>
          </a:p>
        </p:txBody>
      </p:sp>
      <p:sp>
        <p:nvSpPr>
          <p:cNvPr id="4" name="日期占位符 3"/>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174"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pic>
        <p:nvPicPr>
          <p:cNvPr id="7175" name="图片 6"/>
          <p:cNvPicPr>
            <a:picLocks noChangeAspect="1"/>
          </p:cNvPicPr>
          <p:nvPr/>
        </p:nvPicPr>
        <p:blipFill>
          <a:blip r:embed="rId1"/>
          <a:stretch>
            <a:fillRect/>
          </a:stretch>
        </p:blipFill>
        <p:spPr>
          <a:xfrm>
            <a:off x="7092950" y="2395538"/>
            <a:ext cx="1828800" cy="3409950"/>
          </a:xfrm>
          <a:prstGeom prst="rect">
            <a:avLst/>
          </a:prstGeom>
          <a:noFill/>
          <a:ln w="9525">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14690" name="Rectangle 2"/>
          <p:cNvSpPr>
            <a:spLocks noGrp="1"/>
          </p:cNvSpPr>
          <p:nvPr>
            <p:ph idx="1"/>
          </p:nvPr>
        </p:nvSpPr>
        <p:spPr>
          <a:xfrm>
            <a:off x="1143000" y="2133600"/>
            <a:ext cx="5867400" cy="3581400"/>
          </a:xfrm>
          <a:ln/>
        </p:spPr>
        <p:txBody>
          <a:bodyPr vert="horz" wrap="square" lIns="91440" tIns="45720" rIns="91440" bIns="45720" anchor="t" anchorCtr="0"/>
          <a:p>
            <a:pPr algn="just" eaLnBrk="1" hangingPunct="1"/>
            <a:r>
              <a:rPr lang="zh-CN" altLang="en-US" sz="3600" b="1" dirty="0">
                <a:latin typeface="Times New Roman" panose="02020603050405020304" pitchFamily="18" charset="0"/>
              </a:rPr>
              <a:t>指针</a:t>
            </a:r>
            <a:endParaRPr lang="zh-CN" altLang="en-US" sz="3600" b="1" dirty="0">
              <a:latin typeface="Times New Roman" panose="02020603050405020304" pitchFamily="18" charset="0"/>
            </a:endParaRPr>
          </a:p>
          <a:p>
            <a:pPr algn="just" eaLnBrk="1" hangingPunct="1"/>
            <a:r>
              <a:rPr lang="zh-CN" altLang="en-US" sz="3600" b="1" dirty="0">
                <a:latin typeface="Times New Roman" panose="02020603050405020304" pitchFamily="18" charset="0"/>
              </a:rPr>
              <a:t>指针和数组</a:t>
            </a:r>
            <a:endParaRPr lang="zh-CN" altLang="en-US" sz="3600" b="1" dirty="0">
              <a:latin typeface="Times New Roman" panose="02020603050405020304" pitchFamily="18" charset="0"/>
            </a:endParaRPr>
          </a:p>
          <a:p>
            <a:pPr algn="just" eaLnBrk="1" hangingPunct="1">
              <a:buClr>
                <a:schemeClr val="hlink"/>
              </a:buClr>
            </a:pPr>
            <a:endParaRPr lang="en-US" altLang="zh-CN" sz="3600" b="1" dirty="0">
              <a:solidFill>
                <a:schemeClr val="hlink"/>
              </a:solidFill>
              <a:latin typeface="Times New Roman" panose="02020603050405020304" pitchFamily="18" charset="0"/>
            </a:endParaRPr>
          </a:p>
        </p:txBody>
      </p:sp>
      <p:sp>
        <p:nvSpPr>
          <p:cNvPr id="8196" name="Text Box 3"/>
          <p:cNvSpPr txBox="1"/>
          <p:nvPr/>
        </p:nvSpPr>
        <p:spPr>
          <a:xfrm>
            <a:off x="1219200" y="914400"/>
            <a:ext cx="6934200" cy="762000"/>
          </a:xfrm>
          <a:prstGeom prst="rect">
            <a:avLst/>
          </a:prstGeom>
          <a:noFill/>
          <a:ln w="9525">
            <a:noFill/>
          </a:ln>
        </p:spPr>
        <p:txBody>
          <a:bodyPr lIns="92075" tIns="46038" rIns="92075" bIns="46038">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buClr>
                <a:schemeClr val="hlink"/>
              </a:buClr>
              <a:buSzPct val="50000"/>
              <a:buFont typeface="Monotype Sorts" pitchFamily="96" charset="2"/>
              <a:buNone/>
            </a:pPr>
            <a:r>
              <a:rPr lang="zh-CN" altLang="en-US" sz="4400" b="1" dirty="0">
                <a:solidFill>
                  <a:schemeClr val="tx2"/>
                </a:solidFill>
                <a:latin typeface="Times New Roman" panose="02020603050405020304" pitchFamily="18" charset="0"/>
              </a:rPr>
              <a:t>提要</a:t>
            </a:r>
            <a:endParaRPr lang="zh-CN" altLang="en-US" sz="4400" b="1" dirty="0">
              <a:solidFill>
                <a:schemeClr val="tx2"/>
              </a:solidFill>
              <a:latin typeface="Times New Roman" panose="02020603050405020304" pitchFamily="18"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8198"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4690">
                                            <p:txEl>
                                              <p:charRg st="0" end="3"/>
                                            </p:txEl>
                                          </p:spTgt>
                                        </p:tgtEl>
                                        <p:attrNameLst>
                                          <p:attrName>style.visibility</p:attrName>
                                        </p:attrNameLst>
                                      </p:cBhvr>
                                      <p:to>
                                        <p:strVal val="visible"/>
                                      </p:to>
                                    </p:set>
                                    <p:animEffect transition="in" filter="wipe(left)">
                                      <p:cBhvr>
                                        <p:cTn id="7" dur="500"/>
                                        <p:tgtEl>
                                          <p:spTgt spid="114690">
                                            <p:txEl>
                                              <p:charRg st="0"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4690">
                                            <p:txEl>
                                              <p:charRg st="3" end="9"/>
                                            </p:txEl>
                                          </p:spTgt>
                                        </p:tgtEl>
                                        <p:attrNameLst>
                                          <p:attrName>style.visibility</p:attrName>
                                        </p:attrNameLst>
                                      </p:cBhvr>
                                      <p:to>
                                        <p:strVal val="visible"/>
                                      </p:to>
                                    </p:set>
                                    <p:animEffect transition="in" filter="wipe(left)">
                                      <p:cBhvr>
                                        <p:cTn id="12" dur="500"/>
                                        <p:tgtEl>
                                          <p:spTgt spid="114690">
                                            <p:txEl>
                                              <p:charRg st="3"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0"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86402" name="Rectangle 2"/>
          <p:cNvSpPr>
            <a:spLocks noGrp="1"/>
          </p:cNvSpPr>
          <p:nvPr>
            <p:ph idx="1"/>
          </p:nvPr>
        </p:nvSpPr>
        <p:spPr>
          <a:xfrm>
            <a:off x="1143000" y="2133600"/>
            <a:ext cx="5867400" cy="3581400"/>
          </a:xfrm>
          <a:ln/>
        </p:spPr>
        <p:txBody>
          <a:bodyPr vert="horz" wrap="square" lIns="91440" tIns="45720" rIns="91440" bIns="45720" anchor="t" anchorCtr="0"/>
          <a:p>
            <a:pPr algn="just" eaLnBrk="1" hangingPunct="1">
              <a:buClr>
                <a:schemeClr val="hlink"/>
              </a:buClr>
              <a:buFont typeface="Wingdings" panose="05000000000000000000" pitchFamily="2" charset="2"/>
              <a:buChar char="F"/>
            </a:pPr>
            <a:r>
              <a:rPr lang="zh-CN" altLang="en-US" sz="3600" b="1" dirty="0">
                <a:solidFill>
                  <a:schemeClr val="hlink"/>
                </a:solidFill>
                <a:latin typeface="Times New Roman" panose="02020603050405020304" pitchFamily="18" charset="0"/>
              </a:rPr>
              <a:t>指针</a:t>
            </a:r>
            <a:endParaRPr lang="zh-CN" altLang="en-US" sz="3600" b="1" dirty="0">
              <a:solidFill>
                <a:schemeClr val="hlink"/>
              </a:solidFill>
              <a:latin typeface="Times New Roman" panose="02020603050405020304" pitchFamily="18" charset="0"/>
            </a:endParaRPr>
          </a:p>
          <a:p>
            <a:pPr algn="just" eaLnBrk="1" hangingPunct="1">
              <a:buFont typeface="Wingdings" panose="05000000000000000000" pitchFamily="2" charset="2"/>
              <a:buChar char="n"/>
            </a:pPr>
            <a:r>
              <a:rPr lang="zh-CN" altLang="en-US" sz="3600" b="1" dirty="0">
                <a:latin typeface="Times New Roman" panose="02020603050405020304" pitchFamily="18" charset="0"/>
              </a:rPr>
              <a:t>指针和数组</a:t>
            </a:r>
            <a:endParaRPr lang="zh-CN" altLang="en-US" sz="3600" b="1" dirty="0">
              <a:latin typeface="Times New Roman" panose="02020603050405020304" pitchFamily="18" charset="0"/>
            </a:endParaRPr>
          </a:p>
          <a:p>
            <a:pPr algn="just" eaLnBrk="1" hangingPunct="1">
              <a:buClr>
                <a:schemeClr val="hlink"/>
              </a:buClr>
              <a:buFont typeface="Wingdings" panose="05000000000000000000" pitchFamily="2" charset="2"/>
              <a:buChar char="n"/>
            </a:pPr>
            <a:endParaRPr lang="en-US" altLang="zh-CN" sz="3600" b="1" dirty="0">
              <a:solidFill>
                <a:schemeClr val="hlink"/>
              </a:solidFill>
              <a:latin typeface="Times New Roman" panose="02020603050405020304" pitchFamily="18" charset="0"/>
            </a:endParaRPr>
          </a:p>
        </p:txBody>
      </p:sp>
      <p:sp>
        <p:nvSpPr>
          <p:cNvPr id="9220" name="Text Box 3"/>
          <p:cNvSpPr txBox="1"/>
          <p:nvPr/>
        </p:nvSpPr>
        <p:spPr>
          <a:xfrm>
            <a:off x="1219200" y="914400"/>
            <a:ext cx="6934200" cy="762000"/>
          </a:xfrm>
          <a:prstGeom prst="rect">
            <a:avLst/>
          </a:prstGeom>
          <a:noFill/>
          <a:ln w="9525">
            <a:noFill/>
          </a:ln>
        </p:spPr>
        <p:txBody>
          <a:bodyPr lIns="92075" tIns="46038" rIns="92075" bIns="46038">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buClr>
                <a:schemeClr val="hlink"/>
              </a:buClr>
              <a:buSzPct val="50000"/>
              <a:buFont typeface="Monotype Sorts" pitchFamily="96" charset="2"/>
              <a:buNone/>
            </a:pPr>
            <a:r>
              <a:rPr lang="zh-CN" altLang="en-US" sz="4400" b="1" dirty="0">
                <a:solidFill>
                  <a:schemeClr val="tx2"/>
                </a:solidFill>
                <a:latin typeface="Times New Roman" panose="02020603050405020304" pitchFamily="18" charset="0"/>
              </a:rPr>
              <a:t>提要</a:t>
            </a:r>
            <a:endParaRPr lang="zh-CN" altLang="en-US" sz="4400" b="1" dirty="0">
              <a:solidFill>
                <a:schemeClr val="tx2"/>
              </a:solidFill>
              <a:latin typeface="Times New Roman" panose="02020603050405020304" pitchFamily="18"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9222"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86402">
                                            <p:txEl>
                                              <p:charRg st="0" end="3"/>
                                            </p:txEl>
                                          </p:spTgt>
                                        </p:tgtEl>
                                        <p:attrNameLst>
                                          <p:attrName>style.visibility</p:attrName>
                                        </p:attrNameLst>
                                      </p:cBhvr>
                                      <p:to>
                                        <p:strVal val="visible"/>
                                      </p:to>
                                    </p:set>
                                    <p:animEffect transition="in" filter="wipe(left)">
                                      <p:cBhvr>
                                        <p:cTn id="7" dur="500"/>
                                        <p:tgtEl>
                                          <p:spTgt spid="486402">
                                            <p:txEl>
                                              <p:charRg st="0"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86402">
                                            <p:txEl>
                                              <p:charRg st="3" end="9"/>
                                            </p:txEl>
                                          </p:spTgt>
                                        </p:tgtEl>
                                        <p:attrNameLst>
                                          <p:attrName>style.visibility</p:attrName>
                                        </p:attrNameLst>
                                      </p:cBhvr>
                                      <p:to>
                                        <p:strVal val="visible"/>
                                      </p:to>
                                    </p:set>
                                    <p:animEffect transition="in" filter="wipe(left)">
                                      <p:cBhvr>
                                        <p:cTn id="12" dur="500"/>
                                        <p:tgtEl>
                                          <p:spTgt spid="486402">
                                            <p:txEl>
                                              <p:charRg st="3"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640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0243"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指针与指针的作用</a:t>
            </a:r>
            <a:endParaRPr lang="zh-CN" altLang="en-US" b="1" dirty="0">
              <a:latin typeface="华文中宋" panose="02010600040101010101" pitchFamily="2" charset="-122"/>
              <a:ea typeface="华文中宋" panose="02010600040101010101" pitchFamily="2" charset="-122"/>
            </a:endParaRPr>
          </a:p>
        </p:txBody>
      </p:sp>
      <p:sp>
        <p:nvSpPr>
          <p:cNvPr id="10244" name="Rectangle 3"/>
          <p:cNvSpPr>
            <a:spLocks noGrp="1"/>
          </p:cNvSpPr>
          <p:nvPr>
            <p:ph idx="1"/>
          </p:nvPr>
        </p:nvSpPr>
        <p:spPr>
          <a:xfrm>
            <a:off x="1066800" y="2017713"/>
            <a:ext cx="7772400" cy="4114800"/>
          </a:xfrm>
          <a:ln/>
        </p:spPr>
        <p:txBody>
          <a:bodyPr vert="horz" wrap="square" lIns="91440" tIns="45720" rIns="91440" bIns="45720" anchor="t" anchorCtr="0"/>
          <a:p>
            <a:pPr eaLnBrk="1" hangingPunct="1"/>
            <a:r>
              <a:rPr lang="zh-CN" altLang="en-US" sz="2400" b="1" dirty="0">
                <a:latin typeface="Comic Sans MS" panose="030F0702030302020204" pitchFamily="66" charset="0"/>
              </a:rPr>
              <a:t>指针是</a:t>
            </a:r>
            <a:r>
              <a:rPr lang="en-US" altLang="zh-CN" sz="2400" b="1" dirty="0">
                <a:latin typeface="Comic Sans MS" panose="030F0702030302020204" pitchFamily="66" charset="0"/>
              </a:rPr>
              <a:t>C</a:t>
            </a:r>
            <a:r>
              <a:rPr lang="zh-CN" altLang="en-US" sz="2400" b="1" dirty="0">
                <a:latin typeface="Comic Sans MS" panose="030F0702030302020204" pitchFamily="66" charset="0"/>
              </a:rPr>
              <a:t>语言中用于表示程序对象</a:t>
            </a:r>
            <a:r>
              <a:rPr lang="zh-CN" altLang="en-US" sz="2400" b="1" dirty="0">
                <a:solidFill>
                  <a:srgbClr val="FF0000"/>
                </a:solidFill>
                <a:latin typeface="Comic Sans MS" panose="030F0702030302020204" pitchFamily="66" charset="0"/>
              </a:rPr>
              <a:t>地址</a:t>
            </a:r>
            <a:r>
              <a:rPr lang="zh-CN" altLang="en-US" sz="2400" b="1" dirty="0">
                <a:latin typeface="Comic Sans MS" panose="030F0702030302020204" pitchFamily="66" charset="0"/>
              </a:rPr>
              <a:t>的一类数据</a:t>
            </a:r>
            <a:endParaRPr lang="en-US" altLang="zh-CN" sz="2400" b="1" dirty="0">
              <a:latin typeface="Comic Sans MS" panose="030F0702030302020204" pitchFamily="66" charset="0"/>
            </a:endParaRPr>
          </a:p>
          <a:p>
            <a:pPr eaLnBrk="1" hangingPunct="1"/>
            <a:endParaRPr lang="zh-CN" altLang="en-US" sz="2400" b="1" dirty="0">
              <a:latin typeface="Comic Sans MS" panose="030F0702030302020204" pitchFamily="66" charset="0"/>
            </a:endParaRPr>
          </a:p>
          <a:p>
            <a:pPr eaLnBrk="1" hangingPunct="1"/>
            <a:r>
              <a:rPr lang="zh-CN" altLang="en-US" sz="2400" b="1" dirty="0">
                <a:latin typeface="Comic Sans MS" panose="030F0702030302020204" pitchFamily="66" charset="0"/>
              </a:rPr>
              <a:t>指针的作用</a:t>
            </a:r>
            <a:endParaRPr lang="en-US" altLang="zh-CN" sz="2400" b="1" dirty="0">
              <a:latin typeface="Comic Sans MS" panose="030F0702030302020204" pitchFamily="66" charset="0"/>
            </a:endParaRPr>
          </a:p>
          <a:p>
            <a:pPr lvl="1" eaLnBrk="1" hangingPunct="1"/>
            <a:r>
              <a:rPr lang="zh-CN" altLang="en-US" sz="2000" b="1" dirty="0">
                <a:solidFill>
                  <a:srgbClr val="0000FF"/>
                </a:solidFill>
                <a:latin typeface="Comic Sans MS" panose="030F0702030302020204" pitchFamily="66" charset="0"/>
              </a:rPr>
              <a:t>间接引用它所指的对象</a:t>
            </a:r>
            <a:endParaRPr lang="zh-CN" altLang="en-US" sz="2000" b="1" dirty="0">
              <a:solidFill>
                <a:srgbClr val="0000FF"/>
              </a:solidFill>
              <a:latin typeface="Comic Sans MS" panose="030F0702030302020204" pitchFamily="66" charset="0"/>
            </a:endParaRPr>
          </a:p>
          <a:p>
            <a:pPr lvl="1" eaLnBrk="1" hangingPunct="1"/>
            <a:r>
              <a:rPr lang="zh-CN" altLang="en-US" sz="2000" b="1" dirty="0">
                <a:solidFill>
                  <a:srgbClr val="0000FF"/>
                </a:solidFill>
                <a:latin typeface="Comic Sans MS" panose="030F0702030302020204" pitchFamily="66" charset="0"/>
              </a:rPr>
              <a:t>描述数据和数据之间的关系，以便构造复杂的数据结构</a:t>
            </a:r>
            <a:endParaRPr lang="zh-CN" altLang="en-US" sz="2000" b="1" dirty="0">
              <a:solidFill>
                <a:srgbClr val="0000FF"/>
              </a:solidFill>
              <a:latin typeface="Comic Sans MS" panose="030F0702030302020204" pitchFamily="66" charset="0"/>
            </a:endParaRPr>
          </a:p>
          <a:p>
            <a:pPr lvl="1" eaLnBrk="1" hangingPunct="1"/>
            <a:r>
              <a:rPr lang="zh-CN" altLang="en-US" sz="2000" b="1" dirty="0">
                <a:solidFill>
                  <a:srgbClr val="0000FF"/>
                </a:solidFill>
                <a:latin typeface="Comic Sans MS" panose="030F0702030302020204" pitchFamily="66" charset="0"/>
              </a:rPr>
              <a:t>利用各种类型指针形参，能使函数增加活力</a:t>
            </a:r>
            <a:endParaRPr lang="zh-CN" altLang="en-US" sz="2000" b="1" dirty="0">
              <a:solidFill>
                <a:srgbClr val="0000FF"/>
              </a:solidFill>
              <a:latin typeface="Comic Sans MS" panose="030F0702030302020204" pitchFamily="66" charset="0"/>
            </a:endParaRPr>
          </a:p>
          <a:p>
            <a:pPr lvl="1" eaLnBrk="1" hangingPunct="1"/>
            <a:r>
              <a:rPr lang="zh-CN" altLang="en-US" sz="2000" b="1" dirty="0">
                <a:solidFill>
                  <a:srgbClr val="0000FF"/>
                </a:solidFill>
                <a:latin typeface="Comic Sans MS" panose="030F0702030302020204" pitchFamily="66" charset="0"/>
              </a:rPr>
              <a:t>指针与数组结合，使引用数组元素的形式更加多样、访问数组元素的手段更加灵活</a:t>
            </a:r>
            <a:endParaRPr lang="zh-CN" altLang="en-US" sz="2000" b="1" dirty="0">
              <a:solidFill>
                <a:srgbClr val="0000FF"/>
              </a:solidFill>
              <a:latin typeface="Comic Sans MS" panose="030F0702030302020204" pitchFamily="66" charset="0"/>
            </a:endParaRPr>
          </a:p>
          <a:p>
            <a:pPr lvl="1" eaLnBrk="1" hangingPunct="1"/>
            <a:r>
              <a:rPr lang="zh-CN" altLang="en-US" sz="2000" b="1" dirty="0">
                <a:solidFill>
                  <a:srgbClr val="0000FF"/>
                </a:solidFill>
                <a:latin typeface="Comic Sans MS" panose="030F0702030302020204" pitchFamily="66" charset="0"/>
              </a:rPr>
              <a:t>熟练正确应用指针能写特别紧凑高效的程序</a:t>
            </a:r>
            <a:endParaRPr lang="zh-CN" altLang="en-US" sz="2000" b="1" dirty="0">
              <a:solidFill>
                <a:srgbClr val="0000FF"/>
              </a:solidFill>
              <a:latin typeface="Comic Sans MS" panose="030F0702030302020204" pitchFamily="66" charset="0"/>
            </a:endParaRPr>
          </a:p>
          <a:p>
            <a:pPr lvl="1" eaLnBrk="1" hangingPunct="1"/>
            <a:r>
              <a:rPr lang="en-US" altLang="zh-CN" sz="2000" b="1" dirty="0">
                <a:latin typeface="Comic Sans MS" panose="030F0702030302020204" pitchFamily="66" charset="0"/>
              </a:rPr>
              <a:t>……</a:t>
            </a:r>
            <a:endParaRPr lang="en-US" altLang="zh-CN" sz="2000" b="1" dirty="0">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0246"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1267"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指针类型的历史</a:t>
            </a:r>
            <a:endParaRPr lang="zh-CN" altLang="en-US" b="1" dirty="0">
              <a:latin typeface="华文中宋" panose="02010600040101010101" pitchFamily="2" charset="-122"/>
              <a:ea typeface="华文中宋" panose="02010600040101010101" pitchFamily="2" charset="-122"/>
            </a:endParaRPr>
          </a:p>
        </p:txBody>
      </p:sp>
      <p:sp>
        <p:nvSpPr>
          <p:cNvPr id="11268" name="Rectangle 3"/>
          <p:cNvSpPr>
            <a:spLocks noGrp="1"/>
          </p:cNvSpPr>
          <p:nvPr>
            <p:ph idx="1"/>
          </p:nvPr>
        </p:nvSpPr>
        <p:spPr>
          <a:xfrm>
            <a:off x="827088" y="2017713"/>
            <a:ext cx="7772400" cy="4114800"/>
          </a:xfrm>
          <a:ln/>
        </p:spPr>
        <p:txBody>
          <a:bodyPr vert="horz" wrap="square" lIns="91440" tIns="45720" rIns="91440" bIns="45720" anchor="t" anchorCtr="0"/>
          <a:p>
            <a:pPr eaLnBrk="1" hangingPunct="1"/>
            <a:r>
              <a:rPr lang="en-US" altLang="zh-CN" sz="2400" b="1" dirty="0">
                <a:latin typeface="Comic Sans MS" panose="030F0702030302020204" pitchFamily="66" charset="0"/>
              </a:rPr>
              <a:t>1940s-1950s</a:t>
            </a:r>
            <a:r>
              <a:rPr lang="zh-CN" altLang="en-US" sz="2400" b="1" dirty="0">
                <a:latin typeface="Comic Sans MS" panose="030F0702030302020204" pitchFamily="66" charset="0"/>
              </a:rPr>
              <a:t>：汇编语言</a:t>
            </a:r>
            <a:r>
              <a:rPr lang="zh-CN" altLang="en-US" sz="2400" b="1" dirty="0">
                <a:solidFill>
                  <a:srgbClr val="FF0000"/>
                </a:solidFill>
                <a:latin typeface="Comic Sans MS" panose="030F0702030302020204" pitchFamily="66" charset="0"/>
              </a:rPr>
              <a:t>直接操作内存地址</a:t>
            </a:r>
            <a:r>
              <a:rPr lang="zh-CN" altLang="en-US" sz="2400" b="1" dirty="0">
                <a:latin typeface="Comic Sans MS" panose="030F0702030302020204" pitchFamily="66" charset="0"/>
              </a:rPr>
              <a:t>，是指针思想的源头，但无“类型”概念</a:t>
            </a:r>
            <a:endParaRPr lang="en-US" altLang="zh-CN" sz="2400" b="1" dirty="0">
              <a:latin typeface="Comic Sans MS" panose="030F0702030302020204" pitchFamily="66" charset="0"/>
            </a:endParaRPr>
          </a:p>
          <a:p>
            <a:pPr eaLnBrk="1" hangingPunct="1"/>
            <a:r>
              <a:rPr lang="en-US" altLang="zh-CN" sz="2400" b="1" dirty="0">
                <a:latin typeface="Comic Sans MS" panose="030F0702030302020204" pitchFamily="66" charset="0"/>
              </a:rPr>
              <a:t>1960s</a:t>
            </a:r>
            <a:r>
              <a:rPr lang="zh-CN" altLang="en-US" sz="2400" b="1" dirty="0">
                <a:latin typeface="Comic Sans MS" panose="030F0702030302020204" pitchFamily="66" charset="0"/>
              </a:rPr>
              <a:t>：</a:t>
            </a:r>
            <a:r>
              <a:rPr lang="en-US" altLang="zh-CN" sz="2400" b="1" dirty="0">
                <a:latin typeface="Comic Sans MS" panose="030F0702030302020204" pitchFamily="66" charset="0"/>
              </a:rPr>
              <a:t>CPL/BCPL</a:t>
            </a:r>
            <a:r>
              <a:rPr lang="zh-CN" altLang="en-US" sz="2400" b="1" dirty="0">
                <a:latin typeface="Comic Sans MS" panose="030F0702030302020204" pitchFamily="66" charset="0"/>
              </a:rPr>
              <a:t>引入了</a:t>
            </a:r>
            <a:r>
              <a:rPr lang="zh-CN" altLang="en-US" sz="2400" b="1" dirty="0">
                <a:solidFill>
                  <a:srgbClr val="FF0000"/>
                </a:solidFill>
                <a:latin typeface="Comic Sans MS" panose="030F0702030302020204" pitchFamily="66" charset="0"/>
              </a:rPr>
              <a:t>通过地址间接访问内存</a:t>
            </a:r>
            <a:r>
              <a:rPr lang="zh-CN" altLang="en-US" sz="2400" b="1" dirty="0">
                <a:latin typeface="Comic Sans MS" panose="030F0702030302020204" pitchFamily="66" charset="0"/>
              </a:rPr>
              <a:t>的操作符，是 </a:t>
            </a:r>
            <a:r>
              <a:rPr lang="en-US" altLang="zh-CN" sz="2400" b="1" dirty="0">
                <a:latin typeface="Comic Sans MS" panose="030F0702030302020204" pitchFamily="66" charset="0"/>
              </a:rPr>
              <a:t>C </a:t>
            </a:r>
            <a:r>
              <a:rPr lang="zh-CN" altLang="en-US" sz="2400" b="1" dirty="0">
                <a:latin typeface="Comic Sans MS" panose="030F0702030302020204" pitchFamily="66" charset="0"/>
              </a:rPr>
              <a:t>指针的直接前身</a:t>
            </a:r>
            <a:endParaRPr lang="en-US" altLang="zh-CN" sz="2400" b="1" dirty="0">
              <a:latin typeface="Comic Sans MS" panose="030F0702030302020204" pitchFamily="66" charset="0"/>
            </a:endParaRPr>
          </a:p>
          <a:p>
            <a:pPr eaLnBrk="1" hangingPunct="1"/>
            <a:r>
              <a:rPr lang="en-US" altLang="zh-CN" sz="2400" b="1" dirty="0">
                <a:latin typeface="Comic Sans MS" panose="030F0702030302020204" pitchFamily="66" charset="0"/>
              </a:rPr>
              <a:t>1968</a:t>
            </a:r>
            <a:r>
              <a:rPr lang="zh-CN" altLang="en-US" sz="2400" b="1" dirty="0">
                <a:latin typeface="Comic Sans MS" panose="030F0702030302020204" pitchFamily="66" charset="0"/>
              </a:rPr>
              <a:t>，</a:t>
            </a:r>
            <a:r>
              <a:rPr lang="en-US" altLang="zh-CN" sz="2400" b="1" dirty="0">
                <a:latin typeface="Comic Sans MS" panose="030F0702030302020204" pitchFamily="66" charset="0"/>
              </a:rPr>
              <a:t>ALGOL 68</a:t>
            </a:r>
            <a:r>
              <a:rPr lang="zh-CN" altLang="en-US" sz="2400" b="1" dirty="0">
                <a:solidFill>
                  <a:srgbClr val="FF0000"/>
                </a:solidFill>
                <a:latin typeface="Comic Sans MS" panose="030F0702030302020204" pitchFamily="66" charset="0"/>
              </a:rPr>
              <a:t>首次将指针（引用）作为一种正式的、强类型的数据类型引入</a:t>
            </a:r>
            <a:endParaRPr lang="en-US" altLang="zh-CN" sz="2400" b="1" dirty="0">
              <a:solidFill>
                <a:srgbClr val="FF0000"/>
              </a:solidFill>
              <a:latin typeface="Comic Sans MS" panose="030F0702030302020204" pitchFamily="66" charset="0"/>
            </a:endParaRPr>
          </a:p>
          <a:p>
            <a:pPr eaLnBrk="1" hangingPunct="1"/>
            <a:r>
              <a:rPr lang="en-US" altLang="zh-CN" sz="2400" b="1" dirty="0">
                <a:latin typeface="Comic Sans MS" panose="030F0702030302020204" pitchFamily="66" charset="0"/>
              </a:rPr>
              <a:t>1970s</a:t>
            </a:r>
            <a:r>
              <a:rPr lang="zh-CN" altLang="en-US" sz="2400" b="1" dirty="0">
                <a:latin typeface="Comic Sans MS" panose="030F0702030302020204" pitchFamily="66" charset="0"/>
              </a:rPr>
              <a:t>：</a:t>
            </a:r>
            <a:r>
              <a:rPr lang="en-US" altLang="zh-CN" sz="2400" b="1" dirty="0">
                <a:latin typeface="Comic Sans MS" panose="030F0702030302020204" pitchFamily="66" charset="0"/>
              </a:rPr>
              <a:t>C</a:t>
            </a:r>
            <a:r>
              <a:rPr lang="zh-CN" altLang="en-US" sz="2400" b="1" dirty="0">
                <a:latin typeface="Comic Sans MS" panose="030F0702030302020204" pitchFamily="66" charset="0"/>
              </a:rPr>
              <a:t>语言</a:t>
            </a:r>
            <a:r>
              <a:rPr lang="zh-CN" altLang="en-US" sz="2400" b="1" dirty="0">
                <a:solidFill>
                  <a:srgbClr val="FF0000"/>
                </a:solidFill>
                <a:latin typeface="Comic Sans MS" panose="030F0702030302020204" pitchFamily="66" charset="0"/>
              </a:rPr>
              <a:t>继承并完善了指针概念</a:t>
            </a:r>
            <a:r>
              <a:rPr lang="zh-CN" altLang="en-US" sz="2400" b="1" dirty="0">
                <a:latin typeface="Comic Sans MS" panose="030F0702030302020204" pitchFamily="66" charset="0"/>
              </a:rPr>
              <a:t>，通过其巨大影响力使其普及和流行</a:t>
            </a:r>
            <a:endParaRPr lang="en-US" altLang="zh-CN" sz="2400" b="1" dirty="0">
              <a:latin typeface="Comic Sans MS" panose="030F0702030302020204" pitchFamily="66" charset="0"/>
            </a:endParaRPr>
          </a:p>
          <a:p>
            <a:pPr eaLnBrk="1" hangingPunct="1"/>
            <a:r>
              <a:rPr lang="zh-CN" altLang="en-US" sz="2400" b="1" dirty="0">
                <a:latin typeface="Comic Sans MS" panose="030F0702030302020204" pitchFamily="66" charset="0"/>
              </a:rPr>
              <a:t>同一时期，</a:t>
            </a:r>
            <a:r>
              <a:rPr lang="en-US" altLang="zh-CN" sz="2400" b="1" dirty="0">
                <a:latin typeface="Comic Sans MS" panose="030F0702030302020204" pitchFamily="66" charset="0"/>
              </a:rPr>
              <a:t>Pascal</a:t>
            </a:r>
            <a:r>
              <a:rPr lang="zh-CN" altLang="en-US" sz="2400" b="1" dirty="0">
                <a:latin typeface="Comic Sans MS" panose="030F0702030302020204" pitchFamily="66" charset="0"/>
              </a:rPr>
              <a:t>也引入了指针类型（用 </a:t>
            </a:r>
            <a:r>
              <a:rPr lang="en-US" altLang="zh-CN" sz="2400" b="1" dirty="0">
                <a:latin typeface="Comic Sans MS" panose="030F0702030302020204" pitchFamily="66" charset="0"/>
              </a:rPr>
              <a:t>^ </a:t>
            </a:r>
            <a:r>
              <a:rPr lang="zh-CN" altLang="en-US" sz="2400" b="1" dirty="0">
                <a:latin typeface="Comic Sans MS" panose="030F0702030302020204" pitchFamily="66" charset="0"/>
              </a:rPr>
              <a:t>符号），进一步推广了这一概念</a:t>
            </a:r>
            <a:endParaRPr lang="en-US" altLang="zh-CN" sz="2400" b="1" dirty="0">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1270"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2291"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变量地址与变量内容</a:t>
            </a:r>
            <a:endParaRPr lang="zh-CN" altLang="en-US" b="1" dirty="0">
              <a:latin typeface="华文中宋" panose="02010600040101010101" pitchFamily="2" charset="-122"/>
              <a:ea typeface="华文中宋" panose="02010600040101010101" pitchFamily="2" charset="-122"/>
            </a:endParaRPr>
          </a:p>
        </p:txBody>
      </p:sp>
      <p:sp>
        <p:nvSpPr>
          <p:cNvPr id="12292" name="Rectangle 3"/>
          <p:cNvSpPr>
            <a:spLocks noGrp="1"/>
          </p:cNvSpPr>
          <p:nvPr>
            <p:ph idx="1"/>
          </p:nvPr>
        </p:nvSpPr>
        <p:spPr>
          <a:ln/>
        </p:spPr>
        <p:txBody>
          <a:bodyPr vert="horz" wrap="square" lIns="91440" tIns="45720" rIns="91440" bIns="45720" anchor="t" anchorCtr="0"/>
          <a:p>
            <a:pPr eaLnBrk="1" hangingPunct="1"/>
            <a:r>
              <a:rPr lang="zh-CN" altLang="en-US" sz="2400" b="1" dirty="0">
                <a:latin typeface="宋体" panose="02010600030101010101" pitchFamily="2" charset="-122"/>
              </a:rPr>
              <a:t>程序中的变量在内存中占据一定的存储单元，</a:t>
            </a:r>
            <a:r>
              <a:rPr lang="zh-CN" altLang="en-US" sz="2400" b="1" dirty="0">
                <a:solidFill>
                  <a:srgbClr val="FF0000"/>
                </a:solidFill>
                <a:latin typeface="宋体" panose="02010600030101010101" pitchFamily="2" charset="-122"/>
              </a:rPr>
              <a:t>存储单元的开始地址称为</a:t>
            </a:r>
            <a:r>
              <a:rPr lang="zh-CN" altLang="en-US" sz="2400" b="1" u="sng" dirty="0">
                <a:solidFill>
                  <a:srgbClr val="FF0000"/>
                </a:solidFill>
                <a:latin typeface="宋体" panose="02010600030101010101" pitchFamily="2" charset="-122"/>
              </a:rPr>
              <a:t>变量的地址</a:t>
            </a:r>
            <a:r>
              <a:rPr lang="zh-CN" altLang="en-US" sz="2400" b="1" dirty="0">
                <a:latin typeface="宋体" panose="02010600030101010101" pitchFamily="2" charset="-122"/>
              </a:rPr>
              <a:t>，</a:t>
            </a:r>
            <a:r>
              <a:rPr lang="zh-CN" altLang="en-US" sz="2400" b="1" dirty="0">
                <a:solidFill>
                  <a:srgbClr val="660033"/>
                </a:solidFill>
                <a:latin typeface="宋体" panose="02010600030101010101" pitchFamily="2" charset="-122"/>
              </a:rPr>
              <a:t>在存储单元中存储的数据称为</a:t>
            </a:r>
            <a:r>
              <a:rPr lang="zh-CN" altLang="en-US" sz="2400" b="1" u="sng" dirty="0">
                <a:solidFill>
                  <a:srgbClr val="FF0000"/>
                </a:solidFill>
                <a:latin typeface="宋体" panose="02010600030101010101" pitchFamily="2" charset="-122"/>
              </a:rPr>
              <a:t>变量的内容</a:t>
            </a:r>
            <a:endParaRPr lang="zh-CN" altLang="en-US" sz="2400" b="1" u="sng" dirty="0">
              <a:solidFill>
                <a:srgbClr val="FF0000"/>
              </a:solidFill>
              <a:latin typeface="宋体" panose="02010600030101010101" pitchFamily="2" charset="-122"/>
            </a:endParaRPr>
          </a:p>
          <a:p>
            <a:pPr eaLnBrk="1" hangingPunct="1"/>
            <a:r>
              <a:rPr lang="zh-CN" altLang="en-US" sz="2400" b="1" dirty="0">
                <a:latin typeface="宋体" panose="02010600030101010101" pitchFamily="2" charset="-122"/>
              </a:rPr>
              <a:t>数据对象在程序中用变量与其对应，</a:t>
            </a:r>
            <a:r>
              <a:rPr lang="zh-CN" altLang="en-US" sz="2400" b="1" dirty="0">
                <a:solidFill>
                  <a:srgbClr val="000099"/>
                </a:solidFill>
                <a:latin typeface="宋体" panose="02010600030101010101" pitchFamily="2" charset="-122"/>
              </a:rPr>
              <a:t>程序用变量定义引入变量、指定变量的类型和名</a:t>
            </a:r>
            <a:endParaRPr lang="zh-CN" altLang="en-US" sz="2400" b="1" dirty="0">
              <a:solidFill>
                <a:srgbClr val="000099"/>
              </a:solidFill>
              <a:latin typeface="宋体" panose="02010600030101010101" pitchFamily="2" charset="-122"/>
            </a:endParaRPr>
          </a:p>
          <a:p>
            <a:pPr eaLnBrk="1" hangingPunct="1"/>
            <a:r>
              <a:rPr lang="zh-CN" altLang="en-US" sz="2400" b="1" dirty="0">
                <a:latin typeface="宋体" panose="02010600030101010101" pitchFamily="2" charset="-122"/>
              </a:rPr>
              <a:t>编译系统根据</a:t>
            </a:r>
            <a:r>
              <a:rPr lang="zh-CN" altLang="en-US" sz="2400" b="1" dirty="0">
                <a:solidFill>
                  <a:srgbClr val="C20000"/>
                </a:solidFill>
                <a:latin typeface="宋体" panose="02010600030101010101" pitchFamily="2" charset="-122"/>
              </a:rPr>
              <a:t>类型</a:t>
            </a:r>
            <a:r>
              <a:rPr lang="zh-CN" altLang="en-US" sz="2400" b="1" dirty="0">
                <a:latin typeface="宋体" panose="02010600030101010101" pitchFamily="2" charset="-122"/>
              </a:rPr>
              <a:t>确定变量所需的</a:t>
            </a:r>
            <a:r>
              <a:rPr lang="zh-CN" altLang="en-US" sz="2400" b="1" dirty="0">
                <a:solidFill>
                  <a:srgbClr val="0000FF"/>
                </a:solidFill>
                <a:latin typeface="宋体" panose="02010600030101010101" pitchFamily="2" charset="-122"/>
              </a:rPr>
              <a:t>内存空间的字节数量</a:t>
            </a:r>
            <a:r>
              <a:rPr lang="zh-CN" altLang="en-US" sz="2400" b="1" dirty="0">
                <a:latin typeface="宋体" panose="02010600030101010101" pitchFamily="2" charset="-122"/>
              </a:rPr>
              <a:t>和它的</a:t>
            </a:r>
            <a:r>
              <a:rPr lang="zh-CN" altLang="en-US" sz="2400" b="1" dirty="0">
                <a:solidFill>
                  <a:srgbClr val="0000FF"/>
                </a:solidFill>
                <a:latin typeface="宋体" panose="02010600030101010101" pitchFamily="2" charset="-122"/>
              </a:rPr>
              <a:t>值的表示形式</a:t>
            </a:r>
            <a:r>
              <a:rPr lang="zh-CN" altLang="en-US" sz="2400" b="1" dirty="0">
                <a:latin typeface="宋体" panose="02010600030101010101" pitchFamily="2" charset="-122"/>
              </a:rPr>
              <a:t>，检查程序对变量</a:t>
            </a:r>
            <a:r>
              <a:rPr lang="zh-CN" altLang="en-US" sz="2400" b="1" dirty="0">
                <a:solidFill>
                  <a:srgbClr val="0000FF"/>
                </a:solidFill>
                <a:latin typeface="宋体" panose="02010600030101010101" pitchFamily="2" charset="-122"/>
              </a:rPr>
              <a:t>操作的合法性</a:t>
            </a:r>
            <a:r>
              <a:rPr lang="zh-CN" altLang="en-US" sz="2400" b="1" dirty="0">
                <a:latin typeface="宋体" panose="02010600030101010101" pitchFamily="2" charset="-122"/>
              </a:rPr>
              <a:t>，对合法的操作翻译出正确的计算机指令</a:t>
            </a:r>
            <a:endParaRPr lang="zh-CN" altLang="en-US" sz="2400" b="1" dirty="0">
              <a:latin typeface="宋体" panose="02010600030101010101" pitchFamily="2" charset="-122"/>
            </a:endParaRPr>
          </a:p>
          <a:p>
            <a:pPr eaLnBrk="1" hangingPunct="1"/>
            <a:r>
              <a:rPr lang="zh-CN" altLang="en-US" sz="2400" b="1" dirty="0">
                <a:latin typeface="宋体" panose="02010600030101010101" pitchFamily="2" charset="-122"/>
              </a:rPr>
              <a:t>变量的名供程序引用它，</a:t>
            </a:r>
            <a:r>
              <a:rPr lang="zh-CN" altLang="en-US" sz="2400" b="1" dirty="0">
                <a:latin typeface="Times New Roman" panose="02020603050405020304" pitchFamily="18" charset="0"/>
              </a:rPr>
              <a:t>程序按名引用变量的内容或变量的地址</a:t>
            </a:r>
            <a:endParaRPr lang="zh-CN" altLang="en-US" sz="2400" b="1" dirty="0">
              <a:latin typeface="Times New Roman" panose="02020603050405020304" pitchFamily="18"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2294"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标题 1"/>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变量地址与变量内容</a:t>
            </a:r>
            <a:endParaRPr lang="zh-CN" altLang="en-US" dirty="0">
              <a:latin typeface="华文中宋" panose="02010600040101010101" pitchFamily="2" charset="-122"/>
              <a:ea typeface="华文中宋" panose="02010600040101010101" pitchFamily="2" charset="-122"/>
            </a:endParaRPr>
          </a:p>
        </p:txBody>
      </p:sp>
      <p:sp>
        <p:nvSpPr>
          <p:cNvPr id="4" name="页脚占位符 3"/>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3316" name="矩形 6"/>
          <p:cNvSpPr/>
          <p:nvPr/>
        </p:nvSpPr>
        <p:spPr>
          <a:xfrm>
            <a:off x="1643063" y="3071813"/>
            <a:ext cx="2000250" cy="914400"/>
          </a:xfrm>
          <a:prstGeom prst="rect">
            <a:avLst/>
          </a:prstGeom>
          <a:noFill/>
          <a:ln w="25400" cap="flat" cmpd="sng">
            <a:solidFill>
              <a:srgbClr val="FF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lnSpc>
                <a:spcPct val="90000"/>
              </a:lnSpc>
            </a:pPr>
            <a:endParaRPr lang="zh-CN" altLang="en-US" sz="2000" b="1" dirty="0">
              <a:latin typeface="Times New Roman" panose="02020603050405020304" pitchFamily="18" charset="0"/>
              <a:ea typeface="Times New Roman" panose="02020603050405020304" pitchFamily="18" charset="0"/>
            </a:endParaRPr>
          </a:p>
        </p:txBody>
      </p:sp>
      <p:sp>
        <p:nvSpPr>
          <p:cNvPr id="13317" name="矩形 7"/>
          <p:cNvSpPr/>
          <p:nvPr/>
        </p:nvSpPr>
        <p:spPr>
          <a:xfrm>
            <a:off x="3643313" y="3071813"/>
            <a:ext cx="1928812" cy="914400"/>
          </a:xfrm>
          <a:prstGeom prst="rect">
            <a:avLst/>
          </a:prstGeom>
          <a:noFill/>
          <a:ln w="25400" cap="flat" cmpd="sng">
            <a:solidFill>
              <a:srgbClr val="FF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lnSpc>
                <a:spcPct val="90000"/>
              </a:lnSpc>
            </a:pPr>
            <a:endParaRPr lang="zh-CN" altLang="en-US" sz="2000" b="1" dirty="0">
              <a:latin typeface="Times New Roman" panose="02020603050405020304" pitchFamily="18" charset="0"/>
              <a:ea typeface="Times New Roman" panose="02020603050405020304" pitchFamily="18" charset="0"/>
            </a:endParaRPr>
          </a:p>
        </p:txBody>
      </p:sp>
      <p:sp>
        <p:nvSpPr>
          <p:cNvPr id="13318" name="矩形 8"/>
          <p:cNvSpPr/>
          <p:nvPr/>
        </p:nvSpPr>
        <p:spPr>
          <a:xfrm>
            <a:off x="5572125" y="3071813"/>
            <a:ext cx="1928813" cy="914400"/>
          </a:xfrm>
          <a:prstGeom prst="rect">
            <a:avLst/>
          </a:prstGeom>
          <a:noFill/>
          <a:ln w="25400" cap="flat" cmpd="sng">
            <a:solidFill>
              <a:srgbClr val="FF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lnSpc>
                <a:spcPct val="90000"/>
              </a:lnSpc>
            </a:pPr>
            <a:endParaRPr lang="zh-CN" altLang="en-US" sz="2000" b="1" dirty="0">
              <a:latin typeface="Times New Roman" panose="02020603050405020304" pitchFamily="18" charset="0"/>
              <a:ea typeface="Times New Roman" panose="02020603050405020304" pitchFamily="18" charset="0"/>
            </a:endParaRPr>
          </a:p>
        </p:txBody>
      </p:sp>
      <p:sp>
        <p:nvSpPr>
          <p:cNvPr id="13319" name="TextBox 10"/>
          <p:cNvSpPr txBox="1"/>
          <p:nvPr/>
        </p:nvSpPr>
        <p:spPr>
          <a:xfrm>
            <a:off x="2143125" y="2500313"/>
            <a:ext cx="954088" cy="47942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buNone/>
            </a:pPr>
            <a:r>
              <a:rPr lang="en-US" altLang="zh-CN" sz="2800" b="1" dirty="0">
                <a:latin typeface="Times New Roman" panose="02020603050405020304" pitchFamily="18" charset="0"/>
                <a:cs typeface="Times New Roman" panose="02020603050405020304" pitchFamily="18" charset="0"/>
              </a:rPr>
              <a:t>int X</a:t>
            </a:r>
            <a:endParaRPr lang="zh-CN" altLang="en-US" sz="2800" b="1" dirty="0">
              <a:latin typeface="Times New Roman" panose="02020603050405020304" pitchFamily="18" charset="0"/>
              <a:ea typeface="Times New Roman" panose="02020603050405020304" pitchFamily="18" charset="0"/>
            </a:endParaRPr>
          </a:p>
        </p:txBody>
      </p:sp>
      <p:sp>
        <p:nvSpPr>
          <p:cNvPr id="13320" name="TextBox 11"/>
          <p:cNvSpPr txBox="1"/>
          <p:nvPr/>
        </p:nvSpPr>
        <p:spPr>
          <a:xfrm>
            <a:off x="4071938" y="2500313"/>
            <a:ext cx="941387" cy="47942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buNone/>
            </a:pPr>
            <a:r>
              <a:rPr lang="en-US" altLang="zh-CN" sz="2800" b="1" dirty="0">
                <a:latin typeface="Times New Roman" panose="02020603050405020304" pitchFamily="18" charset="0"/>
                <a:cs typeface="Times New Roman" panose="02020603050405020304" pitchFamily="18" charset="0"/>
              </a:rPr>
              <a:t>int Y</a:t>
            </a:r>
            <a:endParaRPr lang="zh-CN" altLang="en-US" sz="2800" b="1" dirty="0">
              <a:latin typeface="Times New Roman" panose="02020603050405020304" pitchFamily="18" charset="0"/>
              <a:ea typeface="Times New Roman" panose="02020603050405020304" pitchFamily="18" charset="0"/>
            </a:endParaRPr>
          </a:p>
        </p:txBody>
      </p:sp>
      <p:sp>
        <p:nvSpPr>
          <p:cNvPr id="13321" name="TextBox 12"/>
          <p:cNvSpPr txBox="1"/>
          <p:nvPr/>
        </p:nvSpPr>
        <p:spPr>
          <a:xfrm>
            <a:off x="6000750" y="2500313"/>
            <a:ext cx="933450" cy="47942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buNone/>
            </a:pPr>
            <a:r>
              <a:rPr lang="en-US" altLang="zh-CN" sz="2800" b="1" dirty="0">
                <a:latin typeface="Times New Roman" panose="02020603050405020304" pitchFamily="18" charset="0"/>
                <a:cs typeface="Times New Roman" panose="02020603050405020304" pitchFamily="18" charset="0"/>
              </a:rPr>
              <a:t>int Z</a:t>
            </a:r>
            <a:endParaRPr lang="zh-CN" altLang="en-US" sz="2800" b="1" dirty="0">
              <a:latin typeface="Times New Roman" panose="02020603050405020304" pitchFamily="18" charset="0"/>
              <a:ea typeface="Times New Roman" panose="02020603050405020304" pitchFamily="18" charset="0"/>
            </a:endParaRPr>
          </a:p>
        </p:txBody>
      </p:sp>
      <p:cxnSp>
        <p:nvCxnSpPr>
          <p:cNvPr id="13322" name="直接箭头连接符 14"/>
          <p:cNvCxnSpPr/>
          <p:nvPr/>
        </p:nvCxnSpPr>
        <p:spPr>
          <a:xfrm rot="5400000" flipH="1" flipV="1">
            <a:off x="1285875" y="4357688"/>
            <a:ext cx="712788" cy="0"/>
          </a:xfrm>
          <a:prstGeom prst="straightConnector1">
            <a:avLst/>
          </a:prstGeom>
          <a:ln w="28575" cap="flat" cmpd="sng">
            <a:solidFill>
              <a:srgbClr val="3333CC"/>
            </a:solidFill>
            <a:prstDash val="solid"/>
            <a:headEnd type="none" w="med" len="med"/>
            <a:tailEnd type="arrow" w="med" len="med"/>
          </a:ln>
        </p:spPr>
      </p:cxnSp>
      <p:sp>
        <p:nvSpPr>
          <p:cNvPr id="13323" name="TextBox 17"/>
          <p:cNvSpPr txBox="1"/>
          <p:nvPr/>
        </p:nvSpPr>
        <p:spPr>
          <a:xfrm>
            <a:off x="1000125" y="4929188"/>
            <a:ext cx="1254125" cy="47942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buNone/>
            </a:pPr>
            <a:r>
              <a:rPr lang="en-US" altLang="zh-CN" sz="2800" b="1" dirty="0">
                <a:latin typeface="Times New Roman" panose="02020603050405020304" pitchFamily="18" charset="0"/>
                <a:cs typeface="Times New Roman" panose="02020603050405020304" pitchFamily="18" charset="0"/>
              </a:rPr>
              <a:t>int *px</a:t>
            </a:r>
            <a:endParaRPr lang="zh-CN" altLang="en-US" sz="2800" b="1" dirty="0">
              <a:latin typeface="Times New Roman" panose="02020603050405020304" pitchFamily="18" charset="0"/>
              <a:ea typeface="Times New Roman" panose="02020603050405020304" pitchFamily="18" charset="0"/>
            </a:endParaRPr>
          </a:p>
        </p:txBody>
      </p:sp>
      <p:sp>
        <p:nvSpPr>
          <p:cNvPr id="13324" name="TextBox 18"/>
          <p:cNvSpPr txBox="1"/>
          <p:nvPr/>
        </p:nvSpPr>
        <p:spPr>
          <a:xfrm>
            <a:off x="3032125" y="4929188"/>
            <a:ext cx="1254125" cy="47942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buNone/>
            </a:pPr>
            <a:r>
              <a:rPr lang="en-US" altLang="zh-CN" sz="2800" b="1" dirty="0">
                <a:latin typeface="Times New Roman" panose="02020603050405020304" pitchFamily="18" charset="0"/>
                <a:cs typeface="Times New Roman" panose="02020603050405020304" pitchFamily="18" charset="0"/>
              </a:rPr>
              <a:t>int *py</a:t>
            </a:r>
            <a:endParaRPr lang="zh-CN" altLang="en-US" sz="2800" b="1" dirty="0">
              <a:latin typeface="Times New Roman" panose="02020603050405020304" pitchFamily="18" charset="0"/>
              <a:ea typeface="Times New Roman" panose="02020603050405020304" pitchFamily="18" charset="0"/>
            </a:endParaRPr>
          </a:p>
        </p:txBody>
      </p:sp>
      <p:sp>
        <p:nvSpPr>
          <p:cNvPr id="13325" name="TextBox 19"/>
          <p:cNvSpPr txBox="1"/>
          <p:nvPr/>
        </p:nvSpPr>
        <p:spPr>
          <a:xfrm>
            <a:off x="4960938" y="4929188"/>
            <a:ext cx="1233487" cy="47942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buNone/>
            </a:pPr>
            <a:r>
              <a:rPr lang="en-US" altLang="zh-CN" sz="2800" b="1" dirty="0">
                <a:latin typeface="Times New Roman" panose="02020603050405020304" pitchFamily="18" charset="0"/>
                <a:cs typeface="Times New Roman" panose="02020603050405020304" pitchFamily="18" charset="0"/>
              </a:rPr>
              <a:t>int *pz</a:t>
            </a:r>
            <a:endParaRPr lang="zh-CN" altLang="en-US" sz="2800" b="1" dirty="0">
              <a:latin typeface="Times New Roman" panose="02020603050405020304" pitchFamily="18" charset="0"/>
              <a:ea typeface="Times New Roman" panose="02020603050405020304" pitchFamily="18" charset="0"/>
            </a:endParaRPr>
          </a:p>
        </p:txBody>
      </p:sp>
      <p:cxnSp>
        <p:nvCxnSpPr>
          <p:cNvPr id="13326" name="直接箭头连接符 21"/>
          <p:cNvCxnSpPr/>
          <p:nvPr/>
        </p:nvCxnSpPr>
        <p:spPr>
          <a:xfrm rot="5400000" flipH="1" flipV="1">
            <a:off x="3286125" y="4357688"/>
            <a:ext cx="712788" cy="1587"/>
          </a:xfrm>
          <a:prstGeom prst="straightConnector1">
            <a:avLst/>
          </a:prstGeom>
          <a:ln w="28575" cap="flat" cmpd="sng">
            <a:solidFill>
              <a:srgbClr val="3333CC"/>
            </a:solidFill>
            <a:prstDash val="solid"/>
            <a:headEnd type="none" w="med" len="med"/>
            <a:tailEnd type="arrow" w="med" len="med"/>
          </a:ln>
        </p:spPr>
      </p:cxnSp>
      <p:cxnSp>
        <p:nvCxnSpPr>
          <p:cNvPr id="13327" name="直接箭头连接符 22"/>
          <p:cNvCxnSpPr/>
          <p:nvPr/>
        </p:nvCxnSpPr>
        <p:spPr>
          <a:xfrm rot="5400000" flipH="1" flipV="1">
            <a:off x="5214938" y="4356100"/>
            <a:ext cx="714375" cy="1588"/>
          </a:xfrm>
          <a:prstGeom prst="straightConnector1">
            <a:avLst/>
          </a:prstGeom>
          <a:ln w="28575" cap="flat" cmpd="sng">
            <a:solidFill>
              <a:srgbClr val="3333CC"/>
            </a:solidFill>
            <a:prstDash val="solid"/>
            <a:headEnd type="none" w="med" len="med"/>
            <a:tailEnd type="arrow" w="med" len="med"/>
          </a:ln>
        </p:spPr>
      </p:cxnSp>
      <p:sp>
        <p:nvSpPr>
          <p:cNvPr id="13328" name="TextBox 23"/>
          <p:cNvSpPr txBox="1"/>
          <p:nvPr/>
        </p:nvSpPr>
        <p:spPr>
          <a:xfrm>
            <a:off x="2271713" y="3286125"/>
            <a:ext cx="728662" cy="47942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buNone/>
            </a:pPr>
            <a:r>
              <a:rPr lang="en-US" altLang="zh-CN" sz="2800" b="1" dirty="0">
                <a:latin typeface="Times New Roman" panose="02020603050405020304" pitchFamily="18" charset="0"/>
                <a:cs typeface="Times New Roman" panose="02020603050405020304" pitchFamily="18" charset="0"/>
              </a:rPr>
              <a:t>100</a:t>
            </a:r>
            <a:endParaRPr lang="zh-CN" altLang="en-US" sz="2800" b="1" dirty="0">
              <a:latin typeface="Times New Roman" panose="02020603050405020304" pitchFamily="18" charset="0"/>
              <a:ea typeface="Times New Roman" panose="02020603050405020304" pitchFamily="18" charset="0"/>
            </a:endParaRPr>
          </a:p>
        </p:txBody>
      </p:sp>
      <p:sp>
        <p:nvSpPr>
          <p:cNvPr id="13329" name="TextBox 24"/>
          <p:cNvSpPr txBox="1"/>
          <p:nvPr/>
        </p:nvSpPr>
        <p:spPr>
          <a:xfrm>
            <a:off x="2286000" y="3286125"/>
            <a:ext cx="728663" cy="47942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buNone/>
            </a:pPr>
            <a:r>
              <a:rPr lang="en-US" altLang="zh-CN" sz="2800" b="1" dirty="0">
                <a:latin typeface="Times New Roman" panose="02020603050405020304" pitchFamily="18" charset="0"/>
                <a:cs typeface="Times New Roman" panose="02020603050405020304" pitchFamily="18" charset="0"/>
              </a:rPr>
              <a:t>100</a:t>
            </a:r>
            <a:endParaRPr lang="zh-CN" altLang="en-US" sz="2800" b="1" dirty="0">
              <a:latin typeface="Times New Roman" panose="02020603050405020304" pitchFamily="18" charset="0"/>
              <a:ea typeface="Times New Roman" panose="02020603050405020304" pitchFamily="18" charset="0"/>
            </a:endParaRPr>
          </a:p>
        </p:txBody>
      </p:sp>
      <p:sp>
        <p:nvSpPr>
          <p:cNvPr id="13330" name="TextBox 25"/>
          <p:cNvSpPr txBox="1"/>
          <p:nvPr/>
        </p:nvSpPr>
        <p:spPr>
          <a:xfrm>
            <a:off x="4200525" y="3306763"/>
            <a:ext cx="728663" cy="47942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buNone/>
            </a:pPr>
            <a:r>
              <a:rPr lang="en-US" altLang="zh-CN" sz="2800" b="1" dirty="0">
                <a:latin typeface="Times New Roman" panose="02020603050405020304" pitchFamily="18" charset="0"/>
                <a:cs typeface="Times New Roman" panose="02020603050405020304" pitchFamily="18" charset="0"/>
              </a:rPr>
              <a:t>200</a:t>
            </a:r>
            <a:endParaRPr lang="zh-CN" altLang="en-US" sz="2800" b="1" dirty="0">
              <a:latin typeface="Times New Roman" panose="02020603050405020304" pitchFamily="18" charset="0"/>
              <a:ea typeface="Times New Roman" panose="02020603050405020304" pitchFamily="18" charset="0"/>
            </a:endParaRPr>
          </a:p>
        </p:txBody>
      </p:sp>
      <p:sp>
        <p:nvSpPr>
          <p:cNvPr id="13331" name="TextBox 26"/>
          <p:cNvSpPr txBox="1"/>
          <p:nvPr/>
        </p:nvSpPr>
        <p:spPr>
          <a:xfrm>
            <a:off x="6143625" y="3286125"/>
            <a:ext cx="728663" cy="47942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buNone/>
            </a:pPr>
            <a:r>
              <a:rPr lang="en-US" altLang="zh-CN" sz="2800" b="1" dirty="0">
                <a:latin typeface="Times New Roman" panose="02020603050405020304" pitchFamily="18" charset="0"/>
                <a:cs typeface="Times New Roman" panose="02020603050405020304" pitchFamily="18" charset="0"/>
              </a:rPr>
              <a:t>300</a:t>
            </a:r>
            <a:endParaRPr lang="zh-CN" altLang="en-US" sz="2800" b="1" dirty="0">
              <a:latin typeface="Times New Roman" panose="02020603050405020304" pitchFamily="18" charset="0"/>
              <a:ea typeface="Times New Roman" panose="02020603050405020304" pitchFamily="18"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3333"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4339"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宋体" panose="02010600030101010101" pitchFamily="2" charset="-122"/>
              </a:rPr>
              <a:t>变量地址与变量内容</a:t>
            </a:r>
            <a:r>
              <a:rPr lang="en-US" altLang="zh-CN" b="1" dirty="0">
                <a:latin typeface="宋体" panose="02010600030101010101" pitchFamily="2" charset="-122"/>
              </a:rPr>
              <a:t>(</a:t>
            </a:r>
            <a:r>
              <a:rPr lang="zh-CN" altLang="en-US" b="1" dirty="0">
                <a:latin typeface="宋体" panose="02010600030101010101" pitchFamily="2" charset="-122"/>
              </a:rPr>
              <a:t>续</a:t>
            </a:r>
            <a:r>
              <a:rPr lang="en-US" altLang="zh-CN" b="1" dirty="0">
                <a:latin typeface="宋体" panose="02010600030101010101" pitchFamily="2" charset="-122"/>
              </a:rPr>
              <a:t>)</a:t>
            </a:r>
            <a:endParaRPr lang="en-US" altLang="zh-CN" b="1" dirty="0">
              <a:latin typeface="宋体" panose="02010600030101010101" pitchFamily="2" charset="-122"/>
            </a:endParaRPr>
          </a:p>
        </p:txBody>
      </p:sp>
      <p:sp>
        <p:nvSpPr>
          <p:cNvPr id="14340" name="Rectangle 3"/>
          <p:cNvSpPr>
            <a:spLocks noGrp="1"/>
          </p:cNvSpPr>
          <p:nvPr>
            <p:ph idx="1"/>
          </p:nvPr>
        </p:nvSpPr>
        <p:spPr>
          <a:ln/>
        </p:spPr>
        <p:txBody>
          <a:bodyPr vert="horz" wrap="square" lIns="91440" tIns="45720" rIns="91440" bIns="45720" anchor="t" anchorCtr="0"/>
          <a:p>
            <a:pPr eaLnBrk="1" hangingPunct="1">
              <a:lnSpc>
                <a:spcPct val="90000"/>
              </a:lnSpc>
            </a:pPr>
            <a:r>
              <a:rPr lang="zh-CN" altLang="en-US" b="1" dirty="0">
                <a:solidFill>
                  <a:srgbClr val="660033"/>
                </a:solidFill>
                <a:latin typeface="Comic Sans MS" panose="030F0702030302020204" pitchFamily="66" charset="0"/>
              </a:rPr>
              <a:t>对于代码： </a:t>
            </a:r>
            <a:r>
              <a:rPr lang="en-US" altLang="zh-CN" b="1" dirty="0">
                <a:solidFill>
                  <a:srgbClr val="660033"/>
                </a:solidFill>
                <a:latin typeface="Comic Sans MS" panose="030F0702030302020204" pitchFamily="66" charset="0"/>
              </a:rPr>
              <a:t>int x = 1; x = x + 2</a:t>
            </a:r>
            <a:endParaRPr lang="en-US" altLang="zh-CN" b="1" dirty="0">
              <a:solidFill>
                <a:srgbClr val="660033"/>
              </a:solidFill>
              <a:latin typeface="Comic Sans MS" panose="030F0702030302020204" pitchFamily="66" charset="0"/>
            </a:endParaRPr>
          </a:p>
          <a:p>
            <a:pPr lvl="1" eaLnBrk="1" hangingPunct="1">
              <a:lnSpc>
                <a:spcPct val="90000"/>
              </a:lnSpc>
            </a:pPr>
            <a:r>
              <a:rPr lang="en-US" altLang="zh-CN" b="1" dirty="0">
                <a:solidFill>
                  <a:srgbClr val="0099FF"/>
                </a:solidFill>
                <a:latin typeface="Comic Sans MS" panose="030F0702030302020204" pitchFamily="66" charset="0"/>
              </a:rPr>
              <a:t>“x = x+2;”</a:t>
            </a:r>
            <a:r>
              <a:rPr lang="zh-CN" altLang="en-US" b="1" dirty="0">
                <a:solidFill>
                  <a:srgbClr val="0099FF"/>
                </a:solidFill>
                <a:latin typeface="Comic Sans MS" panose="030F0702030302020204" pitchFamily="66" charset="0"/>
              </a:rPr>
              <a:t>中的</a:t>
            </a:r>
            <a:r>
              <a:rPr lang="zh-CN" altLang="en-US" b="1" dirty="0">
                <a:solidFill>
                  <a:srgbClr val="339933"/>
                </a:solidFill>
                <a:latin typeface="Comic Sans MS" panose="030F0702030302020204" pitchFamily="66" charset="0"/>
              </a:rPr>
              <a:t>第一个</a:t>
            </a:r>
            <a:r>
              <a:rPr lang="en-US" altLang="zh-CN" b="1" dirty="0">
                <a:solidFill>
                  <a:srgbClr val="339933"/>
                </a:solidFill>
                <a:latin typeface="Comic Sans MS" panose="030F0702030302020204" pitchFamily="66" charset="0"/>
              </a:rPr>
              <a:t>x</a:t>
            </a:r>
            <a:r>
              <a:rPr lang="zh-CN" altLang="en-US" b="1" dirty="0">
                <a:solidFill>
                  <a:srgbClr val="339933"/>
                </a:solidFill>
                <a:latin typeface="Comic Sans MS" panose="030F0702030302020204" pitchFamily="66" charset="0"/>
              </a:rPr>
              <a:t>表示引用变量</a:t>
            </a:r>
            <a:r>
              <a:rPr lang="en-US" altLang="zh-CN" b="1" dirty="0">
                <a:solidFill>
                  <a:srgbClr val="339933"/>
                </a:solidFill>
                <a:latin typeface="Comic Sans MS" panose="030F0702030302020204" pitchFamily="66" charset="0"/>
              </a:rPr>
              <a:t>x</a:t>
            </a:r>
            <a:r>
              <a:rPr lang="zh-CN" altLang="en-US" b="1" dirty="0">
                <a:solidFill>
                  <a:srgbClr val="339933"/>
                </a:solidFill>
                <a:latin typeface="Comic Sans MS" panose="030F0702030302020204" pitchFamily="66" charset="0"/>
              </a:rPr>
              <a:t>的地址</a:t>
            </a:r>
            <a:r>
              <a:rPr lang="en-US" altLang="zh-CN" b="1" dirty="0">
                <a:solidFill>
                  <a:srgbClr val="339933"/>
                </a:solidFill>
                <a:latin typeface="Comic Sans MS" panose="030F0702030302020204" pitchFamily="66" charset="0"/>
              </a:rPr>
              <a:t>;</a:t>
            </a:r>
            <a:r>
              <a:rPr lang="zh-CN" altLang="en-US" b="1" dirty="0">
                <a:solidFill>
                  <a:schemeClr val="bg2"/>
                </a:solidFill>
                <a:latin typeface="Comic Sans MS" panose="030F0702030302020204" pitchFamily="66" charset="0"/>
              </a:rPr>
              <a:t>第二个</a:t>
            </a:r>
            <a:r>
              <a:rPr lang="en-US" altLang="zh-CN" b="1" dirty="0">
                <a:solidFill>
                  <a:schemeClr val="bg2"/>
                </a:solidFill>
                <a:latin typeface="Comic Sans MS" panose="030F0702030302020204" pitchFamily="66" charset="0"/>
              </a:rPr>
              <a:t>x</a:t>
            </a:r>
            <a:r>
              <a:rPr lang="zh-CN" altLang="en-US" b="1" dirty="0">
                <a:solidFill>
                  <a:schemeClr val="bg2"/>
                </a:solidFill>
                <a:latin typeface="Comic Sans MS" panose="030F0702030302020204" pitchFamily="66" charset="0"/>
              </a:rPr>
              <a:t>表示引用变量</a:t>
            </a:r>
            <a:r>
              <a:rPr lang="en-US" altLang="zh-CN" b="1" dirty="0">
                <a:solidFill>
                  <a:schemeClr val="bg2"/>
                </a:solidFill>
                <a:latin typeface="Comic Sans MS" panose="030F0702030302020204" pitchFamily="66" charset="0"/>
              </a:rPr>
              <a:t>x</a:t>
            </a:r>
            <a:r>
              <a:rPr lang="zh-CN" altLang="en-US" b="1" dirty="0">
                <a:solidFill>
                  <a:schemeClr val="bg2"/>
                </a:solidFill>
                <a:latin typeface="Comic Sans MS" panose="030F0702030302020204" pitchFamily="66" charset="0"/>
              </a:rPr>
              <a:t>的内容</a:t>
            </a:r>
            <a:endParaRPr lang="zh-CN" altLang="en-US" b="1" dirty="0">
              <a:solidFill>
                <a:schemeClr val="bg2"/>
              </a:solidFill>
              <a:latin typeface="Comic Sans MS" panose="030F0702030302020204" pitchFamily="66" charset="0"/>
            </a:endParaRPr>
          </a:p>
          <a:p>
            <a:pPr lvl="1" eaLnBrk="1" hangingPunct="1">
              <a:lnSpc>
                <a:spcPct val="90000"/>
              </a:lnSpc>
            </a:pPr>
            <a:r>
              <a:rPr lang="zh-CN" altLang="en-US" b="1" dirty="0">
                <a:solidFill>
                  <a:schemeClr val="folHlink"/>
                </a:solidFill>
                <a:latin typeface="Comic Sans MS" panose="030F0702030302020204" pitchFamily="66" charset="0"/>
              </a:rPr>
              <a:t>该语句的意义是</a:t>
            </a:r>
            <a:r>
              <a:rPr lang="en-US" altLang="zh-CN" b="1" dirty="0">
                <a:solidFill>
                  <a:schemeClr val="folHlink"/>
                </a:solidFill>
                <a:latin typeface="Comic Sans MS" panose="030F0702030302020204" pitchFamily="66" charset="0"/>
              </a:rPr>
              <a:t>:</a:t>
            </a:r>
            <a:r>
              <a:rPr lang="zh-CN" altLang="en-US" b="1" dirty="0">
                <a:solidFill>
                  <a:srgbClr val="C20000"/>
                </a:solidFill>
                <a:latin typeface="Comic Sans MS" panose="030F0702030302020204" pitchFamily="66" charset="0"/>
              </a:rPr>
              <a:t>完成取</a:t>
            </a:r>
            <a:r>
              <a:rPr lang="en-US" altLang="zh-CN" b="1" dirty="0">
                <a:solidFill>
                  <a:srgbClr val="C20000"/>
                </a:solidFill>
                <a:latin typeface="Comic Sans MS" panose="030F0702030302020204" pitchFamily="66" charset="0"/>
              </a:rPr>
              <a:t>x</a:t>
            </a:r>
            <a:r>
              <a:rPr lang="zh-CN" altLang="en-US" b="1" dirty="0">
                <a:solidFill>
                  <a:srgbClr val="C20000"/>
                </a:solidFill>
                <a:latin typeface="Comic Sans MS" panose="030F0702030302020204" pitchFamily="66" charset="0"/>
              </a:rPr>
              <a:t>的内容，加上</a:t>
            </a:r>
            <a:r>
              <a:rPr lang="en-US" altLang="zh-CN" b="1" dirty="0">
                <a:solidFill>
                  <a:srgbClr val="C20000"/>
                </a:solidFill>
                <a:latin typeface="Comic Sans MS" panose="030F0702030302020204" pitchFamily="66" charset="0"/>
              </a:rPr>
              <a:t>2</a:t>
            </a:r>
            <a:r>
              <a:rPr lang="zh-CN" altLang="en-US" b="1" dirty="0">
                <a:solidFill>
                  <a:srgbClr val="C20000"/>
                </a:solidFill>
                <a:latin typeface="Comic Sans MS" panose="030F0702030302020204" pitchFamily="66" charset="0"/>
              </a:rPr>
              <a:t>的计算，并将计算结果存入变量</a:t>
            </a:r>
            <a:r>
              <a:rPr lang="en-US" altLang="zh-CN" b="1" dirty="0">
                <a:solidFill>
                  <a:srgbClr val="C20000"/>
                </a:solidFill>
                <a:latin typeface="Comic Sans MS" panose="030F0702030302020204" pitchFamily="66" charset="0"/>
              </a:rPr>
              <a:t>x</a:t>
            </a:r>
            <a:r>
              <a:rPr lang="zh-CN" altLang="en-US" b="1" dirty="0">
                <a:solidFill>
                  <a:srgbClr val="C20000"/>
                </a:solidFill>
                <a:latin typeface="Comic Sans MS" panose="030F0702030302020204" pitchFamily="66" charset="0"/>
              </a:rPr>
              <a:t>的地址所对应的单元中</a:t>
            </a:r>
            <a:endParaRPr lang="zh-CN" altLang="en-US" b="1" dirty="0">
              <a:solidFill>
                <a:srgbClr val="C20000"/>
              </a:solidFill>
              <a:latin typeface="Comic Sans MS" panose="030F0702030302020204" pitchFamily="66" charset="0"/>
            </a:endParaRPr>
          </a:p>
          <a:p>
            <a:pPr eaLnBrk="1" hangingPunct="1">
              <a:lnSpc>
                <a:spcPct val="90000"/>
              </a:lnSpc>
            </a:pPr>
            <a:r>
              <a:rPr lang="zh-CN" altLang="en-US" b="1" dirty="0">
                <a:solidFill>
                  <a:schemeClr val="folHlink"/>
                </a:solidFill>
                <a:latin typeface="Comic Sans MS" panose="030F0702030302020204" pitchFamily="66" charset="0"/>
              </a:rPr>
              <a:t>在程序执行时，源程序中按名对变量的引用，已被转换成按地址引用，利用变量的地址或取其内容或存储值</a:t>
            </a:r>
            <a:endParaRPr lang="zh-CN" altLang="en-US" b="1" dirty="0">
              <a:solidFill>
                <a:schemeClr val="folHlink"/>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4342"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5363"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指针变量</a:t>
            </a:r>
            <a:endParaRPr lang="zh-CN" altLang="en-US" b="1" dirty="0">
              <a:latin typeface="华文中宋" panose="02010600040101010101" pitchFamily="2" charset="-122"/>
              <a:ea typeface="华文中宋" panose="02010600040101010101" pitchFamily="2" charset="-122"/>
            </a:endParaRPr>
          </a:p>
        </p:txBody>
      </p:sp>
      <p:sp>
        <p:nvSpPr>
          <p:cNvPr id="15364" name="Rectangle 3"/>
          <p:cNvSpPr>
            <a:spLocks noGrp="1"/>
          </p:cNvSpPr>
          <p:nvPr>
            <p:ph idx="1"/>
          </p:nvPr>
        </p:nvSpPr>
        <p:spPr>
          <a:ln/>
        </p:spPr>
        <p:txBody>
          <a:bodyPr vert="horz" wrap="square" lIns="91440" tIns="45720" rIns="91440" bIns="45720" anchor="t" anchorCtr="0"/>
          <a:p>
            <a:pPr eaLnBrk="1" hangingPunct="1"/>
            <a:r>
              <a:rPr lang="zh-CN" altLang="en-US" b="1" dirty="0">
                <a:latin typeface="Comic Sans MS" panose="030F0702030302020204" pitchFamily="66" charset="0"/>
              </a:rPr>
              <a:t>指针变量是指</a:t>
            </a:r>
            <a:r>
              <a:rPr lang="zh-CN" altLang="en-US" b="1" dirty="0">
                <a:solidFill>
                  <a:schemeClr val="hlink"/>
                </a:solidFill>
                <a:latin typeface="Comic Sans MS" panose="030F0702030302020204" pitchFamily="66" charset="0"/>
              </a:rPr>
              <a:t>取地址值的变量</a:t>
            </a:r>
            <a:r>
              <a:rPr lang="zh-CN" altLang="en-US" b="1" dirty="0">
                <a:latin typeface="Comic Sans MS" panose="030F0702030302020204" pitchFamily="66" charset="0"/>
              </a:rPr>
              <a:t>，用于存放某个变量的地址</a:t>
            </a:r>
            <a:endParaRPr lang="zh-CN" altLang="en-US" b="1" dirty="0">
              <a:latin typeface="Comic Sans MS" panose="030F0702030302020204" pitchFamily="66" charset="0"/>
            </a:endParaRPr>
          </a:p>
          <a:p>
            <a:pPr eaLnBrk="1" hangingPunct="1"/>
            <a:r>
              <a:rPr lang="zh-CN" altLang="en-US" b="1" dirty="0">
                <a:solidFill>
                  <a:schemeClr val="hlink"/>
                </a:solidFill>
                <a:latin typeface="Comic Sans MS" panose="030F0702030302020204" pitchFamily="66" charset="0"/>
              </a:rPr>
              <a:t>当指针变量</a:t>
            </a:r>
            <a:r>
              <a:rPr lang="en-US" altLang="zh-CN" b="1" dirty="0">
                <a:solidFill>
                  <a:schemeClr val="hlink"/>
                </a:solidFill>
                <a:latin typeface="Comic Sans MS" panose="030F0702030302020204" pitchFamily="66" charset="0"/>
              </a:rPr>
              <a:t>p</a:t>
            </a:r>
            <a:r>
              <a:rPr lang="zh-CN" altLang="en-US" b="1" dirty="0">
                <a:solidFill>
                  <a:schemeClr val="hlink"/>
                </a:solidFill>
                <a:latin typeface="Comic Sans MS" panose="030F0702030302020204" pitchFamily="66" charset="0"/>
              </a:rPr>
              <a:t>的值为变量</a:t>
            </a:r>
            <a:r>
              <a:rPr lang="en-US" altLang="zh-CN" b="1" dirty="0">
                <a:solidFill>
                  <a:schemeClr val="hlink"/>
                </a:solidFill>
                <a:latin typeface="Comic Sans MS" panose="030F0702030302020204" pitchFamily="66" charset="0"/>
              </a:rPr>
              <a:t>v</a:t>
            </a:r>
            <a:r>
              <a:rPr lang="zh-CN" altLang="en-US" b="1" dirty="0">
                <a:solidFill>
                  <a:schemeClr val="hlink"/>
                </a:solidFill>
                <a:latin typeface="Comic Sans MS" panose="030F0702030302020204" pitchFamily="66" charset="0"/>
              </a:rPr>
              <a:t>的地址时，就说指针变量</a:t>
            </a:r>
            <a:r>
              <a:rPr lang="en-US" altLang="zh-CN" b="1" dirty="0">
                <a:solidFill>
                  <a:schemeClr val="hlink"/>
                </a:solidFill>
                <a:latin typeface="Comic Sans MS" panose="030F0702030302020204" pitchFamily="66" charset="0"/>
              </a:rPr>
              <a:t>p</a:t>
            </a:r>
            <a:r>
              <a:rPr lang="zh-CN" altLang="en-US" b="1" dirty="0">
                <a:solidFill>
                  <a:schemeClr val="hlink"/>
                </a:solidFill>
                <a:latin typeface="Comic Sans MS" panose="030F0702030302020204" pitchFamily="66" charset="0"/>
              </a:rPr>
              <a:t>指向变量</a:t>
            </a:r>
            <a:r>
              <a:rPr lang="en-US" altLang="zh-CN" b="1" dirty="0">
                <a:solidFill>
                  <a:schemeClr val="hlink"/>
                </a:solidFill>
                <a:latin typeface="Comic Sans MS" panose="030F0702030302020204" pitchFamily="66" charset="0"/>
              </a:rPr>
              <a:t>v</a:t>
            </a:r>
            <a:endParaRPr lang="en-US" altLang="zh-CN" b="1" dirty="0">
              <a:solidFill>
                <a:schemeClr val="hlink"/>
              </a:solidFill>
              <a:latin typeface="Comic Sans MS" panose="030F0702030302020204" pitchFamily="66" charset="0"/>
            </a:endParaRPr>
          </a:p>
          <a:p>
            <a:pPr eaLnBrk="1" hangingPunct="1"/>
            <a:r>
              <a:rPr lang="zh-CN" altLang="en-US" b="1" dirty="0">
                <a:latin typeface="Comic Sans MS" panose="030F0702030302020204" pitchFamily="66" charset="0"/>
              </a:rPr>
              <a:t>为了便于类型检查，一种指针变量所指向的变量类型在定义指针变量时说明</a:t>
            </a:r>
            <a:endParaRPr lang="zh-CN" altLang="en-US" b="1" dirty="0">
              <a:latin typeface="Comic Sans MS" panose="030F0702030302020204" pitchFamily="66" charset="0"/>
            </a:endParaRPr>
          </a:p>
          <a:p>
            <a:pPr eaLnBrk="1" hangingPunct="1"/>
            <a:endParaRPr lang="en-US" altLang="zh-CN" sz="2800" dirty="0">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5366"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6387"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指针变量定义</a:t>
            </a:r>
            <a:endParaRPr lang="zh-CN" altLang="en-US" b="1" dirty="0">
              <a:latin typeface="华文中宋" panose="02010600040101010101" pitchFamily="2" charset="-122"/>
              <a:ea typeface="华文中宋" panose="02010600040101010101" pitchFamily="2" charset="-122"/>
            </a:endParaRPr>
          </a:p>
        </p:txBody>
      </p:sp>
      <p:sp>
        <p:nvSpPr>
          <p:cNvPr id="16388" name="Rectangle 3"/>
          <p:cNvSpPr>
            <a:spLocks noGrp="1"/>
          </p:cNvSpPr>
          <p:nvPr>
            <p:ph idx="1"/>
          </p:nvPr>
        </p:nvSpPr>
        <p:spPr>
          <a:xfrm>
            <a:off x="304800" y="2071688"/>
            <a:ext cx="8650288" cy="4114800"/>
          </a:xfrm>
          <a:ln/>
        </p:spPr>
        <p:txBody>
          <a:bodyPr vert="horz" wrap="square" lIns="91440" tIns="45720" rIns="91440" bIns="45720" anchor="t" anchorCtr="0"/>
          <a:p>
            <a:pPr eaLnBrk="1" hangingPunct="1">
              <a:lnSpc>
                <a:spcPct val="90000"/>
              </a:lnSpc>
            </a:pPr>
            <a:r>
              <a:rPr lang="zh-CN" altLang="en-US" sz="2600" b="1" dirty="0">
                <a:solidFill>
                  <a:srgbClr val="0000FF"/>
                </a:solidFill>
                <a:latin typeface="Comic Sans MS" panose="030F0702030302020204" pitchFamily="66" charset="0"/>
              </a:rPr>
              <a:t>指针变量定义的一般形式：</a:t>
            </a:r>
            <a:r>
              <a:rPr lang="zh-CN" altLang="en-US" sz="2400" b="1" dirty="0">
                <a:solidFill>
                  <a:srgbClr val="FF0000"/>
                </a:solidFill>
                <a:latin typeface="Comic Sans MS" panose="030F0702030302020204" pitchFamily="66" charset="0"/>
              </a:rPr>
              <a:t>类型  *标识符</a:t>
            </a:r>
            <a:r>
              <a:rPr lang="en-US" altLang="zh-CN" sz="2400" b="1" dirty="0">
                <a:solidFill>
                  <a:srgbClr val="FF0000"/>
                </a:solidFill>
                <a:latin typeface="Comic Sans MS" panose="030F0702030302020204" pitchFamily="66" charset="0"/>
              </a:rPr>
              <a:t>;</a:t>
            </a:r>
            <a:endParaRPr lang="en-US" altLang="zh-CN" sz="2400" b="1" dirty="0">
              <a:solidFill>
                <a:srgbClr val="FF0000"/>
              </a:solidFill>
              <a:latin typeface="Comic Sans MS" panose="030F0702030302020204" pitchFamily="66" charset="0"/>
            </a:endParaRPr>
          </a:p>
          <a:p>
            <a:pPr lvl="1" algn="just" eaLnBrk="1" hangingPunct="1">
              <a:lnSpc>
                <a:spcPct val="90000"/>
              </a:lnSpc>
            </a:pPr>
            <a:r>
              <a:rPr lang="zh-CN" altLang="en-US" sz="2400" b="1" dirty="0">
                <a:latin typeface="Comic Sans MS" panose="030F0702030302020204" pitchFamily="66" charset="0"/>
              </a:rPr>
              <a:t>标识符是指针变量的名</a:t>
            </a:r>
            <a:endParaRPr lang="en-US" altLang="zh-CN" sz="2400" b="1" dirty="0">
              <a:latin typeface="Comic Sans MS" panose="030F0702030302020204" pitchFamily="66" charset="0"/>
            </a:endParaRPr>
          </a:p>
          <a:p>
            <a:pPr lvl="1" algn="just" eaLnBrk="1" hangingPunct="1">
              <a:lnSpc>
                <a:spcPct val="90000"/>
              </a:lnSpc>
            </a:pPr>
            <a:r>
              <a:rPr lang="zh-CN" altLang="en-US" sz="2400" b="1" dirty="0">
                <a:latin typeface="Comic Sans MS" panose="030F0702030302020204" pitchFamily="66" charset="0"/>
              </a:rPr>
              <a:t>标识符之前的符号“*”</a:t>
            </a:r>
            <a:r>
              <a:rPr lang="en-US" altLang="zh-CN" sz="2400" b="1" dirty="0">
                <a:latin typeface="Comic Sans MS" panose="030F0702030302020204" pitchFamily="66" charset="0"/>
              </a:rPr>
              <a:t>:</a:t>
            </a:r>
            <a:r>
              <a:rPr lang="zh-CN" altLang="en-US" sz="2400" b="1" dirty="0">
                <a:latin typeface="Comic Sans MS" panose="030F0702030302020204" pitchFamily="66" charset="0"/>
              </a:rPr>
              <a:t>表示该变量是指针变量</a:t>
            </a:r>
            <a:endParaRPr lang="en-US" altLang="zh-CN" sz="2400" b="1" dirty="0">
              <a:latin typeface="Comic Sans MS" panose="030F0702030302020204" pitchFamily="66" charset="0"/>
            </a:endParaRPr>
          </a:p>
          <a:p>
            <a:pPr lvl="1" algn="just" eaLnBrk="1" hangingPunct="1">
              <a:lnSpc>
                <a:spcPct val="90000"/>
              </a:lnSpc>
            </a:pPr>
            <a:r>
              <a:rPr lang="zh-CN" altLang="en-US" sz="2400" b="1" dirty="0">
                <a:latin typeface="Comic Sans MS" panose="030F0702030302020204" pitchFamily="66" charset="0"/>
              </a:rPr>
              <a:t>最前面的“类型”</a:t>
            </a:r>
            <a:r>
              <a:rPr lang="en-US" altLang="zh-CN" sz="2400" b="1" dirty="0">
                <a:latin typeface="Comic Sans MS" panose="030F0702030302020204" pitchFamily="66" charset="0"/>
              </a:rPr>
              <a:t>:</a:t>
            </a:r>
            <a:r>
              <a:rPr lang="zh-CN" altLang="en-US" sz="2400" b="1" dirty="0">
                <a:latin typeface="Comic Sans MS" panose="030F0702030302020204" pitchFamily="66" charset="0"/>
              </a:rPr>
              <a:t>该指针变量所指向的程序对象的类型</a:t>
            </a:r>
            <a:endParaRPr lang="zh-CN" altLang="en-US" sz="2400" b="1" dirty="0">
              <a:latin typeface="Comic Sans MS" panose="030F0702030302020204" pitchFamily="66" charset="0"/>
            </a:endParaRPr>
          </a:p>
          <a:p>
            <a:pPr algn="just" eaLnBrk="1" hangingPunct="1">
              <a:lnSpc>
                <a:spcPct val="90000"/>
              </a:lnSpc>
            </a:pPr>
            <a:r>
              <a:rPr lang="zh-CN" altLang="en-US" sz="2600" b="1" dirty="0">
                <a:latin typeface="Comic Sans MS" panose="030F0702030302020204" pitchFamily="66" charset="0"/>
              </a:rPr>
              <a:t>例句：</a:t>
            </a:r>
            <a:r>
              <a:rPr lang="en-US" altLang="zh-CN" sz="2600" b="1" dirty="0">
                <a:solidFill>
                  <a:srgbClr val="FF0000"/>
                </a:solidFill>
                <a:latin typeface="Comic Sans MS" panose="030F0702030302020204" pitchFamily="66" charset="0"/>
              </a:rPr>
              <a:t>int   i, *ip;</a:t>
            </a:r>
            <a:endParaRPr lang="en-US" altLang="zh-CN" sz="2600" b="1" dirty="0">
              <a:solidFill>
                <a:srgbClr val="FF0000"/>
              </a:solidFill>
              <a:latin typeface="Comic Sans MS" panose="030F0702030302020204" pitchFamily="66" charset="0"/>
            </a:endParaRPr>
          </a:p>
          <a:p>
            <a:pPr lvl="1" algn="just" eaLnBrk="1" hangingPunct="1">
              <a:lnSpc>
                <a:spcPct val="90000"/>
              </a:lnSpc>
            </a:pPr>
            <a:r>
              <a:rPr lang="zh-CN" altLang="en-US" sz="2400" b="1" dirty="0">
                <a:latin typeface="Comic Sans MS" panose="030F0702030302020204" pitchFamily="66" charset="0"/>
              </a:rPr>
              <a:t>定义一个整型变量</a:t>
            </a:r>
            <a:r>
              <a:rPr lang="en-US" altLang="zh-CN" sz="2400" b="1" dirty="0">
                <a:latin typeface="Comic Sans MS" panose="030F0702030302020204" pitchFamily="66" charset="0"/>
              </a:rPr>
              <a:t>i</a:t>
            </a:r>
            <a:r>
              <a:rPr lang="zh-CN" altLang="en-US" sz="2400" b="1" dirty="0">
                <a:latin typeface="Comic Sans MS" panose="030F0702030302020204" pitchFamily="66" charset="0"/>
              </a:rPr>
              <a:t>和一个指向</a:t>
            </a:r>
            <a:r>
              <a:rPr lang="en-US" altLang="zh-CN" sz="2400" b="1" dirty="0">
                <a:latin typeface="Comic Sans MS" panose="030F0702030302020204" pitchFamily="66" charset="0"/>
              </a:rPr>
              <a:t>int</a:t>
            </a:r>
            <a:r>
              <a:rPr lang="zh-CN" altLang="en-US" sz="2400" b="1" dirty="0">
                <a:latin typeface="Comic Sans MS" panose="030F0702030302020204" pitchFamily="66" charset="0"/>
              </a:rPr>
              <a:t>型变量的指针变量</a:t>
            </a:r>
            <a:r>
              <a:rPr lang="en-US" altLang="zh-CN" sz="2400" b="1" dirty="0">
                <a:latin typeface="Comic Sans MS" panose="030F0702030302020204" pitchFamily="66" charset="0"/>
              </a:rPr>
              <a:t>ip</a:t>
            </a:r>
            <a:endParaRPr lang="en-US" altLang="zh-CN" sz="2400" b="1" dirty="0">
              <a:latin typeface="Comic Sans MS" panose="030F0702030302020204" pitchFamily="66" charset="0"/>
            </a:endParaRPr>
          </a:p>
          <a:p>
            <a:pPr algn="just" eaLnBrk="1" hangingPunct="1">
              <a:lnSpc>
                <a:spcPct val="90000"/>
              </a:lnSpc>
            </a:pPr>
            <a:r>
              <a:rPr lang="zh-CN" altLang="en-US" sz="2600" b="1" dirty="0">
                <a:latin typeface="Comic Sans MS" panose="030F0702030302020204" pitchFamily="66" charset="0"/>
              </a:rPr>
              <a:t>定义指针变量时也可指定初值</a:t>
            </a:r>
            <a:endParaRPr lang="zh-CN" altLang="en-US" sz="2600" b="1" dirty="0">
              <a:latin typeface="Comic Sans MS" panose="030F0702030302020204" pitchFamily="66" charset="0"/>
            </a:endParaRPr>
          </a:p>
          <a:p>
            <a:pPr algn="just" eaLnBrk="1" hangingPunct="1">
              <a:lnSpc>
                <a:spcPct val="90000"/>
              </a:lnSpc>
              <a:buNone/>
            </a:pPr>
            <a:r>
              <a:rPr lang="zh-CN" altLang="en-US" sz="2400" b="1" dirty="0">
                <a:latin typeface="Comic Sans MS" panose="030F0702030302020204" pitchFamily="66" charset="0"/>
              </a:rPr>
              <a:t>      </a:t>
            </a:r>
            <a:r>
              <a:rPr lang="en-US" altLang="zh-CN" sz="2400" b="1" dirty="0">
                <a:latin typeface="Comic Sans MS" panose="030F0702030302020204" pitchFamily="66" charset="0"/>
              </a:rPr>
              <a:t>int j; int *intpt = &amp;j</a:t>
            </a:r>
            <a:r>
              <a:rPr lang="zh-CN" altLang="en-US" sz="2400" b="1" dirty="0">
                <a:latin typeface="Comic Sans MS" panose="030F0702030302020204" pitchFamily="66" charset="0"/>
              </a:rPr>
              <a:t>；</a:t>
            </a:r>
            <a:endParaRPr lang="zh-CN" altLang="en-US" sz="2400" b="1" dirty="0">
              <a:latin typeface="Comic Sans MS" panose="030F0702030302020204" pitchFamily="66" charset="0"/>
            </a:endParaRPr>
          </a:p>
          <a:p>
            <a:pPr lvl="1" algn="just" eaLnBrk="1" hangingPunct="1">
              <a:lnSpc>
                <a:spcPct val="90000"/>
              </a:lnSpc>
            </a:pPr>
            <a:r>
              <a:rPr lang="zh-CN" altLang="en-US" sz="2400" b="1" dirty="0">
                <a:latin typeface="Comic Sans MS" panose="030F0702030302020204" pitchFamily="66" charset="0"/>
              </a:rPr>
              <a:t>定义整型指针变量</a:t>
            </a:r>
            <a:r>
              <a:rPr lang="en-US" altLang="zh-CN" sz="2400" b="1" dirty="0">
                <a:latin typeface="Comic Sans MS" panose="030F0702030302020204" pitchFamily="66" charset="0"/>
              </a:rPr>
              <a:t>intpt</a:t>
            </a:r>
            <a:r>
              <a:rPr lang="zh-CN" altLang="en-US" sz="2400" b="1" dirty="0">
                <a:latin typeface="Comic Sans MS" panose="030F0702030302020204" pitchFamily="66" charset="0"/>
              </a:rPr>
              <a:t>时，初始化它为整型变量</a:t>
            </a:r>
            <a:r>
              <a:rPr lang="en-US" altLang="zh-CN" sz="2400" b="1" dirty="0">
                <a:latin typeface="Comic Sans MS" panose="030F0702030302020204" pitchFamily="66" charset="0"/>
              </a:rPr>
              <a:t>j</a:t>
            </a:r>
            <a:r>
              <a:rPr lang="zh-CN" altLang="en-US" sz="2400" b="1" dirty="0">
                <a:latin typeface="Comic Sans MS" panose="030F0702030302020204" pitchFamily="66" charset="0"/>
              </a:rPr>
              <a:t>的地址</a:t>
            </a:r>
            <a:endParaRPr lang="zh-CN" altLang="en-US" sz="2400" dirty="0">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6390"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7411" name="Rectangle 2"/>
          <p:cNvSpPr>
            <a:spLocks noGrp="1"/>
          </p:cNvSpPr>
          <p:nvPr>
            <p:ph type="title"/>
          </p:nvPr>
        </p:nvSpPr>
        <p:spPr>
          <a:ln/>
        </p:spPr>
        <p:txBody>
          <a:bodyPr vert="horz" wrap="square" lIns="91440" tIns="45720" rIns="91440" bIns="45720" anchor="b" anchorCtr="0"/>
          <a:p>
            <a:pPr eaLnBrk="1" hangingPunct="1"/>
            <a:r>
              <a:rPr lang="zh-CN" altLang="en-US" sz="4800" b="1" dirty="0">
                <a:latin typeface="华文中宋" panose="02010600040101010101" pitchFamily="2" charset="-122"/>
                <a:ea typeface="华文中宋" panose="02010600040101010101" pitchFamily="2" charset="-122"/>
              </a:rPr>
              <a:t>指针变量及其所指向的变量</a:t>
            </a:r>
            <a:endParaRPr lang="zh-CN" altLang="en-US" sz="4800" b="1" dirty="0">
              <a:latin typeface="华文中宋" panose="02010600040101010101" pitchFamily="2" charset="-122"/>
              <a:ea typeface="华文中宋" panose="02010600040101010101" pitchFamily="2" charset="-122"/>
            </a:endParaRPr>
          </a:p>
        </p:txBody>
      </p:sp>
      <p:sp>
        <p:nvSpPr>
          <p:cNvPr id="17412" name="Rectangle 3"/>
          <p:cNvSpPr>
            <a:spLocks noGrp="1"/>
          </p:cNvSpPr>
          <p:nvPr>
            <p:ph idx="1"/>
          </p:nvPr>
        </p:nvSpPr>
        <p:spPr>
          <a:xfrm>
            <a:off x="1000125" y="2071688"/>
            <a:ext cx="7772400" cy="4114800"/>
          </a:xfrm>
          <a:ln/>
        </p:spPr>
        <p:txBody>
          <a:bodyPr vert="horz" wrap="square" lIns="91440" tIns="45720" rIns="91440" bIns="45720" anchor="t" anchorCtr="0"/>
          <a:p>
            <a:pPr eaLnBrk="1" hangingPunct="1">
              <a:lnSpc>
                <a:spcPct val="90000"/>
              </a:lnSpc>
            </a:pPr>
            <a:r>
              <a:rPr lang="zh-CN" altLang="en-US" sz="2800" b="1" dirty="0">
                <a:solidFill>
                  <a:schemeClr val="tx2"/>
                </a:solidFill>
                <a:latin typeface="Comic Sans MS" panose="030F0702030302020204" pitchFamily="66" charset="0"/>
              </a:rPr>
              <a:t>运算符 </a:t>
            </a:r>
            <a:r>
              <a:rPr lang="en-US" altLang="zh-CN" sz="2800" b="1" dirty="0">
                <a:solidFill>
                  <a:schemeClr val="tx2"/>
                </a:solidFill>
                <a:latin typeface="Comic Sans MS" panose="030F0702030302020204" pitchFamily="66" charset="0"/>
              </a:rPr>
              <a:t>&amp;</a:t>
            </a:r>
            <a:r>
              <a:rPr lang="zh-CN" altLang="en-US" sz="2800" b="1" dirty="0">
                <a:solidFill>
                  <a:schemeClr val="tx2"/>
                </a:solidFill>
                <a:latin typeface="Comic Sans MS" panose="030F0702030302020204" pitchFamily="66" charset="0"/>
              </a:rPr>
              <a:t>：取变量的地址</a:t>
            </a:r>
            <a:endParaRPr lang="en-US" altLang="zh-CN" sz="2800" b="1" dirty="0">
              <a:solidFill>
                <a:schemeClr val="tx2"/>
              </a:solidFill>
              <a:latin typeface="Comic Sans MS" panose="030F0702030302020204" pitchFamily="66" charset="0"/>
            </a:endParaRPr>
          </a:p>
          <a:p>
            <a:pPr lvl="1" eaLnBrk="1" hangingPunct="1">
              <a:lnSpc>
                <a:spcPct val="90000"/>
              </a:lnSpc>
            </a:pPr>
            <a:r>
              <a:rPr lang="en-US" altLang="zh-CN" sz="2400" b="1" dirty="0">
                <a:solidFill>
                  <a:srgbClr val="FF0000"/>
                </a:solidFill>
                <a:latin typeface="Comic Sans MS" panose="030F0702030302020204" pitchFamily="66" charset="0"/>
              </a:rPr>
              <a:t>&amp;x</a:t>
            </a:r>
            <a:r>
              <a:rPr lang="zh-CN" altLang="en-US" sz="2400" b="1" dirty="0">
                <a:latin typeface="Comic Sans MS" panose="030F0702030302020204" pitchFamily="66" charset="0"/>
              </a:rPr>
              <a:t>的值就是</a:t>
            </a:r>
            <a:r>
              <a:rPr lang="zh-CN" altLang="en-US" sz="2400" b="1" dirty="0">
                <a:solidFill>
                  <a:srgbClr val="FF0000"/>
                </a:solidFill>
                <a:latin typeface="Comic Sans MS" panose="030F0702030302020204" pitchFamily="66" charset="0"/>
              </a:rPr>
              <a:t>变量</a:t>
            </a:r>
            <a:r>
              <a:rPr lang="en-US" altLang="zh-CN" sz="2400" b="1" dirty="0">
                <a:solidFill>
                  <a:srgbClr val="FF0000"/>
                </a:solidFill>
                <a:latin typeface="Comic Sans MS" panose="030F0702030302020204" pitchFamily="66" charset="0"/>
              </a:rPr>
              <a:t>x</a:t>
            </a:r>
            <a:r>
              <a:rPr lang="zh-CN" altLang="en-US" sz="2400" b="1" dirty="0">
                <a:solidFill>
                  <a:srgbClr val="FF0000"/>
                </a:solidFill>
                <a:latin typeface="Comic Sans MS" panose="030F0702030302020204" pitchFamily="66" charset="0"/>
              </a:rPr>
              <a:t>的地址</a:t>
            </a:r>
            <a:endParaRPr lang="zh-CN" altLang="en-US" sz="2400" b="1" dirty="0">
              <a:solidFill>
                <a:srgbClr val="FF0000"/>
              </a:solidFill>
              <a:latin typeface="Comic Sans MS" panose="030F0702030302020204" pitchFamily="66" charset="0"/>
            </a:endParaRPr>
          </a:p>
          <a:p>
            <a:pPr eaLnBrk="1" hangingPunct="1">
              <a:lnSpc>
                <a:spcPct val="90000"/>
              </a:lnSpc>
            </a:pPr>
            <a:r>
              <a:rPr lang="zh-CN" altLang="en-US" sz="2800" b="1" dirty="0">
                <a:latin typeface="Comic Sans MS" panose="030F0702030302020204" pitchFamily="66" charset="0"/>
              </a:rPr>
              <a:t>给定指针变量</a:t>
            </a:r>
            <a:r>
              <a:rPr lang="en-US" altLang="zh-CN" sz="2800" b="1" dirty="0">
                <a:latin typeface="Comic Sans MS" panose="030F0702030302020204" pitchFamily="66" charset="0"/>
              </a:rPr>
              <a:t>p</a:t>
            </a:r>
            <a:r>
              <a:rPr lang="zh-CN" altLang="en-US" sz="2800" b="1" dirty="0">
                <a:latin typeface="Comic Sans MS" panose="030F0702030302020204" pitchFamily="66" charset="0"/>
              </a:rPr>
              <a:t>和整型变量</a:t>
            </a:r>
            <a:r>
              <a:rPr lang="en-US" altLang="zh-CN" sz="2800" b="1" dirty="0">
                <a:latin typeface="Comic Sans MS" panose="030F0702030302020204" pitchFamily="66" charset="0"/>
              </a:rPr>
              <a:t>x</a:t>
            </a:r>
            <a:r>
              <a:rPr lang="zh-CN" altLang="en-US" sz="2800" b="1" dirty="0">
                <a:latin typeface="Comic Sans MS" panose="030F0702030302020204" pitchFamily="66" charset="0"/>
              </a:rPr>
              <a:t>，若</a:t>
            </a:r>
            <a:r>
              <a:rPr lang="en-US" altLang="zh-CN" sz="2800" b="1" dirty="0">
                <a:latin typeface="Comic Sans MS" panose="030F0702030302020204" pitchFamily="66" charset="0"/>
              </a:rPr>
              <a:t>p=&amp;x</a:t>
            </a:r>
            <a:r>
              <a:rPr lang="zh-CN" altLang="en-US" sz="2800" b="1" dirty="0">
                <a:latin typeface="Comic Sans MS" panose="030F0702030302020204" pitchFamily="66" charset="0"/>
              </a:rPr>
              <a:t>，则</a:t>
            </a:r>
            <a:r>
              <a:rPr lang="en-US" altLang="zh-CN" sz="2800" b="1" dirty="0">
                <a:latin typeface="Comic Sans MS" panose="030F0702030302020204" pitchFamily="66" charset="0"/>
              </a:rPr>
              <a:t>x</a:t>
            </a:r>
            <a:r>
              <a:rPr lang="zh-CN" altLang="en-US" sz="2800" b="1" dirty="0">
                <a:latin typeface="Comic Sans MS" panose="030F0702030302020204" pitchFamily="66" charset="0"/>
              </a:rPr>
              <a:t>是</a:t>
            </a:r>
            <a:r>
              <a:rPr lang="en-US" altLang="zh-CN" sz="2800" b="1" dirty="0">
                <a:latin typeface="Comic Sans MS" panose="030F0702030302020204" pitchFamily="66" charset="0"/>
              </a:rPr>
              <a:t>p</a:t>
            </a:r>
            <a:r>
              <a:rPr lang="zh-CN" altLang="en-US" sz="2800" b="1" dirty="0">
                <a:latin typeface="Comic Sans MS" panose="030F0702030302020204" pitchFamily="66" charset="0"/>
              </a:rPr>
              <a:t>所指向的变量</a:t>
            </a:r>
            <a:endParaRPr lang="zh-CN" altLang="en-US" sz="2800" b="1" dirty="0">
              <a:latin typeface="Comic Sans MS" panose="030F0702030302020204" pitchFamily="66" charset="0"/>
            </a:endParaRPr>
          </a:p>
          <a:p>
            <a:pPr eaLnBrk="1" hangingPunct="1">
              <a:lnSpc>
                <a:spcPct val="90000"/>
              </a:lnSpc>
            </a:pPr>
            <a:r>
              <a:rPr lang="zh-CN" altLang="en-US" sz="2800" b="1" dirty="0">
                <a:latin typeface="Comic Sans MS" panose="030F0702030302020204" pitchFamily="66" charset="0"/>
              </a:rPr>
              <a:t>变量的地址可作为一种值被存储和运算。除能按名引用变量外，也可用变量的地址引用变量</a:t>
            </a:r>
            <a:endParaRPr lang="zh-CN" altLang="en-US" sz="28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按变量名引用变量称为</a:t>
            </a:r>
            <a:r>
              <a:rPr lang="zh-CN" altLang="en-US" sz="2400" b="1" dirty="0">
                <a:solidFill>
                  <a:schemeClr val="hlink"/>
                </a:solidFill>
                <a:latin typeface="Comic Sans MS" panose="030F0702030302020204" pitchFamily="66" charset="0"/>
              </a:rPr>
              <a:t>直接引用</a:t>
            </a:r>
            <a:endParaRPr lang="zh-CN" altLang="en-US" sz="2400" b="1" dirty="0">
              <a:solidFill>
                <a:schemeClr val="hlink"/>
              </a:solidFill>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将变量</a:t>
            </a:r>
            <a:r>
              <a:rPr lang="en-US" altLang="zh-CN" sz="2400" b="1" dirty="0">
                <a:latin typeface="Comic Sans MS" panose="030F0702030302020204" pitchFamily="66" charset="0"/>
              </a:rPr>
              <a:t>A</a:t>
            </a:r>
            <a:r>
              <a:rPr lang="zh-CN" altLang="en-US" sz="2400" b="1" dirty="0">
                <a:latin typeface="Comic Sans MS" panose="030F0702030302020204" pitchFamily="66" charset="0"/>
              </a:rPr>
              <a:t>的地址赋给指针</a:t>
            </a:r>
            <a:r>
              <a:rPr lang="en-US" altLang="zh-CN" sz="2400" b="1" dirty="0">
                <a:latin typeface="Comic Sans MS" panose="030F0702030302020204" pitchFamily="66" charset="0"/>
              </a:rPr>
              <a:t>B</a:t>
            </a:r>
            <a:r>
              <a:rPr lang="zh-CN" altLang="en-US" sz="2400" b="1" dirty="0">
                <a:latin typeface="Comic Sans MS" panose="030F0702030302020204" pitchFamily="66" charset="0"/>
              </a:rPr>
              <a:t>，借助于指针变量</a:t>
            </a:r>
            <a:r>
              <a:rPr lang="en-US" altLang="zh-CN" sz="2400" b="1" dirty="0">
                <a:latin typeface="Comic Sans MS" panose="030F0702030302020204" pitchFamily="66" charset="0"/>
              </a:rPr>
              <a:t>B</a:t>
            </a:r>
            <a:r>
              <a:rPr lang="zh-CN" altLang="en-US" sz="2400" b="1" dirty="0">
                <a:latin typeface="Comic Sans MS" panose="030F0702030302020204" pitchFamily="66" charset="0"/>
              </a:rPr>
              <a:t>引用变量</a:t>
            </a:r>
            <a:r>
              <a:rPr lang="en-US" altLang="zh-CN" sz="2400" b="1" dirty="0">
                <a:latin typeface="Comic Sans MS" panose="030F0702030302020204" pitchFamily="66" charset="0"/>
              </a:rPr>
              <a:t>A</a:t>
            </a:r>
            <a:r>
              <a:rPr lang="zh-CN" altLang="en-US" sz="2400" b="1" dirty="0">
                <a:latin typeface="Comic Sans MS" panose="030F0702030302020204" pitchFamily="66" charset="0"/>
              </a:rPr>
              <a:t>称为对</a:t>
            </a:r>
            <a:r>
              <a:rPr lang="en-US" altLang="zh-CN" sz="2400" b="1" dirty="0">
                <a:latin typeface="Comic Sans MS" panose="030F0702030302020204" pitchFamily="66" charset="0"/>
              </a:rPr>
              <a:t>A</a:t>
            </a:r>
            <a:r>
              <a:rPr lang="zh-CN" altLang="en-US" sz="2400" b="1" dirty="0">
                <a:latin typeface="Comic Sans MS" panose="030F0702030302020204" pitchFamily="66" charset="0"/>
              </a:rPr>
              <a:t>的</a:t>
            </a:r>
            <a:r>
              <a:rPr lang="zh-CN" altLang="en-US" sz="2400" b="1" dirty="0">
                <a:solidFill>
                  <a:schemeClr val="hlink"/>
                </a:solidFill>
                <a:latin typeface="Comic Sans MS" panose="030F0702030302020204" pitchFamily="66" charset="0"/>
              </a:rPr>
              <a:t>间接引用</a:t>
            </a:r>
            <a:endParaRPr lang="zh-CN" altLang="en-US" sz="2400" b="1" dirty="0">
              <a:solidFill>
                <a:schemeClr val="hlink"/>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7414"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8435"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有关指针的几个概念</a:t>
            </a:r>
            <a:endParaRPr lang="zh-CN" altLang="en-US" b="1" dirty="0">
              <a:latin typeface="华文中宋" panose="02010600040101010101" pitchFamily="2" charset="-122"/>
              <a:ea typeface="华文中宋" panose="02010600040101010101" pitchFamily="2" charset="-122"/>
            </a:endParaRPr>
          </a:p>
        </p:txBody>
      </p:sp>
      <p:sp>
        <p:nvSpPr>
          <p:cNvPr id="18436" name="Rectangle 3"/>
          <p:cNvSpPr>
            <a:spLocks noGrp="1"/>
          </p:cNvSpPr>
          <p:nvPr>
            <p:ph idx="1"/>
          </p:nvPr>
        </p:nvSpPr>
        <p:spPr>
          <a:xfrm>
            <a:off x="642938" y="1957388"/>
            <a:ext cx="7772400" cy="4114800"/>
          </a:xfrm>
          <a:ln/>
        </p:spPr>
        <p:txBody>
          <a:bodyPr vert="horz" wrap="square" lIns="91440" tIns="45720" rIns="91440" bIns="45720" anchor="t" anchorCtr="0"/>
          <a:p>
            <a:pPr eaLnBrk="1" hangingPunct="1">
              <a:lnSpc>
                <a:spcPct val="150000"/>
              </a:lnSpc>
            </a:pPr>
            <a:r>
              <a:rPr lang="en-US" altLang="zh-CN" sz="2800" b="1" dirty="0"/>
              <a:t>int i, *ip=&amp;i</a:t>
            </a:r>
            <a:r>
              <a:rPr lang="zh-CN" altLang="en-US" sz="2800" b="1" dirty="0"/>
              <a:t>；</a:t>
            </a:r>
            <a:endParaRPr lang="en-US" altLang="zh-CN" sz="2800" b="1" dirty="0"/>
          </a:p>
          <a:p>
            <a:pPr lvl="1" eaLnBrk="1" hangingPunct="1"/>
            <a:r>
              <a:rPr lang="zh-CN" altLang="en-US" sz="2400" b="1" dirty="0"/>
              <a:t>指针类型：</a:t>
            </a:r>
            <a:r>
              <a:rPr lang="en-US" altLang="zh-CN" sz="2400" b="1" dirty="0">
                <a:solidFill>
                  <a:srgbClr val="FF0000"/>
                </a:solidFill>
              </a:rPr>
              <a:t>int *</a:t>
            </a:r>
            <a:endParaRPr lang="zh-CN" altLang="en-US" sz="2400" b="1" dirty="0">
              <a:solidFill>
                <a:srgbClr val="FF0000"/>
              </a:solidFill>
            </a:endParaRPr>
          </a:p>
          <a:p>
            <a:pPr lvl="1" eaLnBrk="1" hangingPunct="1"/>
            <a:r>
              <a:rPr lang="zh-CN" altLang="en-US" sz="2400" b="1" dirty="0"/>
              <a:t>指针所指向的类型：</a:t>
            </a:r>
            <a:r>
              <a:rPr lang="en-US" altLang="zh-CN" sz="2400" b="1" dirty="0">
                <a:solidFill>
                  <a:srgbClr val="FF0000"/>
                </a:solidFill>
              </a:rPr>
              <a:t>int</a:t>
            </a:r>
            <a:endParaRPr lang="zh-CN" altLang="en-US" sz="2400" b="1" dirty="0">
              <a:solidFill>
                <a:srgbClr val="FF0000"/>
              </a:solidFill>
            </a:endParaRPr>
          </a:p>
          <a:p>
            <a:pPr lvl="1" eaLnBrk="1" hangingPunct="1"/>
            <a:r>
              <a:rPr lang="zh-CN" altLang="en-US" sz="2400" b="1" dirty="0"/>
              <a:t>指针的值或者指针所指向的内存区开始地址</a:t>
            </a:r>
            <a:endParaRPr lang="en-US" altLang="zh-CN" sz="2400" b="1" dirty="0"/>
          </a:p>
          <a:p>
            <a:pPr lvl="2" eaLnBrk="1" hangingPunct="1"/>
            <a:r>
              <a:rPr lang="en-US" altLang="zh-CN" sz="2000" b="1" dirty="0">
                <a:solidFill>
                  <a:srgbClr val="FF0000"/>
                </a:solidFill>
              </a:rPr>
              <a:t>&amp;i</a:t>
            </a:r>
            <a:r>
              <a:rPr lang="zh-CN" altLang="en-US" sz="2000" b="1" dirty="0"/>
              <a:t>，即存储</a:t>
            </a:r>
            <a:r>
              <a:rPr lang="en-US" altLang="zh-CN" sz="2000" b="1" dirty="0"/>
              <a:t>i</a:t>
            </a:r>
            <a:r>
              <a:rPr lang="zh-CN" altLang="en-US" sz="2000" b="1" dirty="0"/>
              <a:t>的开始地址</a:t>
            </a:r>
            <a:endParaRPr lang="en-US" altLang="zh-CN" sz="2000" b="1" dirty="0"/>
          </a:p>
          <a:p>
            <a:pPr lvl="1" eaLnBrk="1" hangingPunct="1"/>
            <a:r>
              <a:rPr lang="zh-CN" altLang="en-US" sz="2400" b="1" dirty="0"/>
              <a:t>指针所指向的变量的值或者指针所指向的地址空间所存储的值</a:t>
            </a:r>
            <a:endParaRPr lang="en-US" altLang="zh-CN" sz="2400" b="1" dirty="0"/>
          </a:p>
          <a:p>
            <a:pPr lvl="2" eaLnBrk="1" hangingPunct="1"/>
            <a:r>
              <a:rPr lang="en-US" altLang="zh-CN" sz="2000" b="1" dirty="0">
                <a:solidFill>
                  <a:srgbClr val="FF0000"/>
                </a:solidFill>
              </a:rPr>
              <a:t>i</a:t>
            </a:r>
            <a:r>
              <a:rPr lang="zh-CN" altLang="en-US" sz="2000" b="1" dirty="0">
                <a:solidFill>
                  <a:srgbClr val="FF0000"/>
                </a:solidFill>
              </a:rPr>
              <a:t>的值</a:t>
            </a:r>
            <a:endParaRPr lang="zh-CN" altLang="en-US" sz="2000" b="1" dirty="0">
              <a:solidFill>
                <a:srgbClr val="FF0000"/>
              </a:solidFill>
            </a:endParaRPr>
          </a:p>
          <a:p>
            <a:pPr lvl="1" eaLnBrk="1" hangingPunct="1"/>
            <a:r>
              <a:rPr lang="zh-CN" altLang="en-US" sz="2400" b="1" dirty="0"/>
              <a:t>指针本身存储空间即存储指针所占据的内存区</a:t>
            </a:r>
            <a:endParaRPr lang="en-US" altLang="zh-CN" sz="2400" b="1" dirty="0"/>
          </a:p>
          <a:p>
            <a:pPr lvl="2" eaLnBrk="1" hangingPunct="1"/>
            <a:r>
              <a:rPr lang="zh-CN" altLang="en-US" sz="2000" b="1" dirty="0">
                <a:solidFill>
                  <a:srgbClr val="FF0000"/>
                </a:solidFill>
              </a:rPr>
              <a:t>存储</a:t>
            </a:r>
            <a:r>
              <a:rPr lang="en-US" altLang="zh-CN" sz="2000" b="1" dirty="0">
                <a:solidFill>
                  <a:srgbClr val="FF0000"/>
                </a:solidFill>
              </a:rPr>
              <a:t>ip</a:t>
            </a:r>
            <a:r>
              <a:rPr lang="zh-CN" altLang="en-US" sz="2000" b="1" dirty="0">
                <a:solidFill>
                  <a:srgbClr val="FF0000"/>
                </a:solidFill>
              </a:rPr>
              <a:t>所占有的内存空间 ，其地址为</a:t>
            </a:r>
            <a:r>
              <a:rPr lang="en-US" altLang="zh-CN" sz="2000" b="1" dirty="0">
                <a:solidFill>
                  <a:srgbClr val="FF0000"/>
                </a:solidFill>
              </a:rPr>
              <a:t>&amp;ip</a:t>
            </a:r>
            <a:endParaRPr lang="zh-CN" altLang="en-US" sz="2000" b="1" dirty="0">
              <a:solidFill>
                <a:srgbClr val="FF0000"/>
              </a:solidFill>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8438"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9459"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指针类型</a:t>
            </a:r>
            <a:endParaRPr lang="zh-CN" altLang="en-US" b="1" dirty="0">
              <a:latin typeface="华文中宋" panose="02010600040101010101" pitchFamily="2" charset="-122"/>
              <a:ea typeface="华文中宋" panose="02010600040101010101" pitchFamily="2" charset="-122"/>
            </a:endParaRPr>
          </a:p>
        </p:txBody>
      </p:sp>
      <p:sp>
        <p:nvSpPr>
          <p:cNvPr id="19460" name="Rectangle 3"/>
          <p:cNvSpPr>
            <a:spLocks noGrp="1"/>
          </p:cNvSpPr>
          <p:nvPr>
            <p:ph idx="1"/>
          </p:nvPr>
        </p:nvSpPr>
        <p:spPr>
          <a:ln/>
        </p:spPr>
        <p:txBody>
          <a:bodyPr vert="horz" wrap="square" lIns="91440" tIns="45720" rIns="91440" bIns="45720" anchor="t" anchorCtr="0"/>
          <a:p>
            <a:pPr eaLnBrk="1" hangingPunct="1"/>
            <a:r>
              <a:rPr lang="zh-CN" altLang="en-US" sz="2800" dirty="0">
                <a:latin typeface="Comic Sans MS" panose="030F0702030302020204" pitchFamily="66" charset="0"/>
              </a:rPr>
              <a:t>把指针定义语句里的指针名字去掉，剩下的部分就是这个指针的类型。这是指针本身所具有的类型</a:t>
            </a:r>
            <a:endParaRPr lang="en-US" altLang="zh-CN" sz="2800" dirty="0">
              <a:latin typeface="Comic Sans MS" panose="030F0702030302020204" pitchFamily="66" charset="0"/>
            </a:endParaRPr>
          </a:p>
          <a:p>
            <a:pPr eaLnBrk="1" hangingPunct="1"/>
            <a:r>
              <a:rPr lang="zh-CN" altLang="en-US" sz="2800" dirty="0">
                <a:latin typeface="Comic Sans MS" panose="030F0702030302020204" pitchFamily="66" charset="0"/>
              </a:rPr>
              <a:t>例如</a:t>
            </a:r>
            <a:endParaRPr lang="zh-CN" altLang="en-US" sz="2800" dirty="0">
              <a:latin typeface="Comic Sans MS" panose="030F0702030302020204" pitchFamily="66" charset="0"/>
            </a:endParaRPr>
          </a:p>
          <a:p>
            <a:pPr lvl="1" eaLnBrk="1" hangingPunct="1"/>
            <a:r>
              <a:rPr lang="en-US" altLang="zh-CN" sz="2400" dirty="0">
                <a:latin typeface="Comic Sans MS" panose="030F0702030302020204" pitchFamily="66" charset="0"/>
              </a:rPr>
              <a:t>int *ptr; //</a:t>
            </a:r>
            <a:r>
              <a:rPr lang="zh-CN" altLang="en-US" sz="2400" dirty="0">
                <a:latin typeface="Comic Sans MS" panose="030F0702030302020204" pitchFamily="66" charset="0"/>
              </a:rPr>
              <a:t>指针的类型是</a:t>
            </a:r>
            <a:r>
              <a:rPr lang="en-US" altLang="zh-CN" sz="2400" dirty="0">
                <a:latin typeface="Comic Sans MS" panose="030F0702030302020204" pitchFamily="66" charset="0"/>
              </a:rPr>
              <a:t>int * </a:t>
            </a:r>
            <a:endParaRPr lang="en-US" altLang="zh-CN" sz="2400" dirty="0">
              <a:latin typeface="Comic Sans MS" panose="030F0702030302020204" pitchFamily="66" charset="0"/>
            </a:endParaRPr>
          </a:p>
          <a:p>
            <a:pPr lvl="1" eaLnBrk="1" hangingPunct="1"/>
            <a:r>
              <a:rPr lang="en-US" altLang="zh-CN" sz="2400" dirty="0">
                <a:latin typeface="Comic Sans MS" panose="030F0702030302020204" pitchFamily="66" charset="0"/>
              </a:rPr>
              <a:t>char *ptr; //</a:t>
            </a:r>
            <a:r>
              <a:rPr lang="zh-CN" altLang="en-US" sz="2400" dirty="0">
                <a:latin typeface="Comic Sans MS" panose="030F0702030302020204" pitchFamily="66" charset="0"/>
              </a:rPr>
              <a:t>指针的类型是</a:t>
            </a:r>
            <a:r>
              <a:rPr lang="en-US" altLang="zh-CN" sz="2400" dirty="0">
                <a:latin typeface="Comic Sans MS" panose="030F0702030302020204" pitchFamily="66" charset="0"/>
              </a:rPr>
              <a:t>char * </a:t>
            </a:r>
            <a:endParaRPr lang="en-US" altLang="zh-CN" sz="2400" dirty="0">
              <a:latin typeface="Comic Sans MS" panose="030F0702030302020204" pitchFamily="66" charset="0"/>
            </a:endParaRPr>
          </a:p>
          <a:p>
            <a:pPr lvl="1" eaLnBrk="1" hangingPunct="1"/>
            <a:r>
              <a:rPr lang="en-US" altLang="zh-CN" sz="2400" dirty="0">
                <a:latin typeface="Comic Sans MS" panose="030F0702030302020204" pitchFamily="66" charset="0"/>
              </a:rPr>
              <a:t>int **ptr; //</a:t>
            </a:r>
            <a:r>
              <a:rPr lang="zh-CN" altLang="en-US" sz="2400" dirty="0">
                <a:latin typeface="Comic Sans MS" panose="030F0702030302020204" pitchFamily="66" charset="0"/>
              </a:rPr>
              <a:t>指针的类型是 </a:t>
            </a:r>
            <a:r>
              <a:rPr lang="en-US" altLang="zh-CN" sz="2400" dirty="0">
                <a:latin typeface="Comic Sans MS" panose="030F0702030302020204" pitchFamily="66" charset="0"/>
              </a:rPr>
              <a:t>int ** </a:t>
            </a:r>
            <a:endParaRPr lang="en-US" altLang="zh-CN" sz="2400" dirty="0">
              <a:latin typeface="Comic Sans MS" panose="030F0702030302020204" pitchFamily="66" charset="0"/>
            </a:endParaRPr>
          </a:p>
          <a:p>
            <a:pPr lvl="1" eaLnBrk="1" hangingPunct="1"/>
            <a:r>
              <a:rPr lang="en-US" altLang="zh-CN" sz="2400" dirty="0">
                <a:latin typeface="Comic Sans MS" panose="030F0702030302020204" pitchFamily="66" charset="0"/>
              </a:rPr>
              <a:t>int (*ptr)[3]; //</a:t>
            </a:r>
            <a:r>
              <a:rPr lang="zh-CN" altLang="en-US" sz="2400" dirty="0">
                <a:latin typeface="Comic Sans MS" panose="030F0702030302020204" pitchFamily="66" charset="0"/>
              </a:rPr>
              <a:t>指针的类型是 </a:t>
            </a:r>
            <a:r>
              <a:rPr lang="en-US" altLang="zh-CN" sz="2400" dirty="0">
                <a:latin typeface="Comic Sans MS" panose="030F0702030302020204" pitchFamily="66" charset="0"/>
              </a:rPr>
              <a:t>int(*)[3] </a:t>
            </a:r>
            <a:endParaRPr lang="en-US" altLang="zh-CN" sz="2400" dirty="0">
              <a:latin typeface="Comic Sans MS" panose="030F0702030302020204" pitchFamily="66" charset="0"/>
            </a:endParaRPr>
          </a:p>
          <a:p>
            <a:pPr lvl="1" eaLnBrk="1" hangingPunct="1"/>
            <a:r>
              <a:rPr lang="en-US" altLang="zh-CN" sz="2400" dirty="0">
                <a:latin typeface="Comic Sans MS" panose="030F0702030302020204" pitchFamily="66" charset="0"/>
              </a:rPr>
              <a:t>int *(*ptr)[4]; //</a:t>
            </a:r>
            <a:r>
              <a:rPr lang="zh-CN" altLang="en-US" sz="2400" dirty="0">
                <a:latin typeface="Comic Sans MS" panose="030F0702030302020204" pitchFamily="66" charset="0"/>
              </a:rPr>
              <a:t>指针的类型是 </a:t>
            </a:r>
            <a:r>
              <a:rPr lang="en-US" altLang="zh-CN" sz="2400" dirty="0">
                <a:latin typeface="Comic Sans MS" panose="030F0702030302020204" pitchFamily="66" charset="0"/>
              </a:rPr>
              <a:t>int *(*)[4] </a:t>
            </a:r>
            <a:endParaRPr lang="en-US" altLang="zh-CN" sz="2400" dirty="0"/>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9462"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0483"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指针指向的类型</a:t>
            </a:r>
            <a:endParaRPr lang="zh-CN" altLang="en-US" b="1" dirty="0">
              <a:latin typeface="华文中宋" panose="02010600040101010101" pitchFamily="2" charset="-122"/>
              <a:ea typeface="华文中宋" panose="02010600040101010101" pitchFamily="2" charset="-122"/>
            </a:endParaRPr>
          </a:p>
        </p:txBody>
      </p:sp>
      <p:sp>
        <p:nvSpPr>
          <p:cNvPr id="20484" name="Rectangle 3"/>
          <p:cNvSpPr>
            <a:spLocks noGrp="1"/>
          </p:cNvSpPr>
          <p:nvPr>
            <p:ph idx="1"/>
          </p:nvPr>
        </p:nvSpPr>
        <p:spPr>
          <a:xfrm>
            <a:off x="500063" y="2017713"/>
            <a:ext cx="8455025" cy="4364037"/>
          </a:xfrm>
          <a:ln/>
        </p:spPr>
        <p:txBody>
          <a:bodyPr vert="horz" wrap="square" lIns="91440" tIns="45720" rIns="91440" bIns="45720" anchor="t" anchorCtr="0"/>
          <a:p>
            <a:pPr eaLnBrk="1" hangingPunct="1">
              <a:lnSpc>
                <a:spcPct val="120000"/>
              </a:lnSpc>
            </a:pPr>
            <a:r>
              <a:rPr lang="zh-CN" altLang="en-US" sz="2400" dirty="0">
                <a:latin typeface="Comic Sans MS" panose="030F0702030302020204" pitchFamily="66" charset="0"/>
              </a:rPr>
              <a:t>把指针定义语句中的指针名字和名字左边的指针声明符*去掉，剩下的就是指针所指向的类型</a:t>
            </a:r>
            <a:endParaRPr lang="en-US" altLang="zh-CN" sz="2400" dirty="0">
              <a:latin typeface="Comic Sans MS" panose="030F0702030302020204" pitchFamily="66" charset="0"/>
            </a:endParaRPr>
          </a:p>
          <a:p>
            <a:pPr eaLnBrk="1" hangingPunct="1">
              <a:lnSpc>
                <a:spcPct val="120000"/>
              </a:lnSpc>
            </a:pPr>
            <a:r>
              <a:rPr lang="zh-CN" altLang="en-US" sz="2400" dirty="0">
                <a:latin typeface="Comic Sans MS" panose="030F0702030302020204" pitchFamily="66" charset="0"/>
              </a:rPr>
              <a:t>例如</a:t>
            </a:r>
            <a:endParaRPr lang="zh-CN" altLang="en-US" sz="2400" dirty="0">
              <a:latin typeface="Comic Sans MS" panose="030F0702030302020204" pitchFamily="66" charset="0"/>
            </a:endParaRPr>
          </a:p>
          <a:p>
            <a:pPr lvl="1" eaLnBrk="1" hangingPunct="1">
              <a:lnSpc>
                <a:spcPct val="120000"/>
              </a:lnSpc>
            </a:pPr>
            <a:r>
              <a:rPr lang="en-US" altLang="zh-CN" sz="1800" dirty="0">
                <a:latin typeface="Comic Sans MS" panose="030F0702030302020204" pitchFamily="66" charset="0"/>
              </a:rPr>
              <a:t>int *ptr; //</a:t>
            </a:r>
            <a:r>
              <a:rPr lang="zh-CN" altLang="en-US" sz="1800" dirty="0">
                <a:latin typeface="Comic Sans MS" panose="030F0702030302020204" pitchFamily="66" charset="0"/>
              </a:rPr>
              <a:t>指针所指向的类型是</a:t>
            </a:r>
            <a:r>
              <a:rPr lang="en-US" altLang="zh-CN" sz="1800" dirty="0">
                <a:latin typeface="Comic Sans MS" panose="030F0702030302020204" pitchFamily="66" charset="0"/>
              </a:rPr>
              <a:t>int  </a:t>
            </a:r>
            <a:endParaRPr lang="en-US" altLang="zh-CN" sz="1800" dirty="0">
              <a:latin typeface="Comic Sans MS" panose="030F0702030302020204" pitchFamily="66" charset="0"/>
            </a:endParaRPr>
          </a:p>
          <a:p>
            <a:pPr lvl="1" eaLnBrk="1" hangingPunct="1">
              <a:lnSpc>
                <a:spcPct val="120000"/>
              </a:lnSpc>
            </a:pPr>
            <a:r>
              <a:rPr lang="en-US" altLang="zh-CN" sz="1800" dirty="0">
                <a:latin typeface="Comic Sans MS" panose="030F0702030302020204" pitchFamily="66" charset="0"/>
              </a:rPr>
              <a:t>char *ptr; //</a:t>
            </a:r>
            <a:r>
              <a:rPr lang="zh-CN" altLang="en-US" sz="1800" dirty="0">
                <a:latin typeface="Comic Sans MS" panose="030F0702030302020204" pitchFamily="66" charset="0"/>
              </a:rPr>
              <a:t>指针所指向的类型是</a:t>
            </a:r>
            <a:r>
              <a:rPr lang="en-US" altLang="zh-CN" sz="1800" dirty="0">
                <a:latin typeface="Comic Sans MS" panose="030F0702030302020204" pitchFamily="66" charset="0"/>
              </a:rPr>
              <a:t>char </a:t>
            </a:r>
            <a:endParaRPr lang="en-US" altLang="zh-CN" sz="1800" dirty="0">
              <a:latin typeface="Comic Sans MS" panose="030F0702030302020204" pitchFamily="66" charset="0"/>
            </a:endParaRPr>
          </a:p>
          <a:p>
            <a:pPr lvl="1" eaLnBrk="1" hangingPunct="1">
              <a:lnSpc>
                <a:spcPct val="120000"/>
              </a:lnSpc>
            </a:pPr>
            <a:r>
              <a:rPr lang="en-US" altLang="zh-CN" sz="1800" dirty="0">
                <a:latin typeface="Comic Sans MS" panose="030F0702030302020204" pitchFamily="66" charset="0"/>
              </a:rPr>
              <a:t>int **ptr; //</a:t>
            </a:r>
            <a:r>
              <a:rPr lang="zh-CN" altLang="en-US" sz="1800" dirty="0">
                <a:latin typeface="Comic Sans MS" panose="030F0702030302020204" pitchFamily="66" charset="0"/>
              </a:rPr>
              <a:t>指针所指向的类型是</a:t>
            </a:r>
            <a:r>
              <a:rPr lang="en-US" altLang="zh-CN" sz="1800" dirty="0">
                <a:latin typeface="Comic Sans MS" panose="030F0702030302020204" pitchFamily="66" charset="0"/>
              </a:rPr>
              <a:t>int * </a:t>
            </a:r>
            <a:endParaRPr lang="en-US" altLang="zh-CN" sz="1800" dirty="0">
              <a:latin typeface="Comic Sans MS" panose="030F0702030302020204" pitchFamily="66" charset="0"/>
            </a:endParaRPr>
          </a:p>
          <a:p>
            <a:pPr lvl="1" eaLnBrk="1" hangingPunct="1">
              <a:lnSpc>
                <a:spcPct val="120000"/>
              </a:lnSpc>
            </a:pPr>
            <a:r>
              <a:rPr lang="en-US" altLang="zh-CN" sz="1800" dirty="0">
                <a:latin typeface="Comic Sans MS" panose="030F0702030302020204" pitchFamily="66" charset="0"/>
              </a:rPr>
              <a:t>int (*ptr)[3]; //</a:t>
            </a:r>
            <a:r>
              <a:rPr lang="zh-CN" altLang="en-US" sz="1800" dirty="0">
                <a:latin typeface="Comic Sans MS" panose="030F0702030302020204" pitchFamily="66" charset="0"/>
              </a:rPr>
              <a:t>指针所指向的类型是</a:t>
            </a:r>
            <a:r>
              <a:rPr lang="en-US" altLang="zh-CN" sz="1800" dirty="0">
                <a:latin typeface="Comic Sans MS" panose="030F0702030302020204" pitchFamily="66" charset="0"/>
              </a:rPr>
              <a:t>int()[3] </a:t>
            </a:r>
            <a:endParaRPr lang="en-US" altLang="zh-CN" sz="1800" dirty="0">
              <a:latin typeface="Comic Sans MS" panose="030F0702030302020204" pitchFamily="66" charset="0"/>
            </a:endParaRPr>
          </a:p>
          <a:p>
            <a:pPr lvl="1" eaLnBrk="1" hangingPunct="1">
              <a:lnSpc>
                <a:spcPct val="120000"/>
              </a:lnSpc>
            </a:pPr>
            <a:r>
              <a:rPr lang="en-US" altLang="zh-CN" sz="1800" dirty="0">
                <a:latin typeface="Comic Sans MS" panose="030F0702030302020204" pitchFamily="66" charset="0"/>
              </a:rPr>
              <a:t>int *(*ptr)[4]; //</a:t>
            </a:r>
            <a:r>
              <a:rPr lang="zh-CN" altLang="en-US" sz="1800" dirty="0">
                <a:latin typeface="Comic Sans MS" panose="030F0702030302020204" pitchFamily="66" charset="0"/>
              </a:rPr>
              <a:t>指针所指向的类型是</a:t>
            </a:r>
            <a:r>
              <a:rPr lang="en-US" altLang="zh-CN" sz="1800" dirty="0">
                <a:latin typeface="Comic Sans MS" panose="030F0702030302020204" pitchFamily="66" charset="0"/>
              </a:rPr>
              <a:t>int *()[4] </a:t>
            </a:r>
            <a:endParaRPr lang="en-US" altLang="zh-CN" sz="1800" dirty="0">
              <a:latin typeface="Comic Sans MS" panose="030F0702030302020204" pitchFamily="66" charset="0"/>
            </a:endParaRPr>
          </a:p>
          <a:p>
            <a:pPr eaLnBrk="1" hangingPunct="1">
              <a:lnSpc>
                <a:spcPct val="120000"/>
              </a:lnSpc>
            </a:pPr>
            <a:r>
              <a:rPr lang="zh-CN" altLang="en-US" sz="2400" dirty="0">
                <a:latin typeface="Comic Sans MS" panose="030F0702030302020204" pitchFamily="66" charset="0"/>
              </a:rPr>
              <a:t>通过指针来访问指针所指向的内存区时，指针所指向的类型决定了编译器将把那片内存区里的内容当做什么来看待</a:t>
            </a:r>
            <a:endParaRPr lang="zh-CN" altLang="en-US" sz="2400" dirty="0"/>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0486"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1507"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指针的值</a:t>
            </a:r>
            <a:endParaRPr lang="zh-CN" altLang="en-US" b="1" dirty="0">
              <a:latin typeface="华文中宋" panose="02010600040101010101" pitchFamily="2" charset="-122"/>
              <a:ea typeface="华文中宋" panose="02010600040101010101" pitchFamily="2" charset="-122"/>
            </a:endParaRPr>
          </a:p>
        </p:txBody>
      </p:sp>
      <p:sp>
        <p:nvSpPr>
          <p:cNvPr id="21508" name="Rectangle 3"/>
          <p:cNvSpPr>
            <a:spLocks noGrp="1"/>
          </p:cNvSpPr>
          <p:nvPr>
            <p:ph idx="1"/>
          </p:nvPr>
        </p:nvSpPr>
        <p:spPr>
          <a:ln/>
        </p:spPr>
        <p:txBody>
          <a:bodyPr vert="horz" wrap="square" lIns="91440" tIns="45720" rIns="91440" bIns="45720" anchor="t" anchorCtr="0"/>
          <a:p>
            <a:pPr eaLnBrk="1" hangingPunct="1"/>
            <a:r>
              <a:rPr lang="zh-CN" altLang="en-US" dirty="0">
                <a:latin typeface="Comic Sans MS" panose="030F0702030302020204" pitchFamily="66" charset="0"/>
              </a:rPr>
              <a:t>指针的值，或者叫指针所指向的内存区地址，是指针本身在内存区的值。这个值将被编译器当作一个地址，而不是一个一般的数值</a:t>
            </a:r>
            <a:endParaRPr lang="zh-CN" altLang="en-US" dirty="0">
              <a:latin typeface="Comic Sans MS" panose="030F0702030302020204" pitchFamily="66" charset="0"/>
            </a:endParaRPr>
          </a:p>
          <a:p>
            <a:pPr lvl="1" eaLnBrk="1" hangingPunct="1"/>
            <a:r>
              <a:rPr lang="zh-CN" altLang="en-US" dirty="0">
                <a:latin typeface="Comic Sans MS" panose="030F0702030302020204" pitchFamily="66" charset="0"/>
              </a:rPr>
              <a:t>在</a:t>
            </a:r>
            <a:r>
              <a:rPr lang="en-US" altLang="zh-CN" dirty="0">
                <a:latin typeface="Comic Sans MS" panose="030F0702030302020204" pitchFamily="66" charset="0"/>
              </a:rPr>
              <a:t>32</a:t>
            </a:r>
            <a:r>
              <a:rPr lang="zh-CN" altLang="en-US" dirty="0">
                <a:latin typeface="Comic Sans MS" panose="030F0702030302020204" pitchFamily="66" charset="0"/>
              </a:rPr>
              <a:t>位程序里，所有类型的指针的值都是一个</a:t>
            </a:r>
            <a:r>
              <a:rPr lang="en-US" altLang="zh-CN" dirty="0">
                <a:latin typeface="Comic Sans MS" panose="030F0702030302020204" pitchFamily="66" charset="0"/>
              </a:rPr>
              <a:t>32</a:t>
            </a:r>
            <a:r>
              <a:rPr lang="zh-CN" altLang="en-US" dirty="0">
                <a:latin typeface="Comic Sans MS" panose="030F0702030302020204" pitchFamily="66" charset="0"/>
              </a:rPr>
              <a:t>位整数，因为</a:t>
            </a:r>
            <a:r>
              <a:rPr lang="en-US" altLang="zh-CN" dirty="0">
                <a:latin typeface="Comic Sans MS" panose="030F0702030302020204" pitchFamily="66" charset="0"/>
              </a:rPr>
              <a:t>32</a:t>
            </a:r>
            <a:r>
              <a:rPr lang="zh-CN" altLang="en-US" dirty="0">
                <a:latin typeface="Comic Sans MS" panose="030F0702030302020204" pitchFamily="66" charset="0"/>
              </a:rPr>
              <a:t>位程序里内存地址全都是</a:t>
            </a:r>
            <a:r>
              <a:rPr lang="en-US" altLang="zh-CN" dirty="0">
                <a:latin typeface="Comic Sans MS" panose="030F0702030302020204" pitchFamily="66" charset="0"/>
              </a:rPr>
              <a:t>32</a:t>
            </a:r>
            <a:r>
              <a:rPr lang="zh-CN" altLang="en-US" dirty="0">
                <a:latin typeface="Comic Sans MS" panose="030F0702030302020204" pitchFamily="66" charset="0"/>
              </a:rPr>
              <a:t>位长</a:t>
            </a:r>
            <a:r>
              <a:rPr lang="zh-CN" altLang="en-US" dirty="0"/>
              <a:t>  </a:t>
            </a:r>
            <a:endParaRPr lang="zh-CN" altLang="en-US" dirty="0"/>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1510"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2531"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指针的值</a:t>
            </a:r>
            <a:endParaRPr lang="zh-CN" altLang="en-US" b="1" dirty="0">
              <a:latin typeface="华文中宋" panose="02010600040101010101" pitchFamily="2" charset="-122"/>
              <a:ea typeface="华文中宋" panose="02010600040101010101" pitchFamily="2" charset="-122"/>
            </a:endParaRPr>
          </a:p>
        </p:txBody>
      </p:sp>
      <p:sp>
        <p:nvSpPr>
          <p:cNvPr id="22532" name="Rectangle 3"/>
          <p:cNvSpPr>
            <a:spLocks noGrp="1"/>
          </p:cNvSpPr>
          <p:nvPr>
            <p:ph idx="1"/>
          </p:nvPr>
        </p:nvSpPr>
        <p:spPr>
          <a:xfrm>
            <a:off x="857250" y="1957388"/>
            <a:ext cx="7772400" cy="4114800"/>
          </a:xfrm>
          <a:ln/>
        </p:spPr>
        <p:txBody>
          <a:bodyPr vert="horz" wrap="square" lIns="91440" tIns="45720" rIns="91440" bIns="45720" anchor="t" anchorCtr="0"/>
          <a:p>
            <a:pPr eaLnBrk="1" hangingPunct="1">
              <a:lnSpc>
                <a:spcPct val="90000"/>
              </a:lnSpc>
            </a:pPr>
            <a:r>
              <a:rPr lang="zh-CN" altLang="en-US" sz="2400" dirty="0">
                <a:latin typeface="Comic Sans MS" panose="030F0702030302020204" pitchFamily="66" charset="0"/>
              </a:rPr>
              <a:t>指针所指向的内存区就是从指针的值所代表的那个内存地址开始，长度为</a:t>
            </a:r>
            <a:r>
              <a:rPr lang="en-US" altLang="zh-CN" sz="2400" dirty="0">
                <a:latin typeface="Comic Sans MS" panose="030F0702030302020204" pitchFamily="66" charset="0"/>
              </a:rPr>
              <a:t>sizeof(</a:t>
            </a:r>
            <a:r>
              <a:rPr lang="zh-CN" altLang="en-US" sz="2400" dirty="0">
                <a:latin typeface="Comic Sans MS" panose="030F0702030302020204" pitchFamily="66" charset="0"/>
              </a:rPr>
              <a:t>指针所指向的类型</a:t>
            </a:r>
            <a:r>
              <a:rPr lang="en-US" altLang="zh-CN" sz="2400" dirty="0">
                <a:latin typeface="Comic Sans MS" panose="030F0702030302020204" pitchFamily="66" charset="0"/>
              </a:rPr>
              <a:t>)</a:t>
            </a:r>
            <a:r>
              <a:rPr lang="zh-CN" altLang="en-US" sz="2400" dirty="0">
                <a:latin typeface="Comic Sans MS" panose="030F0702030302020204" pitchFamily="66" charset="0"/>
              </a:rPr>
              <a:t>的一 </a:t>
            </a:r>
            <a:br>
              <a:rPr lang="zh-CN" altLang="en-US" sz="2400" dirty="0">
                <a:latin typeface="Comic Sans MS" panose="030F0702030302020204" pitchFamily="66" charset="0"/>
              </a:rPr>
            </a:br>
            <a:r>
              <a:rPr lang="zh-CN" altLang="en-US" sz="2400" dirty="0">
                <a:latin typeface="Comic Sans MS" panose="030F0702030302020204" pitchFamily="66" charset="0"/>
              </a:rPr>
              <a:t>片内存区</a:t>
            </a:r>
            <a:endParaRPr lang="zh-CN" altLang="en-US" sz="2400" dirty="0">
              <a:latin typeface="Comic Sans MS" panose="030F0702030302020204" pitchFamily="66" charset="0"/>
            </a:endParaRPr>
          </a:p>
          <a:p>
            <a:pPr lvl="1" eaLnBrk="1" hangingPunct="1">
              <a:lnSpc>
                <a:spcPct val="90000"/>
              </a:lnSpc>
            </a:pPr>
            <a:r>
              <a:rPr lang="zh-CN" altLang="en-US" sz="2000" dirty="0">
                <a:latin typeface="Comic Sans MS" panose="030F0702030302020204" pitchFamily="66" charset="0"/>
              </a:rPr>
              <a:t>我们说一个指针的值是</a:t>
            </a:r>
            <a:r>
              <a:rPr lang="en-US" altLang="zh-CN" sz="2000" dirty="0">
                <a:latin typeface="Comic Sans MS" panose="030F0702030302020204" pitchFamily="66" charset="0"/>
              </a:rPr>
              <a:t>xxxx</a:t>
            </a:r>
            <a:r>
              <a:rPr lang="zh-CN" altLang="en-US" sz="2000" dirty="0">
                <a:latin typeface="Comic Sans MS" panose="030F0702030302020204" pitchFamily="66" charset="0"/>
              </a:rPr>
              <a:t>，就相当于说该指针指向了以</a:t>
            </a:r>
            <a:r>
              <a:rPr lang="en-US" altLang="zh-CN" sz="2000" dirty="0">
                <a:latin typeface="Comic Sans MS" panose="030F0702030302020204" pitchFamily="66" charset="0"/>
              </a:rPr>
              <a:t>xxxx</a:t>
            </a:r>
            <a:r>
              <a:rPr lang="zh-CN" altLang="en-US" sz="2000" dirty="0">
                <a:latin typeface="Comic Sans MS" panose="030F0702030302020204" pitchFamily="66" charset="0"/>
              </a:rPr>
              <a:t>为首地址的一片内存区域</a:t>
            </a:r>
            <a:endParaRPr lang="zh-CN" altLang="en-US" sz="2000" dirty="0">
              <a:latin typeface="Comic Sans MS" panose="030F0702030302020204" pitchFamily="66" charset="0"/>
            </a:endParaRPr>
          </a:p>
          <a:p>
            <a:pPr lvl="1" eaLnBrk="1" hangingPunct="1">
              <a:lnSpc>
                <a:spcPct val="90000"/>
              </a:lnSpc>
            </a:pPr>
            <a:r>
              <a:rPr lang="zh-CN" altLang="en-US" sz="2000" dirty="0">
                <a:latin typeface="Comic Sans MS" panose="030F0702030302020204" pitchFamily="66" charset="0"/>
              </a:rPr>
              <a:t>我们说一个指针指向了某块内存区域，就相当于说该指针的值是这块内存区域的首地址</a:t>
            </a:r>
            <a:endParaRPr lang="en-US" altLang="zh-CN" sz="2000" dirty="0">
              <a:latin typeface="Comic Sans MS" panose="030F0702030302020204" pitchFamily="66" charset="0"/>
            </a:endParaRPr>
          </a:p>
          <a:p>
            <a:pPr lvl="1" eaLnBrk="1" hangingPunct="1">
              <a:lnSpc>
                <a:spcPct val="90000"/>
              </a:lnSpc>
            </a:pPr>
            <a:endParaRPr lang="zh-CN" altLang="en-US" sz="2000" dirty="0">
              <a:latin typeface="Comic Sans MS" panose="030F0702030302020204" pitchFamily="66" charset="0"/>
            </a:endParaRPr>
          </a:p>
          <a:p>
            <a:pPr eaLnBrk="1" hangingPunct="1">
              <a:lnSpc>
                <a:spcPct val="90000"/>
              </a:lnSpc>
            </a:pPr>
            <a:r>
              <a:rPr lang="zh-CN" altLang="en-US" sz="2400" dirty="0">
                <a:latin typeface="Comic Sans MS" panose="030F0702030302020204" pitchFamily="66" charset="0"/>
              </a:rPr>
              <a:t>指针所指向的内存区和指针所指向的类型是两个完全不同的概念</a:t>
            </a:r>
            <a:endParaRPr lang="zh-CN" altLang="en-US" sz="2400" dirty="0">
              <a:latin typeface="Comic Sans MS" panose="030F0702030302020204" pitchFamily="66" charset="0"/>
            </a:endParaRPr>
          </a:p>
          <a:p>
            <a:pPr lvl="1" eaLnBrk="1" hangingPunct="1">
              <a:lnSpc>
                <a:spcPct val="90000"/>
              </a:lnSpc>
            </a:pPr>
            <a:r>
              <a:rPr lang="en-US" altLang="zh-CN" sz="2000" dirty="0">
                <a:latin typeface="Comic Sans MS" panose="030F0702030302020204" pitchFamily="66" charset="0"/>
              </a:rPr>
              <a:t>int *p; p</a:t>
            </a:r>
            <a:r>
              <a:rPr lang="zh-CN" altLang="en-US" sz="2000" dirty="0">
                <a:latin typeface="Comic Sans MS" panose="030F0702030302020204" pitchFamily="66" charset="0"/>
              </a:rPr>
              <a:t>所指向的类型已经有了，但由于指针还未初始化，所以它所指向的内存区是不存在的，或者说是无意义的</a:t>
            </a:r>
            <a:endParaRPr lang="zh-CN" altLang="en-US" sz="2000" dirty="0">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2534"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3555"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指针本身所占据的内存区</a:t>
            </a:r>
            <a:r>
              <a:rPr lang="zh-CN" altLang="en-US" dirty="0">
                <a:latin typeface="华文中宋" panose="02010600040101010101" pitchFamily="2" charset="-122"/>
                <a:ea typeface="华文中宋" panose="02010600040101010101" pitchFamily="2" charset="-122"/>
              </a:rPr>
              <a:t> </a:t>
            </a:r>
            <a:endParaRPr lang="zh-CN" altLang="en-US" dirty="0">
              <a:latin typeface="华文中宋" panose="02010600040101010101" pitchFamily="2" charset="-122"/>
              <a:ea typeface="华文中宋" panose="02010600040101010101" pitchFamily="2" charset="-122"/>
            </a:endParaRPr>
          </a:p>
        </p:txBody>
      </p:sp>
      <p:sp>
        <p:nvSpPr>
          <p:cNvPr id="23556" name="Rectangle 3"/>
          <p:cNvSpPr>
            <a:spLocks noGrp="1"/>
          </p:cNvSpPr>
          <p:nvPr>
            <p:ph idx="1"/>
          </p:nvPr>
        </p:nvSpPr>
        <p:spPr>
          <a:ln/>
        </p:spPr>
        <p:txBody>
          <a:bodyPr vert="horz" wrap="square" lIns="91440" tIns="45720" rIns="91440" bIns="45720" anchor="t" anchorCtr="0"/>
          <a:p>
            <a:pPr eaLnBrk="1" hangingPunct="1"/>
            <a:r>
              <a:rPr lang="zh-CN" altLang="en-US" dirty="0">
                <a:latin typeface="Comic Sans MS" panose="030F0702030302020204" pitchFamily="66" charset="0"/>
              </a:rPr>
              <a:t>指针本身占了多大的内存，可以用函数</a:t>
            </a:r>
            <a:r>
              <a:rPr lang="en-US" altLang="zh-CN" dirty="0">
                <a:latin typeface="Comic Sans MS" panose="030F0702030302020204" pitchFamily="66" charset="0"/>
              </a:rPr>
              <a:t>sizeof(</a:t>
            </a:r>
            <a:r>
              <a:rPr lang="zh-CN" altLang="en-US" dirty="0">
                <a:latin typeface="Comic Sans MS" panose="030F0702030302020204" pitchFamily="66" charset="0"/>
              </a:rPr>
              <a:t>指针的类型</a:t>
            </a:r>
            <a:r>
              <a:rPr lang="en-US" altLang="zh-CN" dirty="0">
                <a:latin typeface="Comic Sans MS" panose="030F0702030302020204" pitchFamily="66" charset="0"/>
              </a:rPr>
              <a:t>)</a:t>
            </a:r>
            <a:r>
              <a:rPr lang="zh-CN" altLang="en-US" dirty="0">
                <a:latin typeface="Comic Sans MS" panose="030F0702030302020204" pitchFamily="66" charset="0"/>
              </a:rPr>
              <a:t>获得</a:t>
            </a:r>
            <a:endParaRPr lang="zh-CN" altLang="en-US" dirty="0">
              <a:latin typeface="Comic Sans MS" panose="030F0702030302020204" pitchFamily="66" charset="0"/>
            </a:endParaRPr>
          </a:p>
          <a:p>
            <a:pPr eaLnBrk="1" hangingPunct="1"/>
            <a:r>
              <a:rPr lang="zh-CN" altLang="en-US" dirty="0">
                <a:latin typeface="Comic Sans MS" panose="030F0702030302020204" pitchFamily="66" charset="0"/>
              </a:rPr>
              <a:t>在</a:t>
            </a:r>
            <a:r>
              <a:rPr lang="en-US" altLang="zh-CN" dirty="0">
                <a:latin typeface="Comic Sans MS" panose="030F0702030302020204" pitchFamily="66" charset="0"/>
              </a:rPr>
              <a:t>32</a:t>
            </a:r>
            <a:r>
              <a:rPr lang="zh-CN" altLang="en-US" dirty="0">
                <a:latin typeface="Comic Sans MS" panose="030F0702030302020204" pitchFamily="66" charset="0"/>
              </a:rPr>
              <a:t>位平台里，指针本身占据了</a:t>
            </a:r>
            <a:r>
              <a:rPr lang="en-US" altLang="zh-CN" dirty="0">
                <a:latin typeface="Comic Sans MS" panose="030F0702030302020204" pitchFamily="66" charset="0"/>
              </a:rPr>
              <a:t>4</a:t>
            </a:r>
            <a:r>
              <a:rPr lang="zh-CN" altLang="en-US" dirty="0">
                <a:latin typeface="Comic Sans MS" panose="030F0702030302020204" pitchFamily="66" charset="0"/>
              </a:rPr>
              <a:t>个字节的长度</a:t>
            </a:r>
            <a:r>
              <a:rPr lang="zh-CN" altLang="en-US" dirty="0"/>
              <a:t> </a:t>
            </a:r>
            <a:endParaRPr lang="zh-CN" altLang="en-US" dirty="0"/>
          </a:p>
        </p:txBody>
      </p:sp>
      <p:sp>
        <p:nvSpPr>
          <p:cNvPr id="23557" name="Rectangle 4"/>
          <p:cNvSpPr/>
          <p:nvPr/>
        </p:nvSpPr>
        <p:spPr>
          <a:xfrm>
            <a:off x="3132138" y="3857625"/>
            <a:ext cx="5016500" cy="2357438"/>
          </a:xfrm>
          <a:prstGeom prst="rect">
            <a:avLst/>
          </a:prstGeom>
          <a:noFill/>
          <a:ln w="9525" cap="flat" cmpd="sng">
            <a:solidFill>
              <a:schemeClr val="hlink"/>
            </a:solidFill>
            <a:prstDash val="solid"/>
            <a:miter/>
            <a:headEnd type="none" w="med" len="med"/>
            <a:tailEnd type="none" w="med" len="med"/>
          </a:ln>
        </p:spPr>
        <p:txBody>
          <a:bodyPr wrap="none" anchor="ctr" anchorCtr="0">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spcBef>
                <a:spcPct val="0"/>
              </a:spcBef>
              <a:buClrTx/>
              <a:buSzTx/>
              <a:buFontTx/>
              <a:buNone/>
            </a:pPr>
            <a:r>
              <a:rPr lang="en-US" altLang="zh-CN" sz="1800" dirty="0">
                <a:latin typeface="Comic Sans MS" panose="030F0702030302020204" pitchFamily="66" charset="0"/>
              </a:rPr>
              <a:t>#include &lt;stdio.h&gt;</a:t>
            </a:r>
            <a:br>
              <a:rPr lang="en-US" altLang="zh-CN" sz="1800" dirty="0">
                <a:latin typeface="Comic Sans MS" panose="030F0702030302020204" pitchFamily="66" charset="0"/>
              </a:rPr>
            </a:br>
            <a:r>
              <a:rPr lang="en-US" altLang="zh-CN" sz="1800" dirty="0">
                <a:latin typeface="Comic Sans MS" panose="030F0702030302020204" pitchFamily="66" charset="0"/>
              </a:rPr>
              <a:t>int main()</a:t>
            </a:r>
            <a:br>
              <a:rPr lang="en-US" altLang="zh-CN" sz="1800" dirty="0">
                <a:latin typeface="Comic Sans MS" panose="030F0702030302020204" pitchFamily="66" charset="0"/>
              </a:rPr>
            </a:br>
            <a:r>
              <a:rPr lang="en-US" altLang="zh-CN" sz="1800" dirty="0">
                <a:latin typeface="Comic Sans MS" panose="030F0702030302020204" pitchFamily="66" charset="0"/>
              </a:rPr>
              <a:t>{</a:t>
            </a:r>
            <a:br>
              <a:rPr lang="en-US" altLang="zh-CN" sz="1800" dirty="0">
                <a:latin typeface="Comic Sans MS" panose="030F0702030302020204" pitchFamily="66" charset="0"/>
              </a:rPr>
            </a:br>
            <a:r>
              <a:rPr lang="en-US" altLang="zh-CN" sz="1800" dirty="0">
                <a:latin typeface="Comic Sans MS" panose="030F0702030302020204" pitchFamily="66" charset="0"/>
              </a:rPr>
              <a:t>  char ch,*chp; </a:t>
            </a:r>
            <a:r>
              <a:rPr lang="en-US" altLang="zh-CN" sz="2000" dirty="0">
                <a:latin typeface="宋体" panose="02010600030101010101" pitchFamily="2" charset="-122"/>
              </a:rPr>
              <a:t>chp=&amp;ch;</a:t>
            </a:r>
            <a:r>
              <a:rPr lang="en-US" altLang="zh-CN" sz="2000" b="1" dirty="0">
                <a:latin typeface="宋体" panose="02010600030101010101" pitchFamily="2" charset="-122"/>
              </a:rPr>
              <a:t> </a:t>
            </a:r>
            <a:br>
              <a:rPr lang="en-US" altLang="zh-CN" sz="1800" dirty="0">
                <a:latin typeface="Comic Sans MS" panose="030F0702030302020204" pitchFamily="66" charset="0"/>
              </a:rPr>
            </a:br>
            <a:r>
              <a:rPr lang="en-US" altLang="zh-CN" sz="1800" dirty="0">
                <a:latin typeface="Comic Sans MS" panose="030F0702030302020204" pitchFamily="66" charset="0"/>
              </a:rPr>
              <a:t>  printf("&amp;ch1=0x%\nchp=0x%x\n",&amp;ch, chp);</a:t>
            </a:r>
            <a:br>
              <a:rPr lang="en-US" altLang="zh-CN" sz="1800" dirty="0">
                <a:latin typeface="Comic Sans MS" panose="030F0702030302020204" pitchFamily="66" charset="0"/>
              </a:rPr>
            </a:br>
            <a:r>
              <a:rPr lang="en-US" altLang="zh-CN" sz="1800" dirty="0">
                <a:latin typeface="Comic Sans MS" panose="030F0702030302020204" pitchFamily="66" charset="0"/>
              </a:rPr>
              <a:t>}</a:t>
            </a:r>
            <a:br>
              <a:rPr lang="en-US" altLang="zh-CN" sz="1800" dirty="0">
                <a:latin typeface="Comic Sans MS" panose="030F0702030302020204" pitchFamily="66" charset="0"/>
              </a:rPr>
            </a:br>
            <a:r>
              <a:rPr lang="zh-CN" altLang="en-US" sz="1800" dirty="0">
                <a:latin typeface="Comic Sans MS" panose="030F0702030302020204" pitchFamily="66" charset="0"/>
              </a:rPr>
              <a:t>结果为：</a:t>
            </a:r>
            <a:br>
              <a:rPr lang="zh-CN" altLang="en-US" sz="1800" dirty="0">
                <a:latin typeface="Comic Sans MS" panose="030F0702030302020204" pitchFamily="66" charset="0"/>
              </a:rPr>
            </a:br>
            <a:r>
              <a:rPr lang="en-US" altLang="zh-CN" sz="1800" dirty="0">
                <a:latin typeface="Comic Sans MS" panose="030F0702030302020204" pitchFamily="66" charset="0"/>
              </a:rPr>
              <a:t>&amp;ch=0x12ff7c</a:t>
            </a:r>
            <a:br>
              <a:rPr lang="en-US" altLang="zh-CN" sz="1800" dirty="0">
                <a:latin typeface="Comic Sans MS" panose="030F0702030302020204" pitchFamily="66" charset="0"/>
              </a:rPr>
            </a:br>
            <a:r>
              <a:rPr lang="en-US" altLang="zh-CN" sz="1800" dirty="0">
                <a:latin typeface="Comic Sans MS" panose="030F0702030302020204" pitchFamily="66" charset="0"/>
              </a:rPr>
              <a:t>chp=0x12ff7c</a:t>
            </a:r>
            <a:endParaRPr lang="en-US" altLang="zh-CN" sz="1800" dirty="0">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3559"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4579" name="Rectangle 2"/>
          <p:cNvSpPr>
            <a:spLocks noGrp="1"/>
          </p:cNvSpPr>
          <p:nvPr>
            <p:ph type="title"/>
          </p:nvPr>
        </p:nvSpPr>
        <p:spPr>
          <a:ln/>
        </p:spPr>
        <p:txBody>
          <a:bodyPr vert="horz" wrap="square" lIns="91440" tIns="45720" rIns="91440" bIns="45720" anchor="b" anchorCtr="0"/>
          <a:p>
            <a:pPr eaLnBrk="1" hangingPunct="1">
              <a:buNone/>
            </a:pPr>
            <a:r>
              <a:rPr lang="zh-CN" altLang="en-US" b="1" dirty="0">
                <a:ea typeface="华文中宋" panose="02010600040101010101" pitchFamily="2" charset="-122"/>
              </a:rPr>
              <a:t>运算符</a:t>
            </a:r>
            <a:r>
              <a:rPr lang="en-US" altLang="zh-CN" b="1" dirty="0">
                <a:ea typeface="华文中宋" panose="02010600040101010101" pitchFamily="2" charset="-122"/>
              </a:rPr>
              <a:t>&amp;</a:t>
            </a:r>
            <a:r>
              <a:rPr lang="zh-CN" altLang="en-US" b="1" dirty="0">
                <a:ea typeface="华文中宋" panose="02010600040101010101" pitchFamily="2" charset="-122"/>
              </a:rPr>
              <a:t>和*</a:t>
            </a:r>
            <a:r>
              <a:rPr lang="zh-CN" altLang="en-US" dirty="0">
                <a:ea typeface="华文中宋" panose="02010600040101010101" pitchFamily="2" charset="-122"/>
              </a:rPr>
              <a:t> </a:t>
            </a:r>
            <a:endParaRPr lang="zh-CN" altLang="en-US" dirty="0">
              <a:ea typeface="华文中宋" panose="02010600040101010101" pitchFamily="2" charset="-122"/>
            </a:endParaRPr>
          </a:p>
        </p:txBody>
      </p:sp>
      <p:sp>
        <p:nvSpPr>
          <p:cNvPr id="24580" name="Rectangle 3"/>
          <p:cNvSpPr>
            <a:spLocks noGrp="1"/>
          </p:cNvSpPr>
          <p:nvPr>
            <p:ph idx="1"/>
          </p:nvPr>
        </p:nvSpPr>
        <p:spPr>
          <a:ln/>
        </p:spPr>
        <p:txBody>
          <a:bodyPr vert="horz" wrap="square" lIns="91440" tIns="45720" rIns="91440" bIns="45720" anchor="t" anchorCtr="0"/>
          <a:p>
            <a:pPr eaLnBrk="1" hangingPunct="1"/>
            <a:r>
              <a:rPr lang="en-US" altLang="zh-CN" dirty="0">
                <a:solidFill>
                  <a:srgbClr val="FF0000"/>
                </a:solidFill>
                <a:latin typeface="Times New Roman" panose="02020603050405020304" pitchFamily="18" charset="0"/>
                <a:ea typeface="华文中宋" panose="02010600040101010101" pitchFamily="2" charset="-122"/>
              </a:rPr>
              <a:t>&amp;</a:t>
            </a:r>
            <a:r>
              <a:rPr lang="zh-CN" altLang="en-US" dirty="0">
                <a:latin typeface="Times New Roman" panose="02020603050405020304" pitchFamily="18" charset="0"/>
                <a:ea typeface="华文中宋" panose="02010600040101010101" pitchFamily="2" charset="-122"/>
              </a:rPr>
              <a:t>是取地址运算符；*叫“间接运算符”</a:t>
            </a:r>
            <a:endParaRPr lang="zh-CN" altLang="en-US" dirty="0">
              <a:latin typeface="Times New Roman" panose="02020603050405020304" pitchFamily="18" charset="0"/>
              <a:ea typeface="华文中宋" panose="02010600040101010101" pitchFamily="2" charset="-122"/>
            </a:endParaRPr>
          </a:p>
          <a:p>
            <a:pPr eaLnBrk="1" hangingPunct="1"/>
            <a:r>
              <a:rPr lang="en-US" altLang="zh-CN" dirty="0">
                <a:latin typeface="Times New Roman" panose="02020603050405020304" pitchFamily="18" charset="0"/>
                <a:ea typeface="华文中宋" panose="02010600040101010101" pitchFamily="2" charset="-122"/>
              </a:rPr>
              <a:t>&amp;a</a:t>
            </a:r>
            <a:r>
              <a:rPr lang="zh-CN" altLang="en-US" dirty="0">
                <a:latin typeface="Times New Roman" panose="02020603050405020304" pitchFamily="18" charset="0"/>
                <a:ea typeface="华文中宋" panose="02010600040101010101" pitchFamily="2" charset="-122"/>
              </a:rPr>
              <a:t>的运算结果是一个指针，指针的类型是</a:t>
            </a:r>
            <a:r>
              <a:rPr lang="en-US" altLang="zh-CN" dirty="0">
                <a:latin typeface="Times New Roman" panose="02020603050405020304" pitchFamily="18" charset="0"/>
                <a:ea typeface="华文中宋" panose="02010600040101010101" pitchFamily="2" charset="-122"/>
              </a:rPr>
              <a:t>a</a:t>
            </a:r>
            <a:r>
              <a:rPr lang="zh-CN" altLang="en-US" dirty="0">
                <a:latin typeface="Times New Roman" panose="02020603050405020304" pitchFamily="18" charset="0"/>
                <a:ea typeface="华文中宋" panose="02010600040101010101" pitchFamily="2" charset="-122"/>
              </a:rPr>
              <a:t>的类型加个*，指针所指向的类型是</a:t>
            </a:r>
            <a:r>
              <a:rPr lang="en-US" altLang="zh-CN" dirty="0">
                <a:latin typeface="Times New Roman" panose="02020603050405020304" pitchFamily="18" charset="0"/>
                <a:ea typeface="华文中宋" panose="02010600040101010101" pitchFamily="2" charset="-122"/>
              </a:rPr>
              <a:t>a</a:t>
            </a:r>
            <a:r>
              <a:rPr lang="zh-CN" altLang="en-US" dirty="0">
                <a:latin typeface="Times New Roman" panose="02020603050405020304" pitchFamily="18" charset="0"/>
                <a:ea typeface="华文中宋" panose="02010600040101010101" pitchFamily="2" charset="-122"/>
              </a:rPr>
              <a:t>的类型，指针所指向的地址是</a:t>
            </a:r>
            <a:r>
              <a:rPr lang="en-US" altLang="zh-CN" dirty="0">
                <a:latin typeface="Times New Roman" panose="02020603050405020304" pitchFamily="18" charset="0"/>
                <a:ea typeface="华文中宋" panose="02010600040101010101" pitchFamily="2" charset="-122"/>
              </a:rPr>
              <a:t>a</a:t>
            </a:r>
            <a:r>
              <a:rPr lang="zh-CN" altLang="en-US" dirty="0">
                <a:latin typeface="Times New Roman" panose="02020603050405020304" pitchFamily="18" charset="0"/>
                <a:ea typeface="华文中宋" panose="02010600040101010101" pitchFamily="2" charset="-122"/>
              </a:rPr>
              <a:t>的地址</a:t>
            </a:r>
            <a:endParaRPr lang="zh-CN" altLang="en-US" dirty="0">
              <a:latin typeface="Times New Roman" panose="02020603050405020304" pitchFamily="18" charset="0"/>
              <a:ea typeface="华文中宋" panose="02010600040101010101" pitchFamily="2" charset="-122"/>
            </a:endParaRPr>
          </a:p>
          <a:p>
            <a:pPr eaLnBrk="1" hangingPunct="1"/>
            <a:r>
              <a:rPr lang="zh-CN" altLang="en-US" dirty="0">
                <a:solidFill>
                  <a:srgbClr val="FF0000"/>
                </a:solidFill>
                <a:latin typeface="Times New Roman" panose="02020603050405020304" pitchFamily="18" charset="0"/>
                <a:ea typeface="华文中宋" panose="02010600040101010101" pitchFamily="2" charset="-122"/>
              </a:rPr>
              <a:t>*</a:t>
            </a:r>
            <a:r>
              <a:rPr lang="en-US" altLang="zh-CN" dirty="0">
                <a:latin typeface="Times New Roman" panose="02020603050405020304" pitchFamily="18" charset="0"/>
                <a:ea typeface="华文中宋" panose="02010600040101010101" pitchFamily="2" charset="-122"/>
              </a:rPr>
              <a:t>p</a:t>
            </a:r>
            <a:r>
              <a:rPr lang="zh-CN" altLang="en-US" dirty="0">
                <a:latin typeface="Times New Roman" panose="02020603050405020304" pitchFamily="18" charset="0"/>
                <a:ea typeface="华文中宋" panose="02010600040101010101" pitchFamily="2" charset="-122"/>
              </a:rPr>
              <a:t>的结果是</a:t>
            </a:r>
            <a:r>
              <a:rPr lang="en-US" altLang="zh-CN" dirty="0">
                <a:latin typeface="Times New Roman" panose="02020603050405020304" pitchFamily="18" charset="0"/>
                <a:ea typeface="华文中宋" panose="02010600040101010101" pitchFamily="2" charset="-122"/>
              </a:rPr>
              <a:t>p</a:t>
            </a:r>
            <a:r>
              <a:rPr lang="zh-CN" altLang="en-US" dirty="0">
                <a:latin typeface="Times New Roman" panose="02020603050405020304" pitchFamily="18" charset="0"/>
                <a:ea typeface="华文中宋" panose="02010600040101010101" pitchFamily="2" charset="-122"/>
              </a:rPr>
              <a:t>所指向的内容，它的类型是</a:t>
            </a:r>
            <a:r>
              <a:rPr lang="en-US" altLang="zh-CN" dirty="0">
                <a:latin typeface="Times New Roman" panose="02020603050405020304" pitchFamily="18" charset="0"/>
                <a:ea typeface="华文中宋" panose="02010600040101010101" pitchFamily="2" charset="-122"/>
              </a:rPr>
              <a:t>p</a:t>
            </a:r>
            <a:r>
              <a:rPr lang="zh-CN" altLang="en-US" dirty="0">
                <a:latin typeface="Times New Roman" panose="02020603050405020304" pitchFamily="18" charset="0"/>
                <a:ea typeface="华文中宋" panose="02010600040101010101" pitchFamily="2" charset="-122"/>
              </a:rPr>
              <a:t>指向的类型，它所占用空间的开始地址是</a:t>
            </a:r>
            <a:r>
              <a:rPr lang="en-US" altLang="zh-CN" dirty="0">
                <a:latin typeface="Times New Roman" panose="02020603050405020304" pitchFamily="18" charset="0"/>
                <a:ea typeface="华文中宋" panose="02010600040101010101" pitchFamily="2" charset="-122"/>
              </a:rPr>
              <a:t>p</a:t>
            </a:r>
            <a:r>
              <a:rPr lang="zh-CN" altLang="en-US" dirty="0">
                <a:latin typeface="Times New Roman" panose="02020603050405020304" pitchFamily="18" charset="0"/>
                <a:ea typeface="华文中宋" panose="02010600040101010101" pitchFamily="2" charset="-122"/>
              </a:rPr>
              <a:t>所指向的地址</a:t>
            </a:r>
            <a:endParaRPr lang="zh-CN" altLang="en-US" dirty="0">
              <a:latin typeface="Times New Roman" panose="02020603050405020304" pitchFamily="18" charset="0"/>
              <a:ea typeface="华文中宋" panose="02010600040101010101" pitchFamily="2" charset="-122"/>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4582"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5603"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空指针</a:t>
            </a:r>
            <a:endParaRPr lang="zh-CN" altLang="en-US" b="1" dirty="0">
              <a:latin typeface="华文中宋" panose="02010600040101010101" pitchFamily="2" charset="-122"/>
              <a:ea typeface="华文中宋" panose="02010600040101010101" pitchFamily="2" charset="-122"/>
            </a:endParaRPr>
          </a:p>
        </p:txBody>
      </p:sp>
      <p:sp>
        <p:nvSpPr>
          <p:cNvPr id="25604" name="Rectangle 3"/>
          <p:cNvSpPr>
            <a:spLocks noGrp="1"/>
          </p:cNvSpPr>
          <p:nvPr>
            <p:ph idx="1"/>
          </p:nvPr>
        </p:nvSpPr>
        <p:spPr>
          <a:ln/>
        </p:spPr>
        <p:txBody>
          <a:bodyPr vert="horz" wrap="square" lIns="91440" tIns="45720" rIns="91440" bIns="45720" anchor="t" anchorCtr="0"/>
          <a:p>
            <a:pPr eaLnBrk="1" hangingPunct="1"/>
            <a:r>
              <a:rPr lang="zh-CN" altLang="en-US" sz="2800" dirty="0">
                <a:latin typeface="Comic Sans MS" panose="030F0702030302020204" pitchFamily="66" charset="0"/>
              </a:rPr>
              <a:t>空指针表示 “未分配” 或者“尚未指向任何地方”的指针，用</a:t>
            </a:r>
            <a:r>
              <a:rPr lang="en-US" altLang="zh-CN" sz="2800" dirty="0">
                <a:latin typeface="Comic Sans MS" panose="030F0702030302020204" pitchFamily="66" charset="0"/>
              </a:rPr>
              <a:t>null</a:t>
            </a:r>
            <a:r>
              <a:rPr lang="zh-CN" altLang="en-US" sz="2800" dirty="0">
                <a:latin typeface="Comic Sans MS" panose="030F0702030302020204" pitchFamily="66" charset="0"/>
              </a:rPr>
              <a:t>表示</a:t>
            </a:r>
            <a:endParaRPr lang="zh-CN" altLang="en-US" sz="2800" dirty="0">
              <a:latin typeface="Comic Sans MS" panose="030F0702030302020204" pitchFamily="66" charset="0"/>
            </a:endParaRPr>
          </a:p>
          <a:p>
            <a:pPr eaLnBrk="1" hangingPunct="1"/>
            <a:r>
              <a:rPr lang="zh-CN" altLang="en-US" sz="2800" dirty="0"/>
              <a:t>空指针在概念上不同于未初始化的指针。</a:t>
            </a:r>
            <a:r>
              <a:rPr lang="zh-CN" altLang="en-US" sz="2800" b="1" dirty="0">
                <a:solidFill>
                  <a:srgbClr val="FF0000"/>
                </a:solidFill>
              </a:rPr>
              <a:t>空指针可以确保不指向任何对象或函数</a:t>
            </a:r>
            <a:r>
              <a:rPr lang="zh-CN" altLang="en-US" sz="2800" dirty="0"/>
              <a:t>；而</a:t>
            </a:r>
            <a:r>
              <a:rPr lang="zh-CN" altLang="en-US" sz="2800" b="1" dirty="0">
                <a:solidFill>
                  <a:srgbClr val="FF0000"/>
                </a:solidFill>
              </a:rPr>
              <a:t>未初始化指针则可能指向任何地方 </a:t>
            </a:r>
            <a:endParaRPr lang="zh-CN" altLang="en-US" sz="2800" b="1" dirty="0">
              <a:solidFill>
                <a:srgbClr val="FF0000"/>
              </a:solidFill>
            </a:endParaRPr>
          </a:p>
          <a:p>
            <a:pPr eaLnBrk="1" hangingPunct="1"/>
            <a:r>
              <a:rPr lang="zh-CN" altLang="en-US" sz="2800" dirty="0"/>
              <a:t>每种指针类型都有一个空指针，</a:t>
            </a:r>
            <a:r>
              <a:rPr lang="en-US" altLang="zh-CN" sz="2800" dirty="0"/>
              <a:t> </a:t>
            </a:r>
            <a:r>
              <a:rPr lang="zh-CN" altLang="en-US" sz="2800" dirty="0"/>
              <a:t>而不同类型的空指针的内部表示可能不尽相同。尽管程序员不必知道内部值，但编译器必须时刻明确需要那种空指针，以便在需要的时候加以区分</a:t>
            </a:r>
            <a:endParaRPr lang="zh-CN" altLang="en-US" sz="2800" dirty="0"/>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5606"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6627"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指针表达式</a:t>
            </a:r>
            <a:r>
              <a:rPr lang="zh-CN" altLang="en-US" dirty="0">
                <a:latin typeface="华文中宋" panose="02010600040101010101" pitchFamily="2" charset="-122"/>
                <a:ea typeface="华文中宋" panose="02010600040101010101" pitchFamily="2" charset="-122"/>
              </a:rPr>
              <a:t> </a:t>
            </a:r>
            <a:endParaRPr lang="zh-CN" altLang="en-US" dirty="0">
              <a:latin typeface="华文中宋" panose="02010600040101010101" pitchFamily="2" charset="-122"/>
              <a:ea typeface="华文中宋" panose="02010600040101010101" pitchFamily="2" charset="-122"/>
            </a:endParaRPr>
          </a:p>
        </p:txBody>
      </p:sp>
      <p:sp>
        <p:nvSpPr>
          <p:cNvPr id="26628" name="Rectangle 3"/>
          <p:cNvSpPr>
            <a:spLocks noGrp="1"/>
          </p:cNvSpPr>
          <p:nvPr>
            <p:ph idx="1"/>
          </p:nvPr>
        </p:nvSpPr>
        <p:spPr>
          <a:xfrm>
            <a:off x="971550" y="1989138"/>
            <a:ext cx="8172450" cy="1800225"/>
          </a:xfrm>
          <a:ln/>
        </p:spPr>
        <p:txBody>
          <a:bodyPr vert="horz" wrap="square" lIns="91440" tIns="45720" rIns="91440" bIns="45720" anchor="t" anchorCtr="0"/>
          <a:p>
            <a:pPr eaLnBrk="1" hangingPunct="1"/>
            <a:r>
              <a:rPr lang="zh-CN" altLang="en-US" sz="2800" dirty="0"/>
              <a:t>一个表达式的最后结果如果是一个指针，那么这个表达式就叫</a:t>
            </a:r>
            <a:r>
              <a:rPr lang="zh-CN" altLang="en-US" sz="2800" b="1" dirty="0">
                <a:solidFill>
                  <a:schemeClr val="hlink"/>
                </a:solidFill>
              </a:rPr>
              <a:t>指针表达式</a:t>
            </a:r>
            <a:endParaRPr lang="zh-CN" altLang="en-US" sz="2800" b="1" dirty="0">
              <a:solidFill>
                <a:schemeClr val="hlink"/>
              </a:solidFill>
            </a:endParaRPr>
          </a:p>
          <a:p>
            <a:pPr eaLnBrk="1" hangingPunct="1"/>
            <a:r>
              <a:rPr lang="zh-CN" altLang="en-US" sz="2800" dirty="0"/>
              <a:t>下面是一些指针表达式的例子</a:t>
            </a:r>
            <a:endParaRPr lang="zh-CN" altLang="en-US" sz="2800" dirty="0"/>
          </a:p>
        </p:txBody>
      </p:sp>
      <p:sp>
        <p:nvSpPr>
          <p:cNvPr id="26629" name="Rectangle 4"/>
          <p:cNvSpPr/>
          <p:nvPr/>
        </p:nvSpPr>
        <p:spPr>
          <a:xfrm>
            <a:off x="1908175" y="3789363"/>
            <a:ext cx="5534025" cy="2468562"/>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lnSpc>
                <a:spcPct val="70000"/>
              </a:lnSpc>
            </a:pPr>
            <a:r>
              <a:rPr lang="en-US" altLang="zh-CN" sz="2000" dirty="0">
                <a:latin typeface="Comic Sans MS" panose="030F0702030302020204" pitchFamily="66" charset="0"/>
              </a:rPr>
              <a:t>int a,b; int array[10]; int *pa; </a:t>
            </a:r>
            <a:br>
              <a:rPr lang="en-US" altLang="zh-CN" sz="2000" dirty="0">
                <a:latin typeface="Comic Sans MS" panose="030F0702030302020204" pitchFamily="66" charset="0"/>
              </a:rPr>
            </a:br>
            <a:br>
              <a:rPr lang="en-US" altLang="zh-CN" sz="2000" dirty="0">
                <a:latin typeface="Comic Sans MS" panose="030F0702030302020204" pitchFamily="66" charset="0"/>
              </a:rPr>
            </a:br>
            <a:r>
              <a:rPr lang="en-US" altLang="zh-CN" sz="2000" dirty="0">
                <a:latin typeface="Comic Sans MS" panose="030F0702030302020204" pitchFamily="66" charset="0"/>
              </a:rPr>
              <a:t>pa=&amp;a;//&amp;a</a:t>
            </a:r>
            <a:r>
              <a:rPr lang="zh-CN" altLang="en-US" sz="2000" dirty="0">
                <a:latin typeface="Comic Sans MS" panose="030F0702030302020204" pitchFamily="66" charset="0"/>
              </a:rPr>
              <a:t>是一个指针表达式。 </a:t>
            </a:r>
            <a:br>
              <a:rPr lang="zh-CN" altLang="en-US" sz="2000" dirty="0">
                <a:latin typeface="Comic Sans MS" panose="030F0702030302020204" pitchFamily="66" charset="0"/>
              </a:rPr>
            </a:br>
            <a:br>
              <a:rPr lang="zh-CN" altLang="en-US" sz="2000" dirty="0">
                <a:latin typeface="Comic Sans MS" panose="030F0702030302020204" pitchFamily="66" charset="0"/>
              </a:rPr>
            </a:br>
            <a:r>
              <a:rPr lang="en-US" altLang="zh-CN" sz="2000" dirty="0">
                <a:solidFill>
                  <a:srgbClr val="FF0000"/>
                </a:solidFill>
                <a:latin typeface="Comic Sans MS" panose="030F0702030302020204" pitchFamily="66" charset="0"/>
              </a:rPr>
              <a:t>int **ptr=&amp;pa</a:t>
            </a:r>
            <a:r>
              <a:rPr lang="en-US" altLang="zh-CN" sz="2000" dirty="0">
                <a:latin typeface="Comic Sans MS" panose="030F0702030302020204" pitchFamily="66" charset="0"/>
              </a:rPr>
              <a:t>;//&amp;pa</a:t>
            </a:r>
            <a:r>
              <a:rPr lang="zh-CN" altLang="en-US" sz="2000" dirty="0">
                <a:latin typeface="Comic Sans MS" panose="030F0702030302020204" pitchFamily="66" charset="0"/>
              </a:rPr>
              <a:t>也是一个指针表达式。 </a:t>
            </a:r>
            <a:br>
              <a:rPr lang="zh-CN" altLang="en-US" sz="2000" dirty="0">
                <a:latin typeface="Comic Sans MS" panose="030F0702030302020204" pitchFamily="66" charset="0"/>
              </a:rPr>
            </a:br>
            <a:br>
              <a:rPr lang="zh-CN" altLang="en-US" sz="2000" dirty="0">
                <a:latin typeface="Comic Sans MS" panose="030F0702030302020204" pitchFamily="66" charset="0"/>
              </a:rPr>
            </a:br>
            <a:r>
              <a:rPr lang="zh-CN" altLang="en-US" sz="2000" dirty="0">
                <a:solidFill>
                  <a:srgbClr val="FF0000"/>
                </a:solidFill>
                <a:latin typeface="Comic Sans MS" panose="030F0702030302020204" pitchFamily="66" charset="0"/>
              </a:rPr>
              <a:t>*</a:t>
            </a:r>
            <a:r>
              <a:rPr lang="en-US" altLang="zh-CN" sz="2000" dirty="0">
                <a:solidFill>
                  <a:srgbClr val="FF0000"/>
                </a:solidFill>
                <a:latin typeface="Comic Sans MS" panose="030F0702030302020204" pitchFamily="66" charset="0"/>
              </a:rPr>
              <a:t>ptr=&amp;b</a:t>
            </a:r>
            <a:r>
              <a:rPr lang="en-US" altLang="zh-CN" sz="2000" dirty="0">
                <a:latin typeface="Comic Sans MS" panose="030F0702030302020204" pitchFamily="66" charset="0"/>
              </a:rPr>
              <a:t>;//*ptr</a:t>
            </a:r>
            <a:r>
              <a:rPr lang="zh-CN" altLang="en-US" sz="2000" dirty="0">
                <a:latin typeface="Comic Sans MS" panose="030F0702030302020204" pitchFamily="66" charset="0"/>
              </a:rPr>
              <a:t>和</a:t>
            </a:r>
            <a:r>
              <a:rPr lang="en-US" altLang="zh-CN" sz="2000" dirty="0">
                <a:latin typeface="Comic Sans MS" panose="030F0702030302020204" pitchFamily="66" charset="0"/>
              </a:rPr>
              <a:t>&amp;b</a:t>
            </a:r>
            <a:r>
              <a:rPr lang="zh-CN" altLang="en-US" sz="2000" dirty="0">
                <a:latin typeface="Comic Sans MS" panose="030F0702030302020204" pitchFamily="66" charset="0"/>
              </a:rPr>
              <a:t>都是指针表达式。 </a:t>
            </a:r>
            <a:br>
              <a:rPr lang="zh-CN" altLang="en-US" sz="2000" dirty="0">
                <a:latin typeface="Comic Sans MS" panose="030F0702030302020204" pitchFamily="66" charset="0"/>
              </a:rPr>
            </a:br>
            <a:br>
              <a:rPr lang="zh-CN" altLang="en-US" sz="2000" dirty="0">
                <a:latin typeface="Comic Sans MS" panose="030F0702030302020204" pitchFamily="66" charset="0"/>
              </a:rPr>
            </a:br>
            <a:r>
              <a:rPr lang="en-US" altLang="zh-CN" sz="2000" dirty="0">
                <a:latin typeface="Comic Sans MS" panose="030F0702030302020204" pitchFamily="66" charset="0"/>
              </a:rPr>
              <a:t>pa=array; </a:t>
            </a:r>
            <a:br>
              <a:rPr lang="en-US" altLang="zh-CN" sz="2000" dirty="0">
                <a:latin typeface="Comic Sans MS" panose="030F0702030302020204" pitchFamily="66" charset="0"/>
              </a:rPr>
            </a:br>
            <a:br>
              <a:rPr lang="en-US" altLang="zh-CN" sz="2000" dirty="0">
                <a:latin typeface="Comic Sans MS" panose="030F0702030302020204" pitchFamily="66" charset="0"/>
              </a:rPr>
            </a:br>
            <a:r>
              <a:rPr lang="en-US" altLang="zh-CN" sz="2000" dirty="0">
                <a:latin typeface="Comic Sans MS" panose="030F0702030302020204" pitchFamily="66" charset="0"/>
              </a:rPr>
              <a:t>pa++;//</a:t>
            </a:r>
            <a:r>
              <a:rPr lang="zh-CN" altLang="en-US" sz="2000" dirty="0">
                <a:latin typeface="Comic Sans MS" panose="030F0702030302020204" pitchFamily="66" charset="0"/>
              </a:rPr>
              <a:t>这也是指针表达式。</a:t>
            </a:r>
            <a:endParaRPr lang="zh-CN" altLang="en-US" sz="2000" dirty="0">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6631"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7651"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指针类型转换</a:t>
            </a:r>
            <a:r>
              <a:rPr lang="zh-CN" altLang="en-US" dirty="0">
                <a:latin typeface="华文中宋" panose="02010600040101010101" pitchFamily="2" charset="-122"/>
                <a:ea typeface="华文中宋" panose="02010600040101010101" pitchFamily="2" charset="-122"/>
              </a:rPr>
              <a:t> </a:t>
            </a:r>
            <a:endParaRPr lang="zh-CN" altLang="en-US" dirty="0">
              <a:latin typeface="华文中宋" panose="02010600040101010101" pitchFamily="2" charset="-122"/>
              <a:ea typeface="华文中宋" panose="02010600040101010101" pitchFamily="2" charset="-122"/>
            </a:endParaRPr>
          </a:p>
        </p:txBody>
      </p:sp>
      <p:sp>
        <p:nvSpPr>
          <p:cNvPr id="27652" name="Rectangle 3"/>
          <p:cNvSpPr>
            <a:spLocks noGrp="1"/>
          </p:cNvSpPr>
          <p:nvPr>
            <p:ph idx="1"/>
          </p:nvPr>
        </p:nvSpPr>
        <p:spPr>
          <a:ln/>
        </p:spPr>
        <p:txBody>
          <a:bodyPr vert="horz" wrap="square" lIns="91440" tIns="45720" rIns="91440" bIns="45720" anchor="t" anchorCtr="0"/>
          <a:p>
            <a:pPr eaLnBrk="1" hangingPunct="1"/>
            <a:r>
              <a:rPr lang="zh-CN" altLang="en-US" dirty="0">
                <a:latin typeface="Comic Sans MS" panose="030F0702030302020204" pitchFamily="66" charset="0"/>
              </a:rPr>
              <a:t>如果有一个指针</a:t>
            </a:r>
            <a:r>
              <a:rPr lang="en-US" altLang="zh-CN" dirty="0">
                <a:latin typeface="Comic Sans MS" panose="030F0702030302020204" pitchFamily="66" charset="0"/>
              </a:rPr>
              <a:t>p</a:t>
            </a:r>
            <a:r>
              <a:rPr lang="zh-CN" altLang="en-US" dirty="0">
                <a:latin typeface="Comic Sans MS" panose="030F0702030302020204" pitchFamily="66" charset="0"/>
              </a:rPr>
              <a:t>，我们需要把它的类型和所指向的类型改为</a:t>
            </a:r>
            <a:r>
              <a:rPr lang="en-US" altLang="zh-CN" dirty="0">
                <a:latin typeface="Comic Sans MS" panose="030F0702030302020204" pitchFamily="66" charset="0"/>
              </a:rPr>
              <a:t>TYPE *</a:t>
            </a:r>
            <a:r>
              <a:rPr lang="zh-CN" altLang="en-US" dirty="0">
                <a:latin typeface="Comic Sans MS" panose="030F0702030302020204" pitchFamily="66" charset="0"/>
              </a:rPr>
              <a:t>和</a:t>
            </a:r>
            <a:r>
              <a:rPr lang="en-US" altLang="zh-CN" dirty="0">
                <a:latin typeface="Comic Sans MS" panose="030F0702030302020204" pitchFamily="66" charset="0"/>
              </a:rPr>
              <a:t>TYPE</a:t>
            </a:r>
            <a:r>
              <a:rPr lang="zh-CN" altLang="en-US" dirty="0">
                <a:latin typeface="Comic Sans MS" panose="030F0702030302020204" pitchFamily="66" charset="0"/>
              </a:rPr>
              <a:t>，那么语法格式是：</a:t>
            </a:r>
            <a:r>
              <a:rPr lang="en-US" altLang="zh-CN" dirty="0">
                <a:latin typeface="Comic Sans MS" panose="030F0702030302020204" pitchFamily="66" charset="0"/>
              </a:rPr>
              <a:t>(TYPE *)p</a:t>
            </a:r>
            <a:r>
              <a:rPr lang="zh-CN" altLang="en-US" dirty="0">
                <a:latin typeface="Comic Sans MS" panose="030F0702030302020204" pitchFamily="66" charset="0"/>
              </a:rPr>
              <a:t>；</a:t>
            </a:r>
            <a:endParaRPr lang="zh-CN" altLang="en-US" dirty="0">
              <a:latin typeface="Comic Sans MS" panose="030F0702030302020204" pitchFamily="66" charset="0"/>
            </a:endParaRPr>
          </a:p>
          <a:p>
            <a:pPr eaLnBrk="1" hangingPunct="1"/>
            <a:r>
              <a:rPr lang="zh-CN" altLang="en-US" dirty="0">
                <a:latin typeface="Comic Sans MS" panose="030F0702030302020204" pitchFamily="66" charset="0"/>
              </a:rPr>
              <a:t>这样强制类型转换的结果是一个新指针，该新指针的类型是</a:t>
            </a:r>
            <a:r>
              <a:rPr lang="en-US" altLang="zh-CN" dirty="0">
                <a:latin typeface="Comic Sans MS" panose="030F0702030302020204" pitchFamily="66" charset="0"/>
              </a:rPr>
              <a:t>TYPE *</a:t>
            </a:r>
            <a:r>
              <a:rPr lang="zh-CN" altLang="en-US" dirty="0">
                <a:latin typeface="Comic Sans MS" panose="030F0702030302020204" pitchFamily="66" charset="0"/>
              </a:rPr>
              <a:t>，它指向的类型是</a:t>
            </a:r>
            <a:r>
              <a:rPr lang="en-US" altLang="zh-CN" dirty="0">
                <a:latin typeface="Comic Sans MS" panose="030F0702030302020204" pitchFamily="66" charset="0"/>
              </a:rPr>
              <a:t>TYPE</a:t>
            </a:r>
            <a:r>
              <a:rPr lang="zh-CN" altLang="en-US" dirty="0">
                <a:latin typeface="Comic Sans MS" panose="030F0702030302020204" pitchFamily="66" charset="0"/>
              </a:rPr>
              <a:t>，它指向的地址就是原指针指向的地址。而原来的指针</a:t>
            </a:r>
            <a:r>
              <a:rPr lang="en-US" altLang="zh-CN" dirty="0">
                <a:latin typeface="Comic Sans MS" panose="030F0702030302020204" pitchFamily="66" charset="0"/>
              </a:rPr>
              <a:t>p</a:t>
            </a:r>
            <a:r>
              <a:rPr lang="zh-CN" altLang="en-US" dirty="0">
                <a:latin typeface="Comic Sans MS" panose="030F0702030302020204" pitchFamily="66" charset="0"/>
              </a:rPr>
              <a:t>的一切属性都没有被修改</a:t>
            </a:r>
            <a:r>
              <a:rPr lang="zh-CN" altLang="en-US" dirty="0"/>
              <a:t> </a:t>
            </a:r>
            <a:endParaRPr lang="zh-CN" altLang="en-US" dirty="0"/>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7654"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8675"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指针类型转换</a:t>
            </a:r>
            <a:endParaRPr lang="zh-CN" altLang="en-US" b="1" dirty="0">
              <a:latin typeface="华文中宋" panose="02010600040101010101" pitchFamily="2" charset="-122"/>
              <a:ea typeface="华文中宋" panose="02010600040101010101" pitchFamily="2" charset="-122"/>
            </a:endParaRPr>
          </a:p>
        </p:txBody>
      </p:sp>
      <p:sp>
        <p:nvSpPr>
          <p:cNvPr id="26628" name="Rectangle 3"/>
          <p:cNvSpPr>
            <a:spLocks noGrp="1" noChangeArrowheads="1"/>
          </p:cNvSpPr>
          <p:nvPr>
            <p:ph idx="1"/>
          </p:nvPr>
        </p:nvSpPr>
        <p:spPr>
          <a:xfrm>
            <a:off x="539750" y="2060575"/>
            <a:ext cx="8604250" cy="4114800"/>
          </a:xfrm>
        </p:spPr>
        <p:txBody>
          <a:bodyPr vert="horz" wrap="square" lIns="91440" tIns="45720" rIns="91440" bIns="45720" numCol="1" anchor="t" anchorCtr="0" compatLnSpc="1"/>
          <a:lstStyle/>
          <a:p>
            <a:pPr marL="342900" marR="0" lvl="0" indent="-342900" algn="l" defTabSz="914400" rtl="0" eaLnBrk="1" fontAlgn="base" latinLnBrk="0" hangingPunct="1">
              <a:lnSpc>
                <a:spcPct val="150000"/>
              </a:lnSpc>
              <a:spcBef>
                <a:spcPct val="20000"/>
              </a:spcBef>
              <a:spcAft>
                <a:spcPct val="0"/>
              </a:spcAft>
              <a:buClr>
                <a:schemeClr val="folHlink"/>
              </a:buClr>
              <a:buSzPct val="60000"/>
              <a:buFont typeface="Wingdings" panose="05000000000000000000" pitchFamily="2" charset="2"/>
              <a:buChar char="n"/>
              <a:defRPr/>
            </a:pPr>
            <a:r>
              <a:rPr kumimoji="1" lang="en-US" altLang="zh-CN" sz="2800" b="0"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int a=123, b; </a:t>
            </a:r>
            <a:br>
              <a:rPr kumimoji="1" lang="en-US" altLang="zh-CN" sz="2800" b="0"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br>
            <a:r>
              <a:rPr kumimoji="1" lang="en-US" altLang="zh-CN" sz="2800" b="0"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int *</a:t>
            </a:r>
            <a:r>
              <a:rPr kumimoji="1" lang="en-US" altLang="zh-CN" sz="2800" b="0" i="0" u="none" strike="noStrike" kern="0" cap="none" spc="0" normalizeH="0" baseline="0" noProof="0" dirty="0" err="1">
                <a:ln>
                  <a:noFill/>
                </a:ln>
                <a:solidFill>
                  <a:schemeClr val="tx1"/>
                </a:solidFill>
                <a:effectLst/>
                <a:uLnTx/>
                <a:uFillTx/>
                <a:latin typeface="Comic Sans MS" panose="030F0702030302020204" pitchFamily="66" charset="0"/>
                <a:ea typeface="+mn-ea"/>
                <a:cs typeface="+mn-cs"/>
              </a:rPr>
              <a:t>ptr</a:t>
            </a:r>
            <a:r>
              <a:rPr kumimoji="1" lang="en-US" altLang="zh-CN" sz="2800" b="0"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=&amp;a; </a:t>
            </a:r>
            <a:br>
              <a:rPr kumimoji="1" lang="en-US" altLang="zh-CN" sz="2800" b="0"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br>
            <a:r>
              <a:rPr kumimoji="1" lang="en-US" altLang="zh-CN" sz="2800" b="0"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char *str; </a:t>
            </a:r>
            <a:br>
              <a:rPr kumimoji="1" lang="en-US" altLang="zh-CN" sz="2800" b="0"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br>
            <a:r>
              <a:rPr kumimoji="1" lang="en-US" altLang="zh-CN" sz="2800" b="0"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b=(int)</a:t>
            </a:r>
            <a:r>
              <a:rPr kumimoji="1" lang="en-US" altLang="zh-CN" sz="2800" b="0" i="0" u="none" strike="noStrike" kern="0" cap="none" spc="0" normalizeH="0" baseline="0" noProof="0" dirty="0" err="1">
                <a:ln>
                  <a:noFill/>
                </a:ln>
                <a:solidFill>
                  <a:schemeClr val="tx1"/>
                </a:solidFill>
                <a:effectLst/>
                <a:uLnTx/>
                <a:uFillTx/>
                <a:latin typeface="Comic Sans MS" panose="030F0702030302020204" pitchFamily="66" charset="0"/>
                <a:ea typeface="+mn-ea"/>
                <a:cs typeface="+mn-cs"/>
              </a:rPr>
              <a:t>ptr</a:t>
            </a:r>
            <a:r>
              <a:rPr kumimoji="1" lang="en-US" altLang="zh-CN" sz="2800" b="0"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a:t>
            </a:r>
            <a:r>
              <a:rPr kumimoji="1" lang="zh-CN" altLang="en-US" sz="2800" b="0"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把指针</a:t>
            </a:r>
            <a:r>
              <a:rPr kumimoji="1" lang="en-US" altLang="zh-CN" sz="2800" b="0" i="0" u="none" strike="noStrike" kern="0" cap="none" spc="0" normalizeH="0" baseline="0" noProof="0" dirty="0" err="1">
                <a:ln>
                  <a:noFill/>
                </a:ln>
                <a:solidFill>
                  <a:schemeClr val="tx1"/>
                </a:solidFill>
                <a:effectLst/>
                <a:uLnTx/>
                <a:uFillTx/>
                <a:latin typeface="Comic Sans MS" panose="030F0702030302020204" pitchFamily="66" charset="0"/>
                <a:ea typeface="+mn-ea"/>
                <a:cs typeface="+mn-cs"/>
              </a:rPr>
              <a:t>ptr</a:t>
            </a:r>
            <a:r>
              <a:rPr kumimoji="1" lang="zh-CN" altLang="en-US" sz="2800" b="0"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的值当作一个整数取出来</a:t>
            </a:r>
            <a:br>
              <a:rPr kumimoji="1" lang="zh-CN" altLang="en-US" sz="2800" b="0"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br>
            <a:r>
              <a:rPr kumimoji="1" lang="en-US" altLang="zh-CN" sz="2800" b="0"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str=(char *)b;//</a:t>
            </a:r>
            <a:r>
              <a:rPr kumimoji="1" lang="zh-CN" altLang="en-US" sz="2800" b="0"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把这个整数的值当作一个地址赋给</a:t>
            </a:r>
            <a:endParaRPr kumimoji="1" lang="en-US" altLang="zh-CN" sz="2800" b="0" i="0" u="none" strike="noStrike" kern="0" cap="none" spc="0" normalizeH="0" baseline="0" noProof="0" dirty="0">
              <a:ln>
                <a:noFill/>
              </a:ln>
              <a:solidFill>
                <a:schemeClr val="tx1"/>
              </a:solidFill>
              <a:effectLst/>
              <a:uLnTx/>
              <a:uFillTx/>
              <a:latin typeface="Comic Sans MS" panose="030F0702030302020204" pitchFamily="66" charset="0"/>
              <a:ea typeface="+mn-ea"/>
              <a:cs typeface="+mn-cs"/>
            </a:endParaRPr>
          </a:p>
          <a:p>
            <a:pPr marL="0" marR="0" lvl="0" indent="0" algn="l" defTabSz="914400" rtl="0" eaLnBrk="1" fontAlgn="base" latinLnBrk="0" hangingPunct="1">
              <a:lnSpc>
                <a:spcPct val="150000"/>
              </a:lnSpc>
              <a:spcBef>
                <a:spcPct val="20000"/>
              </a:spcBef>
              <a:spcAft>
                <a:spcPct val="0"/>
              </a:spcAft>
              <a:buClr>
                <a:schemeClr val="folHlink"/>
              </a:buClr>
              <a:buSzPct val="60000"/>
              <a:buFont typeface="Wingdings" panose="05000000000000000000" pitchFamily="2" charset="2"/>
              <a:buNone/>
              <a:defRPr/>
            </a:pPr>
            <a:r>
              <a:rPr kumimoji="1" lang="zh-CN" altLang="en-US" sz="2800" b="0"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                            指针</a:t>
            </a:r>
            <a:r>
              <a:rPr kumimoji="1" lang="en-US" altLang="zh-CN" sz="2800" b="0"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str</a:t>
            </a:r>
            <a:r>
              <a:rPr kumimoji="1" lang="en-US" altLang="zh-CN" sz="2800" b="0" i="0" u="none" strike="noStrike" kern="0" cap="none" spc="0" normalizeH="0" baseline="0" noProof="0" dirty="0">
                <a:ln>
                  <a:noFill/>
                </a:ln>
                <a:solidFill>
                  <a:schemeClr val="tx1"/>
                </a:solidFill>
                <a:effectLst/>
                <a:uLnTx/>
                <a:uFillTx/>
                <a:latin typeface="+mn-lt"/>
                <a:ea typeface="+mn-ea"/>
                <a:cs typeface="+mn-cs"/>
              </a:rPr>
              <a:t> </a:t>
            </a:r>
            <a:br>
              <a:rPr kumimoji="1" lang="en-US" altLang="zh-CN" sz="2800" b="0" i="0" u="none" strike="noStrike" kern="0" cap="none" spc="0" normalizeH="0" baseline="0" noProof="0" dirty="0">
                <a:ln>
                  <a:noFill/>
                </a:ln>
                <a:solidFill>
                  <a:schemeClr val="tx1"/>
                </a:solidFill>
                <a:effectLst/>
                <a:uLnTx/>
                <a:uFillTx/>
                <a:latin typeface="+mn-lt"/>
                <a:ea typeface="+mn-ea"/>
                <a:cs typeface="+mn-cs"/>
              </a:rPr>
            </a:br>
            <a:endParaRPr kumimoji="1" lang="en-US" altLang="zh-CN" sz="2800" b="0" i="0" u="none" strike="noStrike" kern="0" cap="none" spc="0" normalizeH="0" baseline="0" noProof="0" dirty="0">
              <a:ln>
                <a:noFill/>
              </a:ln>
              <a:solidFill>
                <a:schemeClr val="tx1"/>
              </a:solidFill>
              <a:effectLst/>
              <a:uLnTx/>
              <a:uFillTx/>
              <a:latin typeface="+mn-lt"/>
              <a:ea typeface="+mn-ea"/>
              <a:cs typeface="+mn-cs"/>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8678"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9699"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指针的安全问题</a:t>
            </a:r>
            <a:r>
              <a:rPr lang="zh-CN" altLang="en-US" dirty="0">
                <a:latin typeface="华文中宋" panose="02010600040101010101" pitchFamily="2" charset="-122"/>
                <a:ea typeface="华文中宋" panose="02010600040101010101" pitchFamily="2" charset="-122"/>
              </a:rPr>
              <a:t> </a:t>
            </a:r>
            <a:endParaRPr lang="zh-CN" altLang="en-US" dirty="0">
              <a:latin typeface="华文中宋" panose="02010600040101010101" pitchFamily="2" charset="-122"/>
              <a:ea typeface="华文中宋" panose="02010600040101010101" pitchFamily="2" charset="-122"/>
            </a:endParaRPr>
          </a:p>
        </p:txBody>
      </p:sp>
      <p:sp>
        <p:nvSpPr>
          <p:cNvPr id="26628" name="Rectangle 3"/>
          <p:cNvSpPr>
            <a:spLocks noGrp="1" noChangeArrowheads="1"/>
          </p:cNvSpPr>
          <p:nvPr>
            <p:ph idx="1"/>
          </p:nvPr>
        </p:nvSpPr>
        <p:spPr>
          <a:xfrm>
            <a:off x="900113" y="1916113"/>
            <a:ext cx="7772400" cy="2160588"/>
          </a:xfrm>
        </p:spPr>
        <p:txBody>
          <a:bodyPr vert="horz" wrap="square" lIns="91440" tIns="45720" rIns="91440" bIns="45720" numCol="1" anchor="t" anchorCtr="0" compatLnSpc="1"/>
          <a:lstStyle/>
          <a:p>
            <a:pPr marL="342900" marR="0" lvl="0" indent="-342900" algn="l" defTabSz="914400" rtl="0" eaLnBrk="1" fontAlgn="base" latinLnBrk="0" hangingPunct="1">
              <a:lnSpc>
                <a:spcPct val="80000"/>
              </a:lnSpc>
              <a:spcBef>
                <a:spcPct val="20000"/>
              </a:spcBef>
              <a:spcAft>
                <a:spcPct val="0"/>
              </a:spcAft>
              <a:buClr>
                <a:schemeClr val="folHlink"/>
              </a:buClr>
              <a:buSzPct val="60000"/>
              <a:buFont typeface="Wingdings" panose="05000000000000000000" pitchFamily="2" charset="2"/>
              <a:buChar char="n"/>
              <a:defRPr/>
            </a:pPr>
            <a:r>
              <a:rPr kumimoji="1" lang="en-US" altLang="zh-CN" sz="2400" b="0"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char s=‘a’; </a:t>
            </a:r>
            <a:br>
              <a:rPr kumimoji="1" lang="en-US" altLang="zh-CN" sz="2400" b="0"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br>
            <a:br>
              <a:rPr kumimoji="1" lang="en-US" altLang="zh-CN" sz="2400" b="0"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br>
            <a:r>
              <a:rPr kumimoji="1" lang="en-US" altLang="zh-CN" sz="2400" b="0" i="0" u="none" strike="noStrike" kern="0" cap="none" spc="0" normalizeH="0" baseline="0" noProof="0" dirty="0">
                <a:ln>
                  <a:noFill/>
                </a:ln>
                <a:solidFill>
                  <a:srgbClr val="3333CC"/>
                </a:solidFill>
                <a:effectLst/>
                <a:uLnTx/>
                <a:uFillTx/>
                <a:latin typeface="Comic Sans MS" panose="030F0702030302020204" pitchFamily="66" charset="0"/>
                <a:ea typeface="+mn-ea"/>
                <a:cs typeface="+mn-cs"/>
              </a:rPr>
              <a:t>int *</a:t>
            </a:r>
            <a:r>
              <a:rPr kumimoji="1" lang="en-US" altLang="zh-CN" sz="2400" b="0" i="0" u="none" strike="noStrike" kern="0" cap="none" spc="0" normalizeH="0" baseline="0" noProof="0" dirty="0" err="1">
                <a:ln>
                  <a:noFill/>
                </a:ln>
                <a:solidFill>
                  <a:srgbClr val="3333CC"/>
                </a:solidFill>
                <a:effectLst/>
                <a:uLnTx/>
                <a:uFillTx/>
                <a:latin typeface="Comic Sans MS" panose="030F0702030302020204" pitchFamily="66" charset="0"/>
                <a:ea typeface="+mn-ea"/>
                <a:cs typeface="+mn-cs"/>
              </a:rPr>
              <a:t>ptr</a:t>
            </a:r>
            <a:r>
              <a:rPr kumimoji="1" lang="en-US" altLang="zh-CN" sz="2400" b="0" i="0" u="none" strike="noStrike" kern="0" cap="none" spc="0" normalizeH="0" baseline="0" noProof="0" dirty="0">
                <a:ln>
                  <a:noFill/>
                </a:ln>
                <a:solidFill>
                  <a:srgbClr val="3333CC"/>
                </a:solidFill>
                <a:effectLst/>
                <a:uLnTx/>
                <a:uFillTx/>
                <a:latin typeface="Comic Sans MS" panose="030F0702030302020204" pitchFamily="66" charset="0"/>
                <a:ea typeface="+mn-ea"/>
                <a:cs typeface="+mn-cs"/>
              </a:rPr>
              <a:t>; </a:t>
            </a:r>
            <a:br>
              <a:rPr kumimoji="1" lang="en-US" altLang="zh-CN" sz="2400" b="0" i="0" u="none" strike="noStrike" kern="0" cap="none" spc="0" normalizeH="0" baseline="0" noProof="0" dirty="0">
                <a:ln>
                  <a:noFill/>
                </a:ln>
                <a:solidFill>
                  <a:srgbClr val="3333CC"/>
                </a:solidFill>
                <a:effectLst/>
                <a:uLnTx/>
                <a:uFillTx/>
                <a:latin typeface="Comic Sans MS" panose="030F0702030302020204" pitchFamily="66" charset="0"/>
                <a:ea typeface="+mn-ea"/>
                <a:cs typeface="+mn-cs"/>
              </a:rPr>
            </a:br>
            <a:br>
              <a:rPr kumimoji="1" lang="en-US" altLang="zh-CN" sz="2400" b="0" i="0" u="none" strike="noStrike" kern="0" cap="none" spc="0" normalizeH="0" baseline="0" noProof="0" dirty="0">
                <a:ln>
                  <a:noFill/>
                </a:ln>
                <a:solidFill>
                  <a:srgbClr val="3333CC"/>
                </a:solidFill>
                <a:effectLst/>
                <a:uLnTx/>
                <a:uFillTx/>
                <a:latin typeface="Comic Sans MS" panose="030F0702030302020204" pitchFamily="66" charset="0"/>
                <a:ea typeface="+mn-ea"/>
                <a:cs typeface="+mn-cs"/>
              </a:rPr>
            </a:br>
            <a:r>
              <a:rPr kumimoji="1" lang="en-US" altLang="zh-CN" sz="2400" b="0" i="0" u="none" strike="noStrike" kern="0" cap="none" spc="0" normalizeH="0" baseline="0" noProof="0" dirty="0" err="1">
                <a:ln>
                  <a:noFill/>
                </a:ln>
                <a:solidFill>
                  <a:srgbClr val="3333CC"/>
                </a:solidFill>
                <a:effectLst/>
                <a:uLnTx/>
                <a:uFillTx/>
                <a:latin typeface="Comic Sans MS" panose="030F0702030302020204" pitchFamily="66" charset="0"/>
                <a:ea typeface="+mn-ea"/>
                <a:cs typeface="+mn-cs"/>
              </a:rPr>
              <a:t>ptr</a:t>
            </a:r>
            <a:r>
              <a:rPr kumimoji="1" lang="en-US" altLang="zh-CN" sz="2400" b="0" i="0" u="none" strike="noStrike" kern="0" cap="none" spc="0" normalizeH="0" baseline="0" noProof="0" dirty="0">
                <a:ln>
                  <a:noFill/>
                </a:ln>
                <a:solidFill>
                  <a:srgbClr val="3333CC"/>
                </a:solidFill>
                <a:effectLst/>
                <a:uLnTx/>
                <a:uFillTx/>
                <a:latin typeface="Comic Sans MS" panose="030F0702030302020204" pitchFamily="66" charset="0"/>
                <a:ea typeface="+mn-ea"/>
                <a:cs typeface="+mn-cs"/>
              </a:rPr>
              <a:t>=(int *)&amp;s;</a:t>
            </a:r>
            <a:endParaRPr kumimoji="1" lang="en-US" altLang="zh-CN" sz="2400" b="0" i="0" u="none" strike="noStrike" kern="0" cap="none" spc="0" normalizeH="0" baseline="0" noProof="0" dirty="0">
              <a:ln>
                <a:noFill/>
              </a:ln>
              <a:solidFill>
                <a:srgbClr val="3333CC"/>
              </a:solidFill>
              <a:effectLst/>
              <a:uLnTx/>
              <a:uFillTx/>
              <a:latin typeface="Comic Sans MS" panose="030F0702030302020204" pitchFamily="66" charset="0"/>
              <a:ea typeface="+mn-ea"/>
              <a:cs typeface="+mn-cs"/>
            </a:endParaRPr>
          </a:p>
          <a:p>
            <a:pPr marL="0" marR="0" lvl="0" indent="0" algn="l" defTabSz="914400" rtl="0" eaLnBrk="1" fontAlgn="base" latinLnBrk="0" hangingPunct="1">
              <a:lnSpc>
                <a:spcPct val="80000"/>
              </a:lnSpc>
              <a:spcBef>
                <a:spcPct val="20000"/>
              </a:spcBef>
              <a:spcAft>
                <a:spcPct val="0"/>
              </a:spcAft>
              <a:buClr>
                <a:schemeClr val="folHlink"/>
              </a:buClr>
              <a:buSzPct val="60000"/>
              <a:buFont typeface="Wingdings" panose="05000000000000000000" pitchFamily="2" charset="2"/>
              <a:buNone/>
              <a:defRPr/>
            </a:pPr>
            <a:r>
              <a:rPr kumimoji="1" lang="en-US" altLang="zh-CN" sz="2400" b="0"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a:t>
            </a:r>
            <a:r>
              <a:rPr kumimoji="1" lang="en-US" altLang="zh-CN" sz="2400" b="0" i="0" u="none" strike="noStrike" kern="0" cap="none" spc="0" normalizeH="0" baseline="0" noProof="0" dirty="0">
                <a:ln>
                  <a:noFill/>
                </a:ln>
                <a:solidFill>
                  <a:srgbClr val="FF0000"/>
                </a:solidFill>
                <a:effectLst/>
                <a:uLnTx/>
                <a:uFillTx/>
                <a:latin typeface="Comic Sans MS" panose="030F0702030302020204" pitchFamily="66" charset="0"/>
                <a:ea typeface="+mn-ea"/>
                <a:cs typeface="+mn-cs"/>
              </a:rPr>
              <a:t>int *</a:t>
            </a:r>
            <a:r>
              <a:rPr kumimoji="1" lang="en-US" altLang="zh-CN" sz="2400" b="0" i="0" u="none" strike="noStrike" kern="0" cap="none" spc="0" normalizeH="0" baseline="0" noProof="0" dirty="0" err="1">
                <a:ln>
                  <a:noFill/>
                </a:ln>
                <a:solidFill>
                  <a:srgbClr val="FF0000"/>
                </a:solidFill>
                <a:effectLst/>
                <a:uLnTx/>
                <a:uFillTx/>
                <a:latin typeface="Comic Sans MS" panose="030F0702030302020204" pitchFamily="66" charset="0"/>
                <a:ea typeface="+mn-ea"/>
                <a:cs typeface="+mn-cs"/>
              </a:rPr>
              <a:t>ptr</a:t>
            </a:r>
            <a:r>
              <a:rPr kumimoji="1" lang="en-US" altLang="zh-CN" sz="2400" b="0" i="0" u="none" strike="noStrike" kern="0" cap="none" spc="0" normalizeH="0" baseline="0" noProof="0" dirty="0">
                <a:ln>
                  <a:noFill/>
                </a:ln>
                <a:solidFill>
                  <a:srgbClr val="FF0000"/>
                </a:solidFill>
                <a:effectLst/>
                <a:uLnTx/>
                <a:uFillTx/>
                <a:latin typeface="Comic Sans MS" panose="030F0702030302020204" pitchFamily="66" charset="0"/>
                <a:ea typeface="+mn-ea"/>
                <a:cs typeface="+mn-cs"/>
              </a:rPr>
              <a:t>=(int *)&amp;s;</a:t>
            </a:r>
            <a:r>
              <a:rPr kumimoji="1" lang="en-US" altLang="zh-CN" sz="2400" b="0"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a:t>
            </a:r>
            <a:br>
              <a:rPr kumimoji="1" lang="en-US" altLang="zh-CN" sz="2400" b="0"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br>
            <a:br>
              <a:rPr kumimoji="1" lang="en-US" altLang="zh-CN" sz="2400" b="0"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br>
            <a:r>
              <a:rPr kumimoji="1" lang="en-US" altLang="zh-CN" sz="2400" b="0"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a:t>
            </a:r>
            <a:r>
              <a:rPr kumimoji="1" lang="en-US" altLang="zh-CN" sz="2400" b="0" i="0" u="none" strike="noStrike" kern="0" cap="none" spc="0" normalizeH="0" baseline="0" noProof="0" dirty="0" err="1">
                <a:ln>
                  <a:noFill/>
                </a:ln>
                <a:solidFill>
                  <a:schemeClr val="tx1"/>
                </a:solidFill>
                <a:effectLst/>
                <a:uLnTx/>
                <a:uFillTx/>
                <a:latin typeface="Comic Sans MS" panose="030F0702030302020204" pitchFamily="66" charset="0"/>
                <a:ea typeface="+mn-ea"/>
                <a:cs typeface="+mn-cs"/>
              </a:rPr>
              <a:t>ptr</a:t>
            </a:r>
            <a:r>
              <a:rPr kumimoji="1" lang="en-US" altLang="zh-CN" sz="2400" b="0"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=1024</a:t>
            </a:r>
            <a:r>
              <a:rPr kumimoji="1" lang="zh-CN" altLang="en-US" sz="2400" b="0" i="0" u="none" strike="noStrike" kern="0" cap="none" spc="0" normalizeH="0" baseline="0" noProof="0" dirty="0">
                <a:ln>
                  <a:noFill/>
                </a:ln>
                <a:solidFill>
                  <a:schemeClr val="tx1"/>
                </a:solidFill>
                <a:effectLst/>
                <a:uLnTx/>
                <a:uFillTx/>
                <a:latin typeface="Comic Sans MS" panose="030F0702030302020204" pitchFamily="66" charset="0"/>
                <a:ea typeface="+mn-ea"/>
                <a:cs typeface="+mn-cs"/>
              </a:rPr>
              <a:t>；</a:t>
            </a:r>
            <a:r>
              <a:rPr kumimoji="1" lang="zh-CN" altLang="en-US" sz="2400" b="0" i="0" u="none" strike="noStrike" kern="0" cap="none" spc="0" normalizeH="0" baseline="0" noProof="0" dirty="0">
                <a:ln>
                  <a:noFill/>
                </a:ln>
                <a:solidFill>
                  <a:schemeClr val="tx1"/>
                </a:solidFill>
                <a:effectLst/>
                <a:uLnTx/>
                <a:uFillTx/>
                <a:latin typeface="+mn-lt"/>
                <a:ea typeface="+mn-ea"/>
                <a:cs typeface="+mn-cs"/>
              </a:rPr>
              <a:t> </a:t>
            </a:r>
            <a:endParaRPr kumimoji="1" lang="zh-CN" altLang="en-US" sz="2400" b="0" i="0" u="none" strike="noStrike" kern="0" cap="none" spc="0" normalizeH="0" baseline="0" noProof="0" dirty="0">
              <a:ln>
                <a:noFill/>
              </a:ln>
              <a:solidFill>
                <a:schemeClr val="tx1"/>
              </a:solidFill>
              <a:effectLst/>
              <a:uLnTx/>
              <a:uFillTx/>
              <a:latin typeface="+mn-lt"/>
              <a:ea typeface="+mn-ea"/>
              <a:cs typeface="+mn-cs"/>
            </a:endParaRPr>
          </a:p>
        </p:txBody>
      </p:sp>
      <p:sp>
        <p:nvSpPr>
          <p:cNvPr id="29701" name="Rectangle 4"/>
          <p:cNvSpPr/>
          <p:nvPr/>
        </p:nvSpPr>
        <p:spPr>
          <a:xfrm>
            <a:off x="3851275" y="2076450"/>
            <a:ext cx="4826000" cy="3944938"/>
          </a:xfrm>
          <a:prstGeom prst="rect">
            <a:avLst/>
          </a:prstGeom>
          <a:noFill/>
          <a:ln w="9525" cap="flat" cmpd="sng">
            <a:solidFill>
              <a:schemeClr val="hlink"/>
            </a:solidFill>
            <a:prstDash val="solid"/>
            <a:miter/>
            <a:headEnd type="none" w="med" len="med"/>
            <a:tailEnd type="none" w="med" len="med"/>
          </a:ln>
        </p:spPr>
        <p:txBody>
          <a:bodyPr anchor="ctr" anchorCtr="0">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zh-CN" altLang="en-US" sz="2800" dirty="0">
                <a:latin typeface="Comic Sans MS" panose="030F0702030302020204" pitchFamily="66" charset="0"/>
              </a:rPr>
              <a:t>指针</a:t>
            </a:r>
            <a:r>
              <a:rPr lang="en-US" altLang="zh-CN" sz="2800" dirty="0">
                <a:latin typeface="Comic Sans MS" panose="030F0702030302020204" pitchFamily="66" charset="0"/>
              </a:rPr>
              <a:t>ptr</a:t>
            </a:r>
            <a:r>
              <a:rPr lang="zh-CN" altLang="en-US" sz="2800" dirty="0">
                <a:latin typeface="Comic Sans MS" panose="030F0702030302020204" pitchFamily="66" charset="0"/>
              </a:rPr>
              <a:t>是一个</a:t>
            </a:r>
            <a:r>
              <a:rPr lang="en-US" altLang="zh-CN" sz="2800" dirty="0">
                <a:latin typeface="Comic Sans MS" panose="030F0702030302020204" pitchFamily="66" charset="0"/>
              </a:rPr>
              <a:t>int*</a:t>
            </a:r>
            <a:r>
              <a:rPr lang="zh-CN" altLang="en-US" sz="2800" dirty="0">
                <a:latin typeface="Comic Sans MS" panose="030F0702030302020204" pitchFamily="66" charset="0"/>
              </a:rPr>
              <a:t>类型的指针，它指向的类型是</a:t>
            </a:r>
            <a:r>
              <a:rPr lang="en-US" altLang="zh-CN" sz="2800" dirty="0">
                <a:latin typeface="Comic Sans MS" panose="030F0702030302020204" pitchFamily="66" charset="0"/>
              </a:rPr>
              <a:t>int</a:t>
            </a:r>
            <a:r>
              <a:rPr lang="zh-CN" altLang="en-US" sz="2800" dirty="0">
                <a:latin typeface="Comic Sans MS" panose="030F0702030302020204" pitchFamily="66" charset="0"/>
              </a:rPr>
              <a:t>，它指向的地址就是</a:t>
            </a:r>
            <a:r>
              <a:rPr lang="en-US" altLang="zh-CN" sz="2800" dirty="0">
                <a:latin typeface="Comic Sans MS" panose="030F0702030302020204" pitchFamily="66" charset="0"/>
              </a:rPr>
              <a:t>s</a:t>
            </a:r>
            <a:r>
              <a:rPr lang="zh-CN" altLang="en-US" sz="2800" dirty="0">
                <a:latin typeface="Comic Sans MS" panose="030F0702030302020204" pitchFamily="66" charset="0"/>
              </a:rPr>
              <a:t>的首地址。在</a:t>
            </a:r>
            <a:r>
              <a:rPr lang="en-US" altLang="zh-CN" sz="2800" dirty="0">
                <a:latin typeface="Comic Sans MS" panose="030F0702030302020204" pitchFamily="66" charset="0"/>
              </a:rPr>
              <a:t>32</a:t>
            </a:r>
            <a:r>
              <a:rPr lang="zh-CN" altLang="en-US" sz="2800" dirty="0">
                <a:latin typeface="Comic Sans MS" panose="030F0702030302020204" pitchFamily="66" charset="0"/>
              </a:rPr>
              <a:t>位程序中，</a:t>
            </a:r>
            <a:r>
              <a:rPr lang="en-US" altLang="zh-CN" sz="2800" dirty="0">
                <a:latin typeface="Comic Sans MS" panose="030F0702030302020204" pitchFamily="66" charset="0"/>
              </a:rPr>
              <a:t>s</a:t>
            </a:r>
            <a:r>
              <a:rPr lang="zh-CN" altLang="en-US" sz="2800" dirty="0">
                <a:latin typeface="Comic Sans MS" panose="030F0702030302020204" pitchFamily="66" charset="0"/>
              </a:rPr>
              <a:t>占一个字节，</a:t>
            </a:r>
            <a:r>
              <a:rPr lang="en-US" altLang="zh-CN" sz="2800" dirty="0">
                <a:latin typeface="Comic Sans MS" panose="030F0702030302020204" pitchFamily="66" charset="0"/>
              </a:rPr>
              <a:t>int</a:t>
            </a:r>
            <a:r>
              <a:rPr lang="zh-CN" altLang="en-US" sz="2800" dirty="0">
                <a:latin typeface="Comic Sans MS" panose="030F0702030302020204" pitchFamily="66" charset="0"/>
              </a:rPr>
              <a:t>类型占四个字节。</a:t>
            </a:r>
            <a:endParaRPr lang="zh-CN" altLang="en-US" sz="2800" dirty="0">
              <a:latin typeface="Comic Sans MS" panose="030F0702030302020204" pitchFamily="66" charset="0"/>
            </a:endParaRPr>
          </a:p>
          <a:p>
            <a:pPr marL="0" lvl="0" indent="0" eaLnBrk="1" hangingPunct="1">
              <a:spcBef>
                <a:spcPct val="0"/>
              </a:spcBef>
              <a:buClrTx/>
              <a:buSzTx/>
              <a:buFontTx/>
              <a:buNone/>
            </a:pPr>
            <a:r>
              <a:rPr lang="zh-CN" altLang="en-US" sz="2800" b="1" dirty="0">
                <a:solidFill>
                  <a:srgbClr val="FF0000"/>
                </a:solidFill>
                <a:latin typeface="Comic Sans MS" panose="030F0702030302020204" pitchFamily="66" charset="0"/>
              </a:rPr>
              <a:t>最后一条语句</a:t>
            </a:r>
            <a:r>
              <a:rPr lang="zh-CN" altLang="en-US" sz="2800" dirty="0">
                <a:latin typeface="Comic Sans MS" panose="030F0702030302020204" pitchFamily="66" charset="0"/>
              </a:rPr>
              <a:t>不但改变了</a:t>
            </a:r>
            <a:r>
              <a:rPr lang="en-US" altLang="zh-CN" sz="2800" dirty="0">
                <a:latin typeface="Comic Sans MS" panose="030F0702030302020204" pitchFamily="66" charset="0"/>
              </a:rPr>
              <a:t>s</a:t>
            </a:r>
            <a:r>
              <a:rPr lang="zh-CN" altLang="en-US" sz="2800" dirty="0">
                <a:latin typeface="Comic Sans MS" panose="030F0702030302020204" pitchFamily="66" charset="0"/>
              </a:rPr>
              <a:t>所占的一个字节，还把和</a:t>
            </a:r>
            <a:r>
              <a:rPr lang="en-US" altLang="zh-CN" sz="2800" dirty="0">
                <a:latin typeface="Comic Sans MS" panose="030F0702030302020204" pitchFamily="66" charset="0"/>
              </a:rPr>
              <a:t>s</a:t>
            </a:r>
            <a:r>
              <a:rPr lang="zh-CN" altLang="en-US" sz="2800" dirty="0">
                <a:latin typeface="Comic Sans MS" panose="030F0702030302020204" pitchFamily="66" charset="0"/>
              </a:rPr>
              <a:t>相临的高地址方向的三个字节也改变了！</a:t>
            </a:r>
            <a:endParaRPr lang="zh-CN" altLang="en-US" sz="2800" b="1" dirty="0">
              <a:latin typeface="宋体" panose="02010600030101010101" pitchFamily="2" charset="-122"/>
            </a:endParaRPr>
          </a:p>
        </p:txBody>
      </p:sp>
      <p:sp>
        <p:nvSpPr>
          <p:cNvPr id="29702" name="矩形 7"/>
          <p:cNvSpPr/>
          <p:nvPr/>
        </p:nvSpPr>
        <p:spPr>
          <a:xfrm>
            <a:off x="785813" y="4786313"/>
            <a:ext cx="571500" cy="500062"/>
          </a:xfrm>
          <a:prstGeom prst="rect">
            <a:avLst/>
          </a:prstGeom>
          <a:noFill/>
          <a:ln w="25400" cap="flat" cmpd="sng">
            <a:solidFill>
              <a:srgbClr val="FF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lnSpc>
                <a:spcPct val="90000"/>
              </a:lnSpc>
            </a:pPr>
            <a:endParaRPr lang="zh-CN" altLang="en-US" sz="2000" b="1" dirty="0">
              <a:latin typeface="宋体" panose="02010600030101010101" pitchFamily="2" charset="-122"/>
            </a:endParaRPr>
          </a:p>
        </p:txBody>
      </p:sp>
      <p:sp>
        <p:nvSpPr>
          <p:cNvPr id="29703" name="矩形 8"/>
          <p:cNvSpPr/>
          <p:nvPr/>
        </p:nvSpPr>
        <p:spPr>
          <a:xfrm>
            <a:off x="1357313" y="4786313"/>
            <a:ext cx="571500" cy="500062"/>
          </a:xfrm>
          <a:prstGeom prst="rect">
            <a:avLst/>
          </a:prstGeom>
          <a:noFill/>
          <a:ln w="25400" cap="flat" cmpd="sng">
            <a:solidFill>
              <a:srgbClr val="FF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lnSpc>
                <a:spcPct val="90000"/>
              </a:lnSpc>
            </a:pPr>
            <a:endParaRPr lang="zh-CN" altLang="en-US" sz="2000" b="1" dirty="0">
              <a:latin typeface="宋体" panose="02010600030101010101" pitchFamily="2" charset="-122"/>
            </a:endParaRPr>
          </a:p>
        </p:txBody>
      </p:sp>
      <p:sp>
        <p:nvSpPr>
          <p:cNvPr id="29704" name="矩形 9"/>
          <p:cNvSpPr/>
          <p:nvPr/>
        </p:nvSpPr>
        <p:spPr>
          <a:xfrm>
            <a:off x="1928813" y="4786313"/>
            <a:ext cx="571500" cy="500062"/>
          </a:xfrm>
          <a:prstGeom prst="rect">
            <a:avLst/>
          </a:prstGeom>
          <a:noFill/>
          <a:ln w="25400" cap="flat" cmpd="sng">
            <a:solidFill>
              <a:srgbClr val="FF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lnSpc>
                <a:spcPct val="90000"/>
              </a:lnSpc>
            </a:pPr>
            <a:endParaRPr lang="zh-CN" altLang="en-US" sz="2000" b="1" dirty="0">
              <a:latin typeface="宋体" panose="02010600030101010101" pitchFamily="2" charset="-122"/>
            </a:endParaRPr>
          </a:p>
        </p:txBody>
      </p:sp>
      <p:sp>
        <p:nvSpPr>
          <p:cNvPr id="29705" name="矩形 10"/>
          <p:cNvSpPr/>
          <p:nvPr/>
        </p:nvSpPr>
        <p:spPr>
          <a:xfrm>
            <a:off x="2500313" y="4786313"/>
            <a:ext cx="571500" cy="500062"/>
          </a:xfrm>
          <a:prstGeom prst="rect">
            <a:avLst/>
          </a:prstGeom>
          <a:noFill/>
          <a:ln w="25400" cap="flat" cmpd="sng">
            <a:solidFill>
              <a:srgbClr val="FF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lnSpc>
                <a:spcPct val="90000"/>
              </a:lnSpc>
            </a:pPr>
            <a:endParaRPr lang="zh-CN" altLang="en-US" sz="2000" b="1" dirty="0">
              <a:latin typeface="宋体" panose="02010600030101010101" pitchFamily="2" charset="-122"/>
            </a:endParaRPr>
          </a:p>
        </p:txBody>
      </p:sp>
      <p:sp>
        <p:nvSpPr>
          <p:cNvPr id="29706" name="TextBox 11"/>
          <p:cNvSpPr txBox="1"/>
          <p:nvPr/>
        </p:nvSpPr>
        <p:spPr>
          <a:xfrm>
            <a:off x="928688" y="4857750"/>
            <a:ext cx="314325" cy="36988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buNone/>
            </a:pPr>
            <a:r>
              <a:rPr lang="en-US" altLang="zh-CN" sz="2000" b="1" dirty="0">
                <a:latin typeface="宋体" panose="02010600030101010101" pitchFamily="2" charset="-122"/>
              </a:rPr>
              <a:t>a</a:t>
            </a:r>
            <a:endParaRPr lang="zh-CN" altLang="en-US" sz="2000" b="1" dirty="0">
              <a:latin typeface="宋体" panose="02010600030101010101" pitchFamily="2" charset="-122"/>
            </a:endParaRPr>
          </a:p>
        </p:txBody>
      </p:sp>
      <p:sp>
        <p:nvSpPr>
          <p:cNvPr id="29707" name="TextBox 12"/>
          <p:cNvSpPr txBox="1"/>
          <p:nvPr/>
        </p:nvSpPr>
        <p:spPr>
          <a:xfrm>
            <a:off x="785813" y="4344988"/>
            <a:ext cx="2098675" cy="369887"/>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buNone/>
            </a:pPr>
            <a:r>
              <a:rPr lang="en-US" altLang="zh-CN" sz="2000" b="1" dirty="0">
                <a:latin typeface="Times New Roman" panose="02020603050405020304" pitchFamily="18" charset="0"/>
                <a:cs typeface="Times New Roman" panose="02020603050405020304" pitchFamily="18" charset="0"/>
              </a:rPr>
              <a:t>Before *ptr=1024</a:t>
            </a:r>
            <a:endParaRPr lang="zh-CN" altLang="en-US" sz="2000" b="1" dirty="0">
              <a:latin typeface="Times New Roman" panose="02020603050405020304" pitchFamily="18" charset="0"/>
              <a:ea typeface="Times New Roman" panose="02020603050405020304" pitchFamily="18" charset="0"/>
            </a:endParaRPr>
          </a:p>
        </p:txBody>
      </p:sp>
      <p:sp>
        <p:nvSpPr>
          <p:cNvPr id="29708" name="矩形 13"/>
          <p:cNvSpPr/>
          <p:nvPr/>
        </p:nvSpPr>
        <p:spPr>
          <a:xfrm>
            <a:off x="785813" y="5929313"/>
            <a:ext cx="571500" cy="500062"/>
          </a:xfrm>
          <a:prstGeom prst="rect">
            <a:avLst/>
          </a:prstGeom>
          <a:noFill/>
          <a:ln w="25400" cap="flat" cmpd="sng">
            <a:solidFill>
              <a:srgbClr val="FF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lnSpc>
                <a:spcPct val="90000"/>
              </a:lnSpc>
            </a:pPr>
            <a:endParaRPr lang="zh-CN" altLang="en-US" sz="2000" b="1" dirty="0">
              <a:latin typeface="宋体" panose="02010600030101010101" pitchFamily="2" charset="-122"/>
            </a:endParaRPr>
          </a:p>
        </p:txBody>
      </p:sp>
      <p:sp>
        <p:nvSpPr>
          <p:cNvPr id="29709" name="矩形 14"/>
          <p:cNvSpPr/>
          <p:nvPr/>
        </p:nvSpPr>
        <p:spPr>
          <a:xfrm>
            <a:off x="1357313" y="5929313"/>
            <a:ext cx="571500" cy="500062"/>
          </a:xfrm>
          <a:prstGeom prst="rect">
            <a:avLst/>
          </a:prstGeom>
          <a:noFill/>
          <a:ln w="25400" cap="flat" cmpd="sng">
            <a:solidFill>
              <a:srgbClr val="FF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lnSpc>
                <a:spcPct val="90000"/>
              </a:lnSpc>
            </a:pPr>
            <a:endParaRPr lang="zh-CN" altLang="en-US" sz="2000" b="1" dirty="0">
              <a:latin typeface="宋体" panose="02010600030101010101" pitchFamily="2" charset="-122"/>
            </a:endParaRPr>
          </a:p>
        </p:txBody>
      </p:sp>
      <p:sp>
        <p:nvSpPr>
          <p:cNvPr id="29710" name="矩形 15"/>
          <p:cNvSpPr/>
          <p:nvPr/>
        </p:nvSpPr>
        <p:spPr>
          <a:xfrm>
            <a:off x="1928813" y="5929313"/>
            <a:ext cx="571500" cy="500062"/>
          </a:xfrm>
          <a:prstGeom prst="rect">
            <a:avLst/>
          </a:prstGeom>
          <a:noFill/>
          <a:ln w="25400" cap="flat" cmpd="sng">
            <a:solidFill>
              <a:srgbClr val="FF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lnSpc>
                <a:spcPct val="90000"/>
              </a:lnSpc>
            </a:pPr>
            <a:endParaRPr lang="zh-CN" altLang="en-US" sz="2000" b="1" dirty="0">
              <a:latin typeface="宋体" panose="02010600030101010101" pitchFamily="2" charset="-122"/>
            </a:endParaRPr>
          </a:p>
        </p:txBody>
      </p:sp>
      <p:sp>
        <p:nvSpPr>
          <p:cNvPr id="29711" name="矩形 16"/>
          <p:cNvSpPr/>
          <p:nvPr/>
        </p:nvSpPr>
        <p:spPr>
          <a:xfrm>
            <a:off x="2500313" y="5929313"/>
            <a:ext cx="571500" cy="500062"/>
          </a:xfrm>
          <a:prstGeom prst="rect">
            <a:avLst/>
          </a:prstGeom>
          <a:noFill/>
          <a:ln w="25400" cap="flat" cmpd="sng">
            <a:solidFill>
              <a:srgbClr val="FF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lnSpc>
                <a:spcPct val="90000"/>
              </a:lnSpc>
            </a:pPr>
            <a:endParaRPr lang="zh-CN" altLang="en-US" sz="2000" b="1" dirty="0">
              <a:latin typeface="宋体" panose="02010600030101010101" pitchFamily="2" charset="-122"/>
            </a:endParaRPr>
          </a:p>
        </p:txBody>
      </p:sp>
      <p:sp>
        <p:nvSpPr>
          <p:cNvPr id="29712" name="TextBox 17"/>
          <p:cNvSpPr txBox="1"/>
          <p:nvPr/>
        </p:nvSpPr>
        <p:spPr>
          <a:xfrm>
            <a:off x="928688" y="6000750"/>
            <a:ext cx="314325" cy="36988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buNone/>
            </a:pPr>
            <a:r>
              <a:rPr lang="en-US" altLang="zh-CN" sz="2000" b="1" dirty="0">
                <a:latin typeface="宋体" panose="02010600030101010101" pitchFamily="2" charset="-122"/>
              </a:rPr>
              <a:t>0</a:t>
            </a:r>
            <a:endParaRPr lang="zh-CN" altLang="en-US" sz="2000" b="1" dirty="0">
              <a:latin typeface="宋体" panose="02010600030101010101" pitchFamily="2" charset="-122"/>
            </a:endParaRPr>
          </a:p>
        </p:txBody>
      </p:sp>
      <p:sp>
        <p:nvSpPr>
          <p:cNvPr id="29713" name="TextBox 18"/>
          <p:cNvSpPr txBox="1"/>
          <p:nvPr/>
        </p:nvSpPr>
        <p:spPr>
          <a:xfrm>
            <a:off x="785813" y="5487988"/>
            <a:ext cx="1955800" cy="369887"/>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buNone/>
            </a:pPr>
            <a:r>
              <a:rPr lang="en-US" altLang="zh-CN" sz="2000" b="1" dirty="0">
                <a:latin typeface="Times New Roman" panose="02020603050405020304" pitchFamily="18" charset="0"/>
                <a:cs typeface="Times New Roman" panose="02020603050405020304" pitchFamily="18" charset="0"/>
              </a:rPr>
              <a:t>After *ptr=1024</a:t>
            </a:r>
            <a:endParaRPr lang="zh-CN" altLang="en-US" sz="2000" b="1" dirty="0">
              <a:latin typeface="Times New Roman" panose="02020603050405020304" pitchFamily="18" charset="0"/>
              <a:ea typeface="Times New Roman" panose="02020603050405020304" pitchFamily="18" charset="0"/>
            </a:endParaRPr>
          </a:p>
        </p:txBody>
      </p:sp>
      <p:sp>
        <p:nvSpPr>
          <p:cNvPr id="29714" name="TextBox 19"/>
          <p:cNvSpPr txBox="1"/>
          <p:nvPr/>
        </p:nvSpPr>
        <p:spPr>
          <a:xfrm>
            <a:off x="2614613" y="5988050"/>
            <a:ext cx="314325" cy="36988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buNone/>
            </a:pPr>
            <a:r>
              <a:rPr lang="en-US" altLang="zh-CN" sz="2000" b="1" dirty="0">
                <a:latin typeface="宋体" panose="02010600030101010101" pitchFamily="2" charset="-122"/>
              </a:rPr>
              <a:t>0</a:t>
            </a:r>
            <a:endParaRPr lang="zh-CN" altLang="en-US" sz="2000" b="1" dirty="0">
              <a:latin typeface="宋体" panose="02010600030101010101" pitchFamily="2" charset="-122"/>
            </a:endParaRPr>
          </a:p>
        </p:txBody>
      </p:sp>
      <p:sp>
        <p:nvSpPr>
          <p:cNvPr id="29715" name="TextBox 20"/>
          <p:cNvSpPr txBox="1"/>
          <p:nvPr/>
        </p:nvSpPr>
        <p:spPr>
          <a:xfrm>
            <a:off x="2043113" y="5988050"/>
            <a:ext cx="314325" cy="36988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buNone/>
            </a:pPr>
            <a:r>
              <a:rPr lang="en-US" altLang="zh-CN" sz="2000" b="1" dirty="0">
                <a:latin typeface="宋体" panose="02010600030101010101" pitchFamily="2" charset="-122"/>
              </a:rPr>
              <a:t>0</a:t>
            </a:r>
            <a:endParaRPr lang="zh-CN" altLang="en-US" sz="2000" b="1" dirty="0">
              <a:latin typeface="宋体" panose="02010600030101010101" pitchFamily="2" charset="-122"/>
            </a:endParaRPr>
          </a:p>
        </p:txBody>
      </p:sp>
      <p:sp>
        <p:nvSpPr>
          <p:cNvPr id="29716" name="TextBox 21"/>
          <p:cNvSpPr txBox="1"/>
          <p:nvPr/>
        </p:nvSpPr>
        <p:spPr>
          <a:xfrm>
            <a:off x="1471613" y="5988050"/>
            <a:ext cx="314325" cy="36988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buNone/>
            </a:pPr>
            <a:r>
              <a:rPr lang="en-US" altLang="zh-CN" sz="2000" b="1" dirty="0">
                <a:latin typeface="宋体" panose="02010600030101010101" pitchFamily="2" charset="-122"/>
              </a:rPr>
              <a:t>4</a:t>
            </a:r>
            <a:endParaRPr lang="zh-CN" altLang="en-US" sz="2000" b="1" dirty="0">
              <a:latin typeface="宋体" panose="02010600030101010101" pitchFamily="2" charset="-122"/>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9718"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0723"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使用指针变量注意事项</a:t>
            </a:r>
            <a:endParaRPr lang="zh-CN" altLang="en-US" b="1" dirty="0">
              <a:latin typeface="华文中宋" panose="02010600040101010101" pitchFamily="2" charset="-122"/>
              <a:ea typeface="华文中宋" panose="02010600040101010101" pitchFamily="2" charset="-122"/>
            </a:endParaRPr>
          </a:p>
        </p:txBody>
      </p:sp>
      <p:sp>
        <p:nvSpPr>
          <p:cNvPr id="30724" name="Rectangle 3"/>
          <p:cNvSpPr>
            <a:spLocks noGrp="1"/>
          </p:cNvSpPr>
          <p:nvPr>
            <p:ph idx="1"/>
          </p:nvPr>
        </p:nvSpPr>
        <p:spPr>
          <a:xfrm>
            <a:off x="228600" y="2133600"/>
            <a:ext cx="8726488" cy="4364038"/>
          </a:xfrm>
          <a:ln/>
        </p:spPr>
        <p:txBody>
          <a:bodyPr vert="horz" wrap="square" lIns="91440" tIns="45720" rIns="91440" bIns="45720" anchor="t" anchorCtr="0"/>
          <a:p>
            <a:pPr eaLnBrk="1" hangingPunct="1"/>
            <a:r>
              <a:rPr lang="zh-CN" altLang="en-US" sz="3600" b="1" dirty="0">
                <a:solidFill>
                  <a:srgbClr val="000099"/>
                </a:solidFill>
                <a:latin typeface="Comic Sans MS" panose="030F0702030302020204" pitchFamily="66" charset="0"/>
              </a:rPr>
              <a:t>不能将一个不能指的对象的地址赋给指针变量</a:t>
            </a:r>
            <a:endParaRPr lang="zh-CN" altLang="en-US" sz="3600" b="1" dirty="0">
              <a:solidFill>
                <a:srgbClr val="000099"/>
              </a:solidFill>
              <a:latin typeface="Comic Sans MS" panose="030F0702030302020204" pitchFamily="66" charset="0"/>
            </a:endParaRPr>
          </a:p>
          <a:p>
            <a:pPr lvl="1" eaLnBrk="1" hangingPunct="1"/>
            <a:r>
              <a:rPr lang="en-US" altLang="zh-CN" sz="2400" b="1" dirty="0">
                <a:solidFill>
                  <a:srgbClr val="660033"/>
                </a:solidFill>
                <a:latin typeface="Comic Sans MS" panose="030F0702030302020204" pitchFamily="66" charset="0"/>
              </a:rPr>
              <a:t>int i   = 100, j, *ip, *intpt; float f, *fp;</a:t>
            </a:r>
            <a:endParaRPr lang="en-US" altLang="zh-CN" sz="2400" b="1" dirty="0">
              <a:solidFill>
                <a:srgbClr val="660033"/>
              </a:solidFill>
              <a:latin typeface="Comic Sans MS" panose="030F0702030302020204" pitchFamily="66" charset="0"/>
            </a:endParaRPr>
          </a:p>
          <a:p>
            <a:pPr lvl="1" eaLnBrk="1" hangingPunct="1"/>
            <a:r>
              <a:rPr lang="en-US" altLang="zh-CN" sz="2400" b="1" dirty="0">
                <a:solidFill>
                  <a:srgbClr val="660033"/>
                </a:solidFill>
                <a:latin typeface="Comic Sans MS" panose="030F0702030302020204" pitchFamily="66" charset="0"/>
              </a:rPr>
              <a:t>ip      = 100; /*</a:t>
            </a:r>
            <a:r>
              <a:rPr lang="zh-CN" altLang="en-US" sz="2400" b="1" dirty="0">
                <a:solidFill>
                  <a:srgbClr val="660033"/>
                </a:solidFill>
                <a:latin typeface="Comic Sans MS" panose="030F0702030302020204" pitchFamily="66" charset="0"/>
              </a:rPr>
              <a:t>错！指针变量不能赋整数值 *</a:t>
            </a:r>
            <a:r>
              <a:rPr lang="en-US" altLang="zh-CN" sz="2400" b="1" dirty="0">
                <a:solidFill>
                  <a:srgbClr val="660033"/>
                </a:solidFill>
                <a:latin typeface="Comic Sans MS" panose="030F0702030302020204" pitchFamily="66" charset="0"/>
              </a:rPr>
              <a:t>/</a:t>
            </a:r>
            <a:endParaRPr lang="en-US" altLang="zh-CN" sz="2400" b="1" dirty="0">
              <a:solidFill>
                <a:srgbClr val="660033"/>
              </a:solidFill>
              <a:latin typeface="Comic Sans MS" panose="030F0702030302020204" pitchFamily="66" charset="0"/>
            </a:endParaRPr>
          </a:p>
          <a:p>
            <a:pPr lvl="1" eaLnBrk="1" hangingPunct="1"/>
            <a:r>
              <a:rPr lang="en-US" altLang="zh-CN" sz="2400" b="1" dirty="0">
                <a:solidFill>
                  <a:srgbClr val="660033"/>
                </a:solidFill>
                <a:latin typeface="Comic Sans MS" panose="030F0702030302020204" pitchFamily="66" charset="0"/>
              </a:rPr>
              <a:t>intpt = j;   /* </a:t>
            </a:r>
            <a:r>
              <a:rPr lang="zh-CN" altLang="en-US" sz="2400" b="1" dirty="0">
                <a:solidFill>
                  <a:srgbClr val="660033"/>
                </a:solidFill>
                <a:latin typeface="Comic Sans MS" panose="030F0702030302020204" pitchFamily="66" charset="0"/>
              </a:rPr>
              <a:t>错！指针变量不能赋整型变量的值 *</a:t>
            </a:r>
            <a:r>
              <a:rPr lang="en-US" altLang="zh-CN" sz="2400" b="1" dirty="0">
                <a:solidFill>
                  <a:srgbClr val="660033"/>
                </a:solidFill>
                <a:latin typeface="Comic Sans MS" panose="030F0702030302020204" pitchFamily="66" charset="0"/>
              </a:rPr>
              <a:t>/</a:t>
            </a:r>
            <a:endParaRPr lang="en-US" altLang="zh-CN" sz="2400" b="1" dirty="0">
              <a:solidFill>
                <a:srgbClr val="660033"/>
              </a:solidFill>
              <a:latin typeface="Comic Sans MS" panose="030F0702030302020204" pitchFamily="66" charset="0"/>
            </a:endParaRPr>
          </a:p>
          <a:p>
            <a:pPr lvl="1" eaLnBrk="1" hangingPunct="1"/>
            <a:r>
              <a:rPr lang="en-US" altLang="zh-CN" sz="2400" b="1" dirty="0">
                <a:solidFill>
                  <a:srgbClr val="660033"/>
                </a:solidFill>
                <a:latin typeface="Comic Sans MS" panose="030F0702030302020204" pitchFamily="66" charset="0"/>
              </a:rPr>
              <a:t>fp = &amp;i; /*</a:t>
            </a:r>
            <a:r>
              <a:rPr lang="zh-CN" altLang="en-US" sz="2400" b="1" dirty="0">
                <a:solidFill>
                  <a:srgbClr val="660033"/>
                </a:solidFill>
                <a:latin typeface="Comic Sans MS" panose="030F0702030302020204" pitchFamily="66" charset="0"/>
              </a:rPr>
              <a:t>错！ </a:t>
            </a:r>
            <a:r>
              <a:rPr lang="en-US" altLang="zh-CN" sz="2400" b="1" dirty="0">
                <a:solidFill>
                  <a:srgbClr val="660033"/>
                </a:solidFill>
                <a:latin typeface="Comic Sans MS" panose="030F0702030302020204" pitchFamily="66" charset="0"/>
              </a:rPr>
              <a:t>float*</a:t>
            </a:r>
            <a:r>
              <a:rPr lang="zh-CN" altLang="en-US" sz="2400" b="1" dirty="0">
                <a:solidFill>
                  <a:srgbClr val="660033"/>
                </a:solidFill>
                <a:latin typeface="Comic Sans MS" panose="030F0702030302020204" pitchFamily="66" charset="0"/>
              </a:rPr>
              <a:t>类型变量，不能指向</a:t>
            </a:r>
            <a:r>
              <a:rPr lang="en-US" altLang="zh-CN" sz="2400" b="1" dirty="0">
                <a:solidFill>
                  <a:srgbClr val="660033"/>
                </a:solidFill>
                <a:latin typeface="Comic Sans MS" panose="030F0702030302020204" pitchFamily="66" charset="0"/>
              </a:rPr>
              <a:t>int</a:t>
            </a:r>
            <a:r>
              <a:rPr lang="zh-CN" altLang="en-US" sz="2400" b="1" dirty="0">
                <a:solidFill>
                  <a:srgbClr val="660033"/>
                </a:solidFill>
                <a:latin typeface="Comic Sans MS" panose="030F0702030302020204" pitchFamily="66" charset="0"/>
              </a:rPr>
              <a:t>型变量 *</a:t>
            </a:r>
            <a:r>
              <a:rPr lang="en-US" altLang="zh-CN" sz="2400" b="1" dirty="0">
                <a:solidFill>
                  <a:srgbClr val="660033"/>
                </a:solidFill>
                <a:latin typeface="Comic Sans MS" panose="030F0702030302020204" pitchFamily="66" charset="0"/>
              </a:rPr>
              <a:t>/</a:t>
            </a:r>
            <a:endParaRPr lang="en-US" altLang="zh-CN" sz="2400" b="1" dirty="0">
              <a:solidFill>
                <a:srgbClr val="660033"/>
              </a:solidFill>
              <a:latin typeface="Comic Sans MS" panose="030F0702030302020204" pitchFamily="66" charset="0"/>
            </a:endParaRPr>
          </a:p>
          <a:p>
            <a:pPr lvl="1" eaLnBrk="1" hangingPunct="1"/>
            <a:r>
              <a:rPr lang="en-US" altLang="zh-CN" sz="2400" b="1" dirty="0">
                <a:solidFill>
                  <a:srgbClr val="660033"/>
                </a:solidFill>
                <a:latin typeface="Comic Sans MS" panose="030F0702030302020204" pitchFamily="66" charset="0"/>
              </a:rPr>
              <a:t>fp  = ip;  /*</a:t>
            </a:r>
            <a:r>
              <a:rPr lang="zh-CN" altLang="en-US" sz="2400" b="1" dirty="0">
                <a:solidFill>
                  <a:srgbClr val="660033"/>
                </a:solidFill>
                <a:latin typeface="Comic Sans MS" panose="030F0702030302020204" pitchFamily="66" charset="0"/>
              </a:rPr>
              <a:t>错！不同类型指针变量不能相互赋值 *</a:t>
            </a:r>
            <a:r>
              <a:rPr lang="en-US" altLang="zh-CN" sz="2400" b="1" dirty="0">
                <a:solidFill>
                  <a:srgbClr val="660033"/>
                </a:solidFill>
                <a:latin typeface="Comic Sans MS" panose="030F0702030302020204" pitchFamily="66" charset="0"/>
              </a:rPr>
              <a:t>/</a:t>
            </a:r>
            <a:endParaRPr lang="en-US" altLang="zh-CN" sz="2400" b="1" dirty="0">
              <a:solidFill>
                <a:srgbClr val="660033"/>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0726"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1747"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使用指针变量注意事项（续）</a:t>
            </a:r>
            <a:endParaRPr lang="zh-CN" altLang="en-US" b="1" dirty="0">
              <a:latin typeface="华文中宋" panose="02010600040101010101" pitchFamily="2" charset="-122"/>
              <a:ea typeface="华文中宋" panose="02010600040101010101" pitchFamily="2" charset="-122"/>
            </a:endParaRPr>
          </a:p>
        </p:txBody>
      </p:sp>
      <p:sp>
        <p:nvSpPr>
          <p:cNvPr id="31748" name="Rectangle 3"/>
          <p:cNvSpPr>
            <a:spLocks noGrp="1"/>
          </p:cNvSpPr>
          <p:nvPr>
            <p:ph idx="1"/>
          </p:nvPr>
        </p:nvSpPr>
        <p:spPr>
          <a:xfrm>
            <a:off x="990600" y="2057400"/>
            <a:ext cx="7772400" cy="4114800"/>
          </a:xfrm>
          <a:ln/>
        </p:spPr>
        <p:txBody>
          <a:bodyPr vert="horz" wrap="square" lIns="91440" tIns="45720" rIns="91440" bIns="45720" anchor="t" anchorCtr="0"/>
          <a:p>
            <a:pPr eaLnBrk="1" hangingPunct="1"/>
            <a:r>
              <a:rPr lang="zh-CN" altLang="en-US" sz="2800" b="1" dirty="0">
                <a:latin typeface="Comic Sans MS" panose="030F0702030302020204" pitchFamily="66" charset="0"/>
              </a:rPr>
              <a:t>以下都是正确的赋值：</a:t>
            </a:r>
            <a:endParaRPr lang="zh-CN" altLang="en-US" sz="2800" b="1" dirty="0">
              <a:latin typeface="Comic Sans MS" panose="030F0702030302020204" pitchFamily="66" charset="0"/>
            </a:endParaRPr>
          </a:p>
          <a:p>
            <a:pPr lvl="1" eaLnBrk="1" hangingPunct="1"/>
            <a:r>
              <a:rPr lang="en-US" altLang="zh-CN" sz="2400" b="1" dirty="0">
                <a:solidFill>
                  <a:srgbClr val="660033"/>
                </a:solidFill>
                <a:latin typeface="Comic Sans MS" panose="030F0702030302020204" pitchFamily="66" charset="0"/>
              </a:rPr>
              <a:t>ip    = &amp;i ; /* </a:t>
            </a:r>
            <a:r>
              <a:rPr lang="zh-CN" altLang="en-US" sz="2400" b="1" dirty="0">
                <a:solidFill>
                  <a:srgbClr val="660033"/>
                </a:solidFill>
                <a:latin typeface="Comic Sans MS" panose="030F0702030302020204" pitchFamily="66" charset="0"/>
              </a:rPr>
              <a:t>使 </a:t>
            </a:r>
            <a:r>
              <a:rPr lang="en-US" altLang="zh-CN" sz="2400" b="1" dirty="0">
                <a:solidFill>
                  <a:srgbClr val="660033"/>
                </a:solidFill>
                <a:latin typeface="Comic Sans MS" panose="030F0702030302020204" pitchFamily="66" charset="0"/>
              </a:rPr>
              <a:t>ip </a:t>
            </a:r>
            <a:r>
              <a:rPr lang="zh-CN" altLang="en-US" sz="2400" b="1" dirty="0">
                <a:solidFill>
                  <a:srgbClr val="660033"/>
                </a:solidFill>
                <a:latin typeface="Comic Sans MS" panose="030F0702030302020204" pitchFamily="66" charset="0"/>
              </a:rPr>
              <a:t>指向 </a:t>
            </a:r>
            <a:r>
              <a:rPr lang="en-US" altLang="zh-CN" sz="2400" b="1" dirty="0">
                <a:solidFill>
                  <a:srgbClr val="660033"/>
                </a:solidFill>
                <a:latin typeface="Comic Sans MS" panose="030F0702030302020204" pitchFamily="66" charset="0"/>
              </a:rPr>
              <a:t>i */</a:t>
            </a:r>
            <a:endParaRPr lang="en-US" altLang="zh-CN" sz="2400" b="1" dirty="0">
              <a:solidFill>
                <a:srgbClr val="660033"/>
              </a:solidFill>
              <a:latin typeface="Comic Sans MS" panose="030F0702030302020204" pitchFamily="66" charset="0"/>
            </a:endParaRPr>
          </a:p>
          <a:p>
            <a:pPr lvl="1" eaLnBrk="1" hangingPunct="1"/>
            <a:r>
              <a:rPr lang="en-US" altLang="zh-CN" sz="2400" b="1" dirty="0">
                <a:solidFill>
                  <a:srgbClr val="660033"/>
                </a:solidFill>
                <a:latin typeface="Comic Sans MS" panose="030F0702030302020204" pitchFamily="66" charset="0"/>
              </a:rPr>
              <a:t>intpt = ip ; /* </a:t>
            </a:r>
            <a:r>
              <a:rPr lang="zh-CN" altLang="en-US" sz="2400" b="1" dirty="0">
                <a:solidFill>
                  <a:srgbClr val="660033"/>
                </a:solidFill>
                <a:latin typeface="Comic Sans MS" panose="030F0702030302020204" pitchFamily="66" charset="0"/>
              </a:rPr>
              <a:t>使 </a:t>
            </a:r>
            <a:r>
              <a:rPr lang="en-US" altLang="zh-CN" sz="2400" b="1" dirty="0">
                <a:solidFill>
                  <a:srgbClr val="660033"/>
                </a:solidFill>
                <a:latin typeface="Comic Sans MS" panose="030F0702030302020204" pitchFamily="66" charset="0"/>
              </a:rPr>
              <a:t>intpt </a:t>
            </a:r>
            <a:r>
              <a:rPr lang="zh-CN" altLang="en-US" sz="2400" b="1" dirty="0">
                <a:solidFill>
                  <a:srgbClr val="660033"/>
                </a:solidFill>
                <a:latin typeface="Comic Sans MS" panose="030F0702030302020204" pitchFamily="66" charset="0"/>
              </a:rPr>
              <a:t>指向 </a:t>
            </a:r>
            <a:r>
              <a:rPr lang="en-US" altLang="zh-CN" sz="2400" b="1" dirty="0">
                <a:solidFill>
                  <a:srgbClr val="660033"/>
                </a:solidFill>
                <a:latin typeface="Comic Sans MS" panose="030F0702030302020204" pitchFamily="66" charset="0"/>
              </a:rPr>
              <a:t>ip </a:t>
            </a:r>
            <a:r>
              <a:rPr lang="zh-CN" altLang="en-US" sz="2400" b="1" dirty="0">
                <a:solidFill>
                  <a:srgbClr val="660033"/>
                </a:solidFill>
                <a:latin typeface="Comic Sans MS" panose="030F0702030302020204" pitchFamily="66" charset="0"/>
              </a:rPr>
              <a:t>所指变量 *</a:t>
            </a:r>
            <a:r>
              <a:rPr lang="en-US" altLang="zh-CN" sz="2400" b="1" dirty="0">
                <a:solidFill>
                  <a:srgbClr val="660033"/>
                </a:solidFill>
                <a:latin typeface="Comic Sans MS" panose="030F0702030302020204" pitchFamily="66" charset="0"/>
              </a:rPr>
              <a:t>/</a:t>
            </a:r>
            <a:endParaRPr lang="en-US" altLang="zh-CN" sz="2400" b="1" dirty="0">
              <a:solidFill>
                <a:srgbClr val="660033"/>
              </a:solidFill>
              <a:latin typeface="Comic Sans MS" panose="030F0702030302020204" pitchFamily="66" charset="0"/>
            </a:endParaRPr>
          </a:p>
          <a:p>
            <a:pPr lvl="1" eaLnBrk="1" hangingPunct="1"/>
            <a:r>
              <a:rPr lang="en-US" altLang="zh-CN" sz="2400" b="1" dirty="0">
                <a:solidFill>
                  <a:srgbClr val="660033"/>
                </a:solidFill>
                <a:latin typeface="Comic Sans MS" panose="030F0702030302020204" pitchFamily="66" charset="0"/>
              </a:rPr>
              <a:t>fp    = &amp;f ; /* </a:t>
            </a:r>
            <a:r>
              <a:rPr lang="zh-CN" altLang="en-US" sz="2400" b="1" dirty="0">
                <a:solidFill>
                  <a:srgbClr val="660033"/>
                </a:solidFill>
                <a:latin typeface="Comic Sans MS" panose="030F0702030302020204" pitchFamily="66" charset="0"/>
              </a:rPr>
              <a:t>使 </a:t>
            </a:r>
            <a:r>
              <a:rPr lang="en-US" altLang="zh-CN" sz="2400" b="1" dirty="0">
                <a:solidFill>
                  <a:srgbClr val="660033"/>
                </a:solidFill>
                <a:latin typeface="Comic Sans MS" panose="030F0702030302020204" pitchFamily="66" charset="0"/>
              </a:rPr>
              <a:t>fp </a:t>
            </a:r>
            <a:r>
              <a:rPr lang="zh-CN" altLang="en-US" sz="2400" b="1" dirty="0">
                <a:solidFill>
                  <a:srgbClr val="660033"/>
                </a:solidFill>
                <a:latin typeface="Comic Sans MS" panose="030F0702030302020204" pitchFamily="66" charset="0"/>
              </a:rPr>
              <a:t>指向 </a:t>
            </a:r>
            <a:r>
              <a:rPr lang="en-US" altLang="zh-CN" sz="2400" b="1" dirty="0">
                <a:solidFill>
                  <a:srgbClr val="660033"/>
                </a:solidFill>
                <a:latin typeface="Comic Sans MS" panose="030F0702030302020204" pitchFamily="66" charset="0"/>
              </a:rPr>
              <a:t>f */</a:t>
            </a:r>
            <a:endParaRPr lang="en-US" altLang="zh-CN" sz="2400" b="1" dirty="0">
              <a:solidFill>
                <a:srgbClr val="660033"/>
              </a:solidFill>
              <a:latin typeface="Comic Sans MS" panose="030F0702030302020204" pitchFamily="66" charset="0"/>
            </a:endParaRPr>
          </a:p>
          <a:p>
            <a:pPr lvl="1" eaLnBrk="1" hangingPunct="1"/>
            <a:r>
              <a:rPr lang="en-US" altLang="zh-CN" sz="2400" b="1" dirty="0">
                <a:solidFill>
                  <a:srgbClr val="660033"/>
                </a:solidFill>
                <a:latin typeface="Comic Sans MS" panose="030F0702030302020204" pitchFamily="66" charset="0"/>
              </a:rPr>
              <a:t>ip    = NULL ; /* </a:t>
            </a:r>
            <a:r>
              <a:rPr lang="zh-CN" altLang="en-US" sz="2400" b="1" dirty="0">
                <a:solidFill>
                  <a:srgbClr val="660033"/>
                </a:solidFill>
                <a:latin typeface="Comic Sans MS" panose="030F0702030302020204" pitchFamily="66" charset="0"/>
              </a:rPr>
              <a:t>使 </a:t>
            </a:r>
            <a:r>
              <a:rPr lang="en-US" altLang="zh-CN" sz="2400" b="1" dirty="0">
                <a:solidFill>
                  <a:srgbClr val="660033"/>
                </a:solidFill>
                <a:latin typeface="Comic Sans MS" panose="030F0702030302020204" pitchFamily="66" charset="0"/>
              </a:rPr>
              <a:t>ip </a:t>
            </a:r>
            <a:r>
              <a:rPr lang="zh-CN" altLang="en-US" sz="2400" b="1" dirty="0">
                <a:solidFill>
                  <a:srgbClr val="660033"/>
                </a:solidFill>
                <a:latin typeface="Comic Sans MS" panose="030F0702030302020204" pitchFamily="66" charset="0"/>
              </a:rPr>
              <a:t>不再指向任何变量 *</a:t>
            </a:r>
            <a:r>
              <a:rPr lang="en-US" altLang="zh-CN" sz="2400" b="1" dirty="0">
                <a:solidFill>
                  <a:srgbClr val="660033"/>
                </a:solidFill>
                <a:latin typeface="Comic Sans MS" panose="030F0702030302020204" pitchFamily="66" charset="0"/>
              </a:rPr>
              <a:t>/</a:t>
            </a:r>
            <a:endParaRPr lang="en-US" altLang="zh-CN" sz="2400" b="1" dirty="0">
              <a:solidFill>
                <a:srgbClr val="660033"/>
              </a:solidFill>
              <a:latin typeface="Comic Sans MS" panose="030F0702030302020204" pitchFamily="66" charset="0"/>
            </a:endParaRPr>
          </a:p>
          <a:p>
            <a:pPr eaLnBrk="1" hangingPunct="1"/>
            <a:r>
              <a:rPr lang="zh-CN" altLang="en-US" sz="2800" b="1" dirty="0">
                <a:latin typeface="Comic Sans MS" panose="030F0702030302020204" pitchFamily="66" charset="0"/>
              </a:rPr>
              <a:t>以上例子说明</a:t>
            </a:r>
            <a:r>
              <a:rPr lang="en-US" altLang="zh-CN" sz="2800" b="1" dirty="0">
                <a:latin typeface="Comic Sans MS" panose="030F0702030302020204" pitchFamily="66" charset="0"/>
              </a:rPr>
              <a:t>:</a:t>
            </a:r>
            <a:r>
              <a:rPr lang="zh-CN" altLang="en-US" sz="2800" b="1" dirty="0">
                <a:latin typeface="Comic Sans MS" panose="030F0702030302020204" pitchFamily="66" charset="0"/>
              </a:rPr>
              <a:t>同类型的指针变量可以相互赋值；只能赋</a:t>
            </a:r>
            <a:r>
              <a:rPr lang="zh-CN" altLang="en-US" sz="2800" b="1" dirty="0">
                <a:solidFill>
                  <a:schemeClr val="folHlink"/>
                </a:solidFill>
                <a:latin typeface="Comic Sans MS" panose="030F0702030302020204" pitchFamily="66" charset="0"/>
              </a:rPr>
              <a:t>指针变量能指向的程序对象地址</a:t>
            </a:r>
            <a:r>
              <a:rPr lang="zh-CN" altLang="en-US" sz="2800" b="1" dirty="0">
                <a:latin typeface="Comic Sans MS" panose="030F0702030302020204" pitchFamily="66" charset="0"/>
              </a:rPr>
              <a:t>给指针变量</a:t>
            </a:r>
            <a:endParaRPr lang="zh-CN" altLang="en-US" sz="2800" b="1" dirty="0">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1750"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2771"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使用指针变量注意事项（续）</a:t>
            </a:r>
            <a:endParaRPr lang="zh-CN" altLang="en-US" b="1" dirty="0">
              <a:latin typeface="华文中宋" panose="02010600040101010101" pitchFamily="2" charset="-122"/>
              <a:ea typeface="华文中宋" panose="02010600040101010101" pitchFamily="2" charset="-122"/>
            </a:endParaRPr>
          </a:p>
        </p:txBody>
      </p:sp>
      <p:sp>
        <p:nvSpPr>
          <p:cNvPr id="32772" name="Rectangle 3"/>
          <p:cNvSpPr>
            <a:spLocks noGrp="1"/>
          </p:cNvSpPr>
          <p:nvPr>
            <p:ph idx="1"/>
          </p:nvPr>
        </p:nvSpPr>
        <p:spPr>
          <a:xfrm>
            <a:off x="642938" y="2017713"/>
            <a:ext cx="7772400" cy="4114800"/>
          </a:xfrm>
          <a:ln/>
        </p:spPr>
        <p:txBody>
          <a:bodyPr vert="horz" wrap="square" lIns="91440" tIns="45720" rIns="91440" bIns="45720" anchor="t" anchorCtr="0"/>
          <a:p>
            <a:pPr eaLnBrk="1" hangingPunct="1">
              <a:lnSpc>
                <a:spcPct val="90000"/>
              </a:lnSpc>
            </a:pPr>
            <a:r>
              <a:rPr lang="zh-CN" altLang="en-US" sz="2400" b="1" dirty="0">
                <a:latin typeface="Comic Sans MS" panose="030F0702030302020204" pitchFamily="66" charset="0"/>
              </a:rPr>
              <a:t>当指针变量明确指向一个对象，它的值不是 </a:t>
            </a:r>
            <a:r>
              <a:rPr lang="en-US" altLang="zh-CN" sz="2400" b="1" dirty="0">
                <a:latin typeface="Comic Sans MS" panose="030F0702030302020204" pitchFamily="66" charset="0"/>
              </a:rPr>
              <a:t>NULL </a:t>
            </a:r>
            <a:r>
              <a:rPr lang="zh-CN" altLang="en-US" sz="2400" b="1" dirty="0">
                <a:latin typeface="Comic Sans MS" panose="030F0702030302020204" pitchFamily="66" charset="0"/>
              </a:rPr>
              <a:t>时，可以用运算符“*”，引用指针变量所指向的对象</a:t>
            </a:r>
            <a:endParaRPr lang="zh-CN" altLang="en-US" sz="2400" b="1" dirty="0">
              <a:latin typeface="Comic Sans MS" panose="030F0702030302020204" pitchFamily="66" charset="0"/>
            </a:endParaRPr>
          </a:p>
          <a:p>
            <a:pPr lvl="1" eaLnBrk="1" hangingPunct="1">
              <a:lnSpc>
                <a:spcPct val="90000"/>
              </a:lnSpc>
            </a:pPr>
            <a:r>
              <a:rPr lang="zh-CN" altLang="en-US" sz="2000" b="1" dirty="0">
                <a:solidFill>
                  <a:srgbClr val="FF0000"/>
                </a:solidFill>
                <a:latin typeface="Comic Sans MS" panose="030F0702030302020204" pitchFamily="66" charset="0"/>
              </a:rPr>
              <a:t>如  </a:t>
            </a:r>
            <a:r>
              <a:rPr lang="en-US" altLang="zh-CN" sz="2000" b="1" dirty="0">
                <a:solidFill>
                  <a:srgbClr val="FF0000"/>
                </a:solidFill>
                <a:latin typeface="Comic Sans MS" panose="030F0702030302020204" pitchFamily="66" charset="0"/>
              </a:rPr>
              <a:t>ip = &amp;i;   j  = *ip;</a:t>
            </a:r>
            <a:endParaRPr lang="en-US" altLang="zh-CN" sz="2000" b="1" dirty="0">
              <a:solidFill>
                <a:srgbClr val="FF0000"/>
              </a:solidFill>
              <a:latin typeface="Comic Sans MS" panose="030F0702030302020204" pitchFamily="66" charset="0"/>
            </a:endParaRPr>
          </a:p>
          <a:p>
            <a:pPr lvl="1" eaLnBrk="1" hangingPunct="1">
              <a:lnSpc>
                <a:spcPct val="90000"/>
              </a:lnSpc>
            </a:pPr>
            <a:r>
              <a:rPr lang="zh-CN" altLang="en-US" sz="2000" b="1" dirty="0">
                <a:latin typeface="Comic Sans MS" panose="030F0702030302020204" pitchFamily="66" charset="0"/>
              </a:rPr>
              <a:t>实现将指针变量</a:t>
            </a:r>
            <a:r>
              <a:rPr lang="en-US" altLang="zh-CN" sz="2000" b="1" dirty="0">
                <a:latin typeface="Comic Sans MS" panose="030F0702030302020204" pitchFamily="66" charset="0"/>
              </a:rPr>
              <a:t>ip</a:t>
            </a:r>
            <a:r>
              <a:rPr lang="zh-CN" altLang="en-US" sz="2000" b="1" dirty="0">
                <a:latin typeface="Comic Sans MS" panose="030F0702030302020204" pitchFamily="66" charset="0"/>
              </a:rPr>
              <a:t>所指变量的内容</a:t>
            </a:r>
            <a:r>
              <a:rPr lang="en-US" altLang="zh-CN" sz="2000" b="1" dirty="0">
                <a:latin typeface="Comic Sans MS" panose="030F0702030302020204" pitchFamily="66" charset="0"/>
              </a:rPr>
              <a:t>(</a:t>
            </a:r>
            <a:r>
              <a:rPr lang="zh-CN" altLang="en-US" sz="2000" b="1" dirty="0">
                <a:latin typeface="Comic Sans MS" panose="030F0702030302020204" pitchFamily="66" charset="0"/>
              </a:rPr>
              <a:t>即变量</a:t>
            </a:r>
            <a:r>
              <a:rPr lang="en-US" altLang="zh-CN" sz="2000" b="1" dirty="0">
                <a:latin typeface="Comic Sans MS" panose="030F0702030302020204" pitchFamily="66" charset="0"/>
              </a:rPr>
              <a:t>i</a:t>
            </a:r>
            <a:r>
              <a:rPr lang="zh-CN" altLang="en-US" sz="2000" b="1" dirty="0">
                <a:latin typeface="Comic Sans MS" panose="030F0702030302020204" pitchFamily="66" charset="0"/>
              </a:rPr>
              <a:t>的内容</a:t>
            </a:r>
            <a:r>
              <a:rPr lang="en-US" altLang="zh-CN" sz="2000" b="1" dirty="0">
                <a:latin typeface="Comic Sans MS" panose="030F0702030302020204" pitchFamily="66" charset="0"/>
              </a:rPr>
              <a:t>)</a:t>
            </a:r>
            <a:r>
              <a:rPr lang="zh-CN" altLang="en-US" sz="2000" b="1" dirty="0">
                <a:latin typeface="Comic Sans MS" panose="030F0702030302020204" pitchFamily="66" charset="0"/>
              </a:rPr>
              <a:t>赋给变量</a:t>
            </a:r>
            <a:r>
              <a:rPr lang="en-US" altLang="zh-CN" sz="2000" b="1" dirty="0">
                <a:latin typeface="Comic Sans MS" panose="030F0702030302020204" pitchFamily="66" charset="0"/>
              </a:rPr>
              <a:t>j</a:t>
            </a:r>
            <a:r>
              <a:rPr lang="zh-CN" altLang="en-US" sz="2000" b="1" dirty="0">
                <a:latin typeface="Comic Sans MS" panose="030F0702030302020204" pitchFamily="66" charset="0"/>
              </a:rPr>
              <a:t>。其中，赋值号右边的*</a:t>
            </a:r>
            <a:r>
              <a:rPr lang="en-US" altLang="zh-CN" sz="2000" b="1" dirty="0">
                <a:latin typeface="Comic Sans MS" panose="030F0702030302020204" pitchFamily="66" charset="0"/>
              </a:rPr>
              <a:t>ip </a:t>
            </a:r>
            <a:r>
              <a:rPr lang="zh-CN" altLang="en-US" sz="2000" b="1" dirty="0">
                <a:latin typeface="Comic Sans MS" panose="030F0702030302020204" pitchFamily="66" charset="0"/>
              </a:rPr>
              <a:t>表示引用</a:t>
            </a:r>
            <a:r>
              <a:rPr lang="en-US" altLang="zh-CN" sz="2000" b="1" dirty="0">
                <a:latin typeface="Comic Sans MS" panose="030F0702030302020204" pitchFamily="66" charset="0"/>
              </a:rPr>
              <a:t>ip</a:t>
            </a:r>
            <a:r>
              <a:rPr lang="zh-CN" altLang="en-US" sz="2000" b="1" dirty="0">
                <a:latin typeface="Comic Sans MS" panose="030F0702030302020204" pitchFamily="66" charset="0"/>
              </a:rPr>
              <a:t>所指变量的内容。</a:t>
            </a:r>
            <a:r>
              <a:rPr lang="zh-CN" altLang="en-US" sz="2000" b="1" dirty="0">
                <a:solidFill>
                  <a:srgbClr val="FF0000"/>
                </a:solidFill>
                <a:latin typeface="Comic Sans MS" panose="030F0702030302020204" pitchFamily="66" charset="0"/>
              </a:rPr>
              <a:t>上述赋值等价于：  </a:t>
            </a:r>
            <a:r>
              <a:rPr lang="en-US" altLang="zh-CN" sz="2000" b="1" dirty="0">
                <a:solidFill>
                  <a:srgbClr val="FF0000"/>
                </a:solidFill>
                <a:latin typeface="Comic Sans MS" panose="030F0702030302020204" pitchFamily="66" charset="0"/>
              </a:rPr>
              <a:t>j = i;</a:t>
            </a:r>
            <a:endParaRPr lang="en-US" altLang="zh-CN" sz="2000" b="1" dirty="0">
              <a:solidFill>
                <a:srgbClr val="FF0000"/>
              </a:solidFill>
              <a:latin typeface="Comic Sans MS" panose="030F0702030302020204" pitchFamily="66" charset="0"/>
            </a:endParaRPr>
          </a:p>
          <a:p>
            <a:pPr eaLnBrk="1" hangingPunct="1">
              <a:lnSpc>
                <a:spcPct val="90000"/>
              </a:lnSpc>
            </a:pPr>
            <a:r>
              <a:rPr lang="zh-CN" altLang="en-US" sz="2400" b="1" dirty="0">
                <a:solidFill>
                  <a:srgbClr val="0000FF"/>
                </a:solidFill>
                <a:latin typeface="Comic Sans MS" panose="030F0702030302020204" pitchFamily="66" charset="0"/>
              </a:rPr>
              <a:t>语句   *</a:t>
            </a:r>
            <a:r>
              <a:rPr lang="en-US" altLang="zh-CN" sz="2400" b="1" dirty="0">
                <a:solidFill>
                  <a:srgbClr val="0000FF"/>
                </a:solidFill>
                <a:latin typeface="Comic Sans MS" panose="030F0702030302020204" pitchFamily="66" charset="0"/>
              </a:rPr>
              <a:t>ip = 200;</a:t>
            </a:r>
            <a:r>
              <a:rPr lang="zh-CN" altLang="en-US" sz="2400" b="1" dirty="0">
                <a:latin typeface="Comic Sans MS" panose="030F0702030302020204" pitchFamily="66" charset="0"/>
              </a:rPr>
              <a:t>实现向指针变量</a:t>
            </a:r>
            <a:r>
              <a:rPr lang="en-US" altLang="zh-CN" sz="2400" b="1" dirty="0">
                <a:latin typeface="Comic Sans MS" panose="030F0702030302020204" pitchFamily="66" charset="0"/>
              </a:rPr>
              <a:t>ip</a:t>
            </a:r>
            <a:r>
              <a:rPr lang="zh-CN" altLang="en-US" sz="2400" b="1" dirty="0">
                <a:latin typeface="Comic Sans MS" panose="030F0702030302020204" pitchFamily="66" charset="0"/>
              </a:rPr>
              <a:t>所指变量</a:t>
            </a:r>
            <a:r>
              <a:rPr lang="en-US" altLang="zh-CN" sz="2400" b="1" dirty="0">
                <a:latin typeface="Comic Sans MS" panose="030F0702030302020204" pitchFamily="66" charset="0"/>
              </a:rPr>
              <a:t>(</a:t>
            </a:r>
            <a:r>
              <a:rPr lang="zh-CN" altLang="en-US" sz="2400" b="1" dirty="0">
                <a:latin typeface="Comic Sans MS" panose="030F0702030302020204" pitchFamily="66" charset="0"/>
              </a:rPr>
              <a:t>即变量</a:t>
            </a:r>
            <a:r>
              <a:rPr lang="en-US" altLang="zh-CN" sz="2400" b="1" dirty="0">
                <a:latin typeface="Comic Sans MS" panose="030F0702030302020204" pitchFamily="66" charset="0"/>
              </a:rPr>
              <a:t>i)</a:t>
            </a:r>
            <a:r>
              <a:rPr lang="zh-CN" altLang="en-US" sz="2400" b="1" dirty="0">
                <a:latin typeface="Comic Sans MS" panose="030F0702030302020204" pitchFamily="66" charset="0"/>
              </a:rPr>
              <a:t>赋值</a:t>
            </a:r>
            <a:r>
              <a:rPr lang="en-US" altLang="zh-CN" sz="2400" b="1" dirty="0">
                <a:latin typeface="Comic Sans MS" panose="030F0702030302020204" pitchFamily="66" charset="0"/>
              </a:rPr>
              <a:t>200</a:t>
            </a:r>
            <a:r>
              <a:rPr lang="zh-CN" altLang="en-US" sz="2400" b="1" dirty="0">
                <a:latin typeface="Comic Sans MS" panose="030F0702030302020204" pitchFamily="66" charset="0"/>
              </a:rPr>
              <a:t>。</a:t>
            </a:r>
            <a:endParaRPr lang="zh-CN" altLang="en-US" sz="2400" b="1" dirty="0">
              <a:latin typeface="Comic Sans MS" panose="030F0702030302020204" pitchFamily="66" charset="0"/>
            </a:endParaRPr>
          </a:p>
          <a:p>
            <a:pPr lvl="1" eaLnBrk="1" hangingPunct="1">
              <a:lnSpc>
                <a:spcPct val="90000"/>
              </a:lnSpc>
            </a:pPr>
            <a:r>
              <a:rPr lang="zh-CN" altLang="en-US" sz="2000" b="1" dirty="0">
                <a:latin typeface="Comic Sans MS" panose="030F0702030302020204" pitchFamily="66" charset="0"/>
              </a:rPr>
              <a:t>赋值号左边的*</a:t>
            </a:r>
            <a:r>
              <a:rPr lang="en-US" altLang="zh-CN" sz="2000" b="1" dirty="0">
                <a:latin typeface="Comic Sans MS" panose="030F0702030302020204" pitchFamily="66" charset="0"/>
              </a:rPr>
              <a:t>ip</a:t>
            </a:r>
            <a:r>
              <a:rPr lang="zh-CN" altLang="en-US" sz="2000" b="1" dirty="0">
                <a:latin typeface="Comic Sans MS" panose="030F0702030302020204" pitchFamily="66" charset="0"/>
              </a:rPr>
              <a:t>表示引用</a:t>
            </a:r>
            <a:r>
              <a:rPr lang="en-US" altLang="zh-CN" sz="2000" b="1" dirty="0">
                <a:latin typeface="Comic Sans MS" panose="030F0702030302020204" pitchFamily="66" charset="0"/>
              </a:rPr>
              <a:t>ip</a:t>
            </a:r>
            <a:r>
              <a:rPr lang="zh-CN" altLang="en-US" sz="2000" b="1" dirty="0">
                <a:latin typeface="Comic Sans MS" panose="030F0702030302020204" pitchFamily="66" charset="0"/>
              </a:rPr>
              <a:t>所指变量。上述赋值等价于 </a:t>
            </a:r>
            <a:r>
              <a:rPr lang="en-US" altLang="zh-CN" sz="2000" b="1" dirty="0">
                <a:latin typeface="Comic Sans MS" panose="030F0702030302020204" pitchFamily="66" charset="0"/>
              </a:rPr>
              <a:t>i = 200;</a:t>
            </a:r>
            <a:endParaRPr lang="en-US" altLang="zh-CN" sz="2000" b="1" dirty="0">
              <a:latin typeface="Comic Sans MS" panose="030F0702030302020204" pitchFamily="66" charset="0"/>
            </a:endParaRPr>
          </a:p>
          <a:p>
            <a:pPr eaLnBrk="1" hangingPunct="1">
              <a:lnSpc>
                <a:spcPct val="90000"/>
              </a:lnSpc>
            </a:pPr>
            <a:r>
              <a:rPr lang="en-US" altLang="zh-CN" sz="2800" b="1" dirty="0">
                <a:solidFill>
                  <a:srgbClr val="FF0000"/>
                </a:solidFill>
                <a:latin typeface="Comic Sans MS" panose="030F0702030302020204" pitchFamily="66" charset="0"/>
              </a:rPr>
              <a:t>int *p, i=10; *p=10; /* </a:t>
            </a:r>
            <a:r>
              <a:rPr lang="zh-CN" altLang="en-US" sz="2800" b="1" dirty="0">
                <a:solidFill>
                  <a:srgbClr val="FF0000"/>
                </a:solidFill>
                <a:latin typeface="Comic Sans MS" panose="030F0702030302020204" pitchFamily="66" charset="0"/>
              </a:rPr>
              <a:t>错！</a:t>
            </a:r>
            <a:r>
              <a:rPr lang="en-US" altLang="zh-CN" sz="2800" b="1" dirty="0">
                <a:solidFill>
                  <a:srgbClr val="FF0000"/>
                </a:solidFill>
                <a:latin typeface="Comic Sans MS" panose="030F0702030302020204" pitchFamily="66" charset="0"/>
              </a:rPr>
              <a:t>P</a:t>
            </a:r>
            <a:r>
              <a:rPr lang="zh-CN" altLang="en-US" sz="2800" b="1" dirty="0">
                <a:solidFill>
                  <a:srgbClr val="FF0000"/>
                </a:solidFill>
                <a:latin typeface="Comic Sans MS" panose="030F0702030302020204" pitchFamily="66" charset="0"/>
              </a:rPr>
              <a:t>指向未定 *</a:t>
            </a:r>
            <a:r>
              <a:rPr lang="en-US" altLang="zh-CN" sz="2800" b="1" dirty="0">
                <a:solidFill>
                  <a:srgbClr val="FF0000"/>
                </a:solidFill>
                <a:latin typeface="Comic Sans MS" panose="030F0702030302020204" pitchFamily="66" charset="0"/>
              </a:rPr>
              <a:t>/</a:t>
            </a:r>
            <a:endParaRPr lang="zh-CN" altLang="en-US" sz="2400" dirty="0">
              <a:solidFill>
                <a:srgbClr val="FF0000"/>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2774"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3795"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使用指针变量注意事项（续）</a:t>
            </a:r>
            <a:endParaRPr lang="zh-CN" altLang="en-US" b="1" dirty="0">
              <a:latin typeface="华文中宋" panose="02010600040101010101" pitchFamily="2" charset="-122"/>
              <a:ea typeface="华文中宋" panose="02010600040101010101" pitchFamily="2" charset="-122"/>
            </a:endParaRPr>
          </a:p>
        </p:txBody>
      </p:sp>
      <p:sp>
        <p:nvSpPr>
          <p:cNvPr id="33796" name="Rectangle 3"/>
          <p:cNvSpPr>
            <a:spLocks noGrp="1"/>
          </p:cNvSpPr>
          <p:nvPr>
            <p:ph idx="1"/>
          </p:nvPr>
        </p:nvSpPr>
        <p:spPr>
          <a:xfrm>
            <a:off x="857250" y="2017713"/>
            <a:ext cx="7772400" cy="4114800"/>
          </a:xfrm>
          <a:ln/>
        </p:spPr>
        <p:txBody>
          <a:bodyPr vert="horz" wrap="square" lIns="91440" tIns="45720" rIns="91440" bIns="45720" anchor="t" anchorCtr="0"/>
          <a:p>
            <a:pPr eaLnBrk="1" hangingPunct="1">
              <a:lnSpc>
                <a:spcPct val="90000"/>
              </a:lnSpc>
            </a:pPr>
            <a:r>
              <a:rPr lang="zh-CN" altLang="en-US" sz="2800" b="1" dirty="0">
                <a:latin typeface="Comic Sans MS" panose="030F0702030302020204" pitchFamily="66" charset="0"/>
              </a:rPr>
              <a:t>记号“*指针变量名”与指针变量所指变量的“变量名”等价</a:t>
            </a:r>
            <a:endParaRPr lang="zh-CN" altLang="en-US" sz="2800" b="1" dirty="0">
              <a:latin typeface="Comic Sans MS" panose="030F0702030302020204" pitchFamily="66" charset="0"/>
            </a:endParaRPr>
          </a:p>
          <a:p>
            <a:pPr lvl="1" eaLnBrk="1" hangingPunct="1">
              <a:lnSpc>
                <a:spcPct val="90000"/>
              </a:lnSpc>
            </a:pPr>
            <a:r>
              <a:rPr lang="zh-CN" altLang="en-US" sz="2400" b="1" dirty="0">
                <a:solidFill>
                  <a:srgbClr val="0000FF"/>
                </a:solidFill>
                <a:latin typeface="Comic Sans MS" panose="030F0702030302020204" pitchFamily="66" charset="0"/>
              </a:rPr>
              <a:t>如：“</a:t>
            </a:r>
            <a:r>
              <a:rPr lang="en-US" altLang="zh-CN" sz="2400" b="1" dirty="0">
                <a:solidFill>
                  <a:srgbClr val="0000FF"/>
                </a:solidFill>
                <a:latin typeface="Comic Sans MS" panose="030F0702030302020204" pitchFamily="66" charset="0"/>
              </a:rPr>
              <a:t>ip=&amp;i; intpt  = &amp;j; *intpt = *ip+5;” </a:t>
            </a:r>
            <a:r>
              <a:rPr lang="zh-CN" altLang="en-US" sz="2400" b="1" dirty="0">
                <a:solidFill>
                  <a:srgbClr val="0000FF"/>
                </a:solidFill>
                <a:latin typeface="Comic Sans MS" panose="030F0702030302020204" pitchFamily="66" charset="0"/>
              </a:rPr>
              <a:t>与语句“</a:t>
            </a:r>
            <a:r>
              <a:rPr lang="en-US" altLang="zh-CN" sz="2400" b="1" dirty="0">
                <a:solidFill>
                  <a:srgbClr val="0000FF"/>
                </a:solidFill>
                <a:latin typeface="Comic Sans MS" panose="030F0702030302020204" pitchFamily="66" charset="0"/>
              </a:rPr>
              <a:t>j = i+5;” </a:t>
            </a:r>
            <a:r>
              <a:rPr lang="zh-CN" altLang="en-US" sz="2400" b="1" dirty="0">
                <a:solidFill>
                  <a:srgbClr val="0000FF"/>
                </a:solidFill>
                <a:latin typeface="Comic Sans MS" panose="030F0702030302020204" pitchFamily="66" charset="0"/>
              </a:rPr>
              <a:t>等价</a:t>
            </a:r>
            <a:endParaRPr lang="en-US" altLang="zh-CN" sz="2400" b="1" dirty="0">
              <a:solidFill>
                <a:srgbClr val="0000FF"/>
              </a:solidFill>
              <a:latin typeface="Comic Sans MS" panose="030F0702030302020204" pitchFamily="66" charset="0"/>
            </a:endParaRPr>
          </a:p>
          <a:p>
            <a:pPr lvl="1" eaLnBrk="1" hangingPunct="1">
              <a:lnSpc>
                <a:spcPct val="90000"/>
              </a:lnSpc>
            </a:pPr>
            <a:endParaRPr lang="zh-CN" altLang="en-US" sz="2400" b="1" dirty="0">
              <a:solidFill>
                <a:srgbClr val="0000FF"/>
              </a:solidFill>
              <a:latin typeface="Comic Sans MS" panose="030F0702030302020204" pitchFamily="66" charset="0"/>
            </a:endParaRPr>
          </a:p>
          <a:p>
            <a:pPr eaLnBrk="1" hangingPunct="1">
              <a:lnSpc>
                <a:spcPct val="90000"/>
              </a:lnSpc>
            </a:pPr>
            <a:r>
              <a:rPr lang="zh-CN" altLang="en-US" sz="2800" b="1" dirty="0">
                <a:latin typeface="Comic Sans MS" panose="030F0702030302020204" pitchFamily="66" charset="0"/>
              </a:rPr>
              <a:t>要特别注意</a:t>
            </a:r>
            <a:r>
              <a:rPr lang="zh-CN" altLang="en-US" sz="2800" b="1" dirty="0">
                <a:solidFill>
                  <a:schemeClr val="folHlink"/>
                </a:solidFill>
                <a:latin typeface="Comic Sans MS" panose="030F0702030302020204" pitchFamily="66" charset="0"/>
              </a:rPr>
              <a:t>指针变量之间</a:t>
            </a:r>
            <a:r>
              <a:rPr lang="zh-CN" altLang="en-US" sz="2800" b="1" dirty="0">
                <a:latin typeface="Comic Sans MS" panose="030F0702030302020204" pitchFamily="66" charset="0"/>
              </a:rPr>
              <a:t>的赋值与</a:t>
            </a:r>
            <a:r>
              <a:rPr lang="zh-CN" altLang="en-US" sz="2800" b="1" dirty="0">
                <a:solidFill>
                  <a:schemeClr val="folHlink"/>
                </a:solidFill>
                <a:latin typeface="Comic Sans MS" panose="030F0702030302020204" pitchFamily="66" charset="0"/>
              </a:rPr>
              <a:t>指针变量所指向的变量之间</a:t>
            </a:r>
            <a:r>
              <a:rPr lang="zh-CN" altLang="en-US" sz="2800" b="1" dirty="0">
                <a:latin typeface="Comic Sans MS" panose="030F0702030302020204" pitchFamily="66" charset="0"/>
              </a:rPr>
              <a:t>的赋值在表示方法上的区别</a:t>
            </a:r>
            <a:endParaRPr lang="zh-CN" altLang="en-US" sz="2800" b="1" dirty="0">
              <a:latin typeface="Comic Sans MS" panose="030F0702030302020204" pitchFamily="66" charset="0"/>
            </a:endParaRPr>
          </a:p>
          <a:p>
            <a:pPr lvl="1" eaLnBrk="1" hangingPunct="1">
              <a:lnSpc>
                <a:spcPct val="90000"/>
              </a:lnSpc>
            </a:pPr>
            <a:r>
              <a:rPr lang="zh-CN" altLang="en-US" sz="2400" b="1" dirty="0">
                <a:solidFill>
                  <a:srgbClr val="0000FF"/>
                </a:solidFill>
                <a:latin typeface="Comic Sans MS" panose="030F0702030302020204" pitchFamily="66" charset="0"/>
              </a:rPr>
              <a:t>如  “</a:t>
            </a:r>
            <a:r>
              <a:rPr lang="en-US" altLang="zh-CN" sz="2400" b="1" dirty="0">
                <a:solidFill>
                  <a:srgbClr val="0000FF"/>
                </a:solidFill>
                <a:latin typeface="Comic Sans MS" panose="030F0702030302020204" pitchFamily="66" charset="0"/>
              </a:rPr>
              <a:t>intpt = ip; ” </a:t>
            </a:r>
            <a:r>
              <a:rPr lang="zh-CN" altLang="en-US" sz="2400" b="1" dirty="0">
                <a:solidFill>
                  <a:srgbClr val="0000FF"/>
                </a:solidFill>
                <a:latin typeface="Comic Sans MS" panose="030F0702030302020204" pitchFamily="66" charset="0"/>
              </a:rPr>
              <a:t>使两个指针变量</a:t>
            </a:r>
            <a:r>
              <a:rPr lang="en-US" altLang="zh-CN" sz="2400" b="1" dirty="0">
                <a:solidFill>
                  <a:srgbClr val="0000FF"/>
                </a:solidFill>
                <a:latin typeface="Comic Sans MS" panose="030F0702030302020204" pitchFamily="66" charset="0"/>
              </a:rPr>
              <a:t>intpt</a:t>
            </a:r>
            <a:r>
              <a:rPr lang="zh-CN" altLang="en-US" sz="2400" b="1" dirty="0">
                <a:solidFill>
                  <a:srgbClr val="0000FF"/>
                </a:solidFill>
                <a:latin typeface="Comic Sans MS" panose="030F0702030302020204" pitchFamily="66" charset="0"/>
              </a:rPr>
              <a:t>与</a:t>
            </a:r>
            <a:r>
              <a:rPr lang="en-US" altLang="zh-CN" sz="2400" b="1" dirty="0">
                <a:solidFill>
                  <a:srgbClr val="0000FF"/>
                </a:solidFill>
                <a:latin typeface="Comic Sans MS" panose="030F0702030302020204" pitchFamily="66" charset="0"/>
              </a:rPr>
              <a:t>ip</a:t>
            </a:r>
            <a:r>
              <a:rPr lang="zh-CN" altLang="en-US" sz="2400" b="1" dirty="0">
                <a:solidFill>
                  <a:srgbClr val="0000FF"/>
                </a:solidFill>
                <a:latin typeface="Comic Sans MS" panose="030F0702030302020204" pitchFamily="66" charset="0"/>
              </a:rPr>
              <a:t>指向同一个对象，或都不指向任何对象</a:t>
            </a:r>
            <a:r>
              <a:rPr lang="en-US" altLang="zh-CN" sz="2400" b="1" dirty="0">
                <a:solidFill>
                  <a:srgbClr val="0000FF"/>
                </a:solidFill>
                <a:latin typeface="Comic Sans MS" panose="030F0702030302020204" pitchFamily="66" charset="0"/>
              </a:rPr>
              <a:t>(</a:t>
            </a:r>
            <a:r>
              <a:rPr lang="zh-CN" altLang="en-US" sz="2400" b="1" dirty="0">
                <a:solidFill>
                  <a:srgbClr val="0000FF"/>
                </a:solidFill>
                <a:latin typeface="Comic Sans MS" panose="030F0702030302020204" pitchFamily="66" charset="0"/>
              </a:rPr>
              <a:t>如果</a:t>
            </a:r>
            <a:r>
              <a:rPr lang="en-US" altLang="zh-CN" sz="2400" b="1" dirty="0">
                <a:solidFill>
                  <a:srgbClr val="0000FF"/>
                </a:solidFill>
                <a:latin typeface="Comic Sans MS" panose="030F0702030302020204" pitchFamily="66" charset="0"/>
              </a:rPr>
              <a:t>ip</a:t>
            </a:r>
            <a:r>
              <a:rPr lang="zh-CN" altLang="en-US" sz="2400" b="1" dirty="0">
                <a:solidFill>
                  <a:srgbClr val="0000FF"/>
                </a:solidFill>
                <a:latin typeface="Comic Sans MS" panose="030F0702030302020204" pitchFamily="66" charset="0"/>
              </a:rPr>
              <a:t>的值为</a:t>
            </a:r>
            <a:r>
              <a:rPr lang="en-US" altLang="zh-CN" sz="2400" b="1" dirty="0">
                <a:solidFill>
                  <a:srgbClr val="0000FF"/>
                </a:solidFill>
                <a:latin typeface="Comic Sans MS" panose="030F0702030302020204" pitchFamily="66" charset="0"/>
              </a:rPr>
              <a:t>NULL)</a:t>
            </a:r>
            <a:endParaRPr lang="en-US" altLang="zh-CN" sz="2400" b="1" dirty="0">
              <a:solidFill>
                <a:srgbClr val="0000FF"/>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3798"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4819"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使用指针变量注意事项（续）</a:t>
            </a:r>
            <a:endParaRPr lang="zh-CN" altLang="en-US" b="1" dirty="0">
              <a:latin typeface="华文中宋" panose="02010600040101010101" pitchFamily="2" charset="-122"/>
              <a:ea typeface="华文中宋" panose="02010600040101010101" pitchFamily="2" charset="-122"/>
            </a:endParaRPr>
          </a:p>
        </p:txBody>
      </p:sp>
      <p:sp>
        <p:nvSpPr>
          <p:cNvPr id="34820" name="Rectangle 3"/>
          <p:cNvSpPr>
            <a:spLocks noGrp="1"/>
          </p:cNvSpPr>
          <p:nvPr>
            <p:ph idx="1"/>
          </p:nvPr>
        </p:nvSpPr>
        <p:spPr>
          <a:ln/>
        </p:spPr>
        <p:txBody>
          <a:bodyPr vert="horz" wrap="square" lIns="91440" tIns="45720" rIns="91440" bIns="45720" anchor="t" anchorCtr="0"/>
          <a:p>
            <a:pPr eaLnBrk="1" hangingPunct="1"/>
            <a:r>
              <a:rPr lang="en-US" altLang="zh-CN" dirty="0">
                <a:latin typeface="Comic Sans MS" panose="030F0702030302020204" pitchFamily="66" charset="0"/>
              </a:rPr>
              <a:t>i=100; j=200; ip=&amp;i; intp=&amp;j; </a:t>
            </a:r>
            <a:r>
              <a:rPr lang="en-US" altLang="zh-CN" dirty="0">
                <a:solidFill>
                  <a:schemeClr val="hlink"/>
                </a:solidFill>
                <a:latin typeface="Comic Sans MS" panose="030F0702030302020204" pitchFamily="66" charset="0"/>
              </a:rPr>
              <a:t>intp=ip</a:t>
            </a:r>
            <a:r>
              <a:rPr lang="en-US" altLang="zh-CN" dirty="0">
                <a:latin typeface="Comic Sans MS" panose="030F0702030302020204" pitchFamily="66" charset="0"/>
              </a:rPr>
              <a:t>;</a:t>
            </a:r>
            <a:r>
              <a:rPr lang="en-US" altLang="zh-CN" dirty="0"/>
              <a:t> </a:t>
            </a:r>
            <a:endParaRPr lang="en-US" altLang="zh-CN" dirty="0"/>
          </a:p>
          <a:p>
            <a:pPr eaLnBrk="1" hangingPunct="1"/>
            <a:endParaRPr lang="en-US" altLang="zh-CN" dirty="0"/>
          </a:p>
        </p:txBody>
      </p:sp>
      <p:sp>
        <p:nvSpPr>
          <p:cNvPr id="34821" name="Line 4"/>
          <p:cNvSpPr/>
          <p:nvPr/>
        </p:nvSpPr>
        <p:spPr>
          <a:xfrm>
            <a:off x="1066800" y="3200400"/>
            <a:ext cx="1143000" cy="0"/>
          </a:xfrm>
          <a:prstGeom prst="line">
            <a:avLst/>
          </a:prstGeom>
          <a:ln w="9525" cap="flat" cmpd="sng">
            <a:solidFill>
              <a:schemeClr val="tx1"/>
            </a:solidFill>
            <a:prstDash val="solid"/>
            <a:headEnd type="none" w="med" len="med"/>
            <a:tailEnd type="none" w="med" len="med"/>
          </a:ln>
        </p:spPr>
      </p:sp>
      <p:sp>
        <p:nvSpPr>
          <p:cNvPr id="34822" name="Line 5"/>
          <p:cNvSpPr/>
          <p:nvPr/>
        </p:nvSpPr>
        <p:spPr>
          <a:xfrm>
            <a:off x="2209800" y="3200400"/>
            <a:ext cx="0" cy="533400"/>
          </a:xfrm>
          <a:prstGeom prst="line">
            <a:avLst/>
          </a:prstGeom>
          <a:ln w="9525" cap="flat" cmpd="sng">
            <a:solidFill>
              <a:schemeClr val="tx1"/>
            </a:solidFill>
            <a:prstDash val="solid"/>
            <a:headEnd type="none" w="med" len="med"/>
            <a:tailEnd type="none" w="med" len="med"/>
          </a:ln>
        </p:spPr>
      </p:sp>
      <p:sp>
        <p:nvSpPr>
          <p:cNvPr id="34823" name="Line 6"/>
          <p:cNvSpPr/>
          <p:nvPr/>
        </p:nvSpPr>
        <p:spPr>
          <a:xfrm flipH="1">
            <a:off x="1066800" y="3733800"/>
            <a:ext cx="1143000" cy="0"/>
          </a:xfrm>
          <a:prstGeom prst="line">
            <a:avLst/>
          </a:prstGeom>
          <a:ln w="9525" cap="flat" cmpd="sng">
            <a:solidFill>
              <a:schemeClr val="tx1"/>
            </a:solidFill>
            <a:prstDash val="solid"/>
            <a:headEnd type="none" w="med" len="med"/>
            <a:tailEnd type="none" w="med" len="med"/>
          </a:ln>
        </p:spPr>
      </p:sp>
      <p:sp>
        <p:nvSpPr>
          <p:cNvPr id="34824" name="Line 7"/>
          <p:cNvSpPr/>
          <p:nvPr/>
        </p:nvSpPr>
        <p:spPr>
          <a:xfrm flipV="1">
            <a:off x="1066800" y="3200400"/>
            <a:ext cx="0" cy="533400"/>
          </a:xfrm>
          <a:prstGeom prst="line">
            <a:avLst/>
          </a:prstGeom>
          <a:ln w="9525" cap="flat" cmpd="sng">
            <a:solidFill>
              <a:schemeClr val="tx1"/>
            </a:solidFill>
            <a:prstDash val="solid"/>
            <a:headEnd type="none" w="med" len="med"/>
            <a:tailEnd type="none" w="med" len="med"/>
          </a:ln>
        </p:spPr>
      </p:sp>
      <p:sp>
        <p:nvSpPr>
          <p:cNvPr id="34825" name="Line 8"/>
          <p:cNvSpPr/>
          <p:nvPr/>
        </p:nvSpPr>
        <p:spPr>
          <a:xfrm>
            <a:off x="1676400" y="3505200"/>
            <a:ext cx="990600" cy="0"/>
          </a:xfrm>
          <a:prstGeom prst="line">
            <a:avLst/>
          </a:prstGeom>
          <a:ln w="9525" cap="flat" cmpd="sng">
            <a:solidFill>
              <a:schemeClr val="tx1"/>
            </a:solidFill>
            <a:prstDash val="solid"/>
            <a:headEnd type="none" w="med" len="med"/>
            <a:tailEnd type="triangle" w="med" len="med"/>
          </a:ln>
        </p:spPr>
      </p:sp>
      <p:sp>
        <p:nvSpPr>
          <p:cNvPr id="34826" name="Line 9"/>
          <p:cNvSpPr/>
          <p:nvPr/>
        </p:nvSpPr>
        <p:spPr>
          <a:xfrm>
            <a:off x="2895600" y="3200400"/>
            <a:ext cx="1066800" cy="0"/>
          </a:xfrm>
          <a:prstGeom prst="line">
            <a:avLst/>
          </a:prstGeom>
          <a:ln w="9525" cap="flat" cmpd="sng">
            <a:solidFill>
              <a:schemeClr val="tx1"/>
            </a:solidFill>
            <a:prstDash val="solid"/>
            <a:headEnd type="none" w="med" len="med"/>
            <a:tailEnd type="none" w="med" len="med"/>
          </a:ln>
        </p:spPr>
      </p:sp>
      <p:sp>
        <p:nvSpPr>
          <p:cNvPr id="34827" name="Line 10"/>
          <p:cNvSpPr/>
          <p:nvPr/>
        </p:nvSpPr>
        <p:spPr>
          <a:xfrm>
            <a:off x="3962400" y="3200400"/>
            <a:ext cx="0" cy="609600"/>
          </a:xfrm>
          <a:prstGeom prst="line">
            <a:avLst/>
          </a:prstGeom>
          <a:ln w="9525" cap="flat" cmpd="sng">
            <a:solidFill>
              <a:schemeClr val="tx1"/>
            </a:solidFill>
            <a:prstDash val="solid"/>
            <a:headEnd type="none" w="med" len="med"/>
            <a:tailEnd type="none" w="med" len="med"/>
          </a:ln>
        </p:spPr>
      </p:sp>
      <p:sp>
        <p:nvSpPr>
          <p:cNvPr id="34828" name="Line 11"/>
          <p:cNvSpPr/>
          <p:nvPr/>
        </p:nvSpPr>
        <p:spPr>
          <a:xfrm flipH="1">
            <a:off x="2895600" y="3810000"/>
            <a:ext cx="1066800" cy="0"/>
          </a:xfrm>
          <a:prstGeom prst="line">
            <a:avLst/>
          </a:prstGeom>
          <a:ln w="9525" cap="flat" cmpd="sng">
            <a:solidFill>
              <a:schemeClr val="tx1"/>
            </a:solidFill>
            <a:prstDash val="solid"/>
            <a:headEnd type="none" w="med" len="med"/>
            <a:tailEnd type="none" w="med" len="med"/>
          </a:ln>
        </p:spPr>
      </p:sp>
      <p:sp>
        <p:nvSpPr>
          <p:cNvPr id="34829" name="Line 12"/>
          <p:cNvSpPr/>
          <p:nvPr/>
        </p:nvSpPr>
        <p:spPr>
          <a:xfrm flipV="1">
            <a:off x="2895600" y="3200400"/>
            <a:ext cx="0" cy="609600"/>
          </a:xfrm>
          <a:prstGeom prst="line">
            <a:avLst/>
          </a:prstGeom>
          <a:ln w="9525" cap="flat" cmpd="sng">
            <a:solidFill>
              <a:schemeClr val="tx1"/>
            </a:solidFill>
            <a:prstDash val="solid"/>
            <a:headEnd type="none" w="med" len="med"/>
            <a:tailEnd type="none" w="med" len="med"/>
          </a:ln>
        </p:spPr>
      </p:sp>
      <p:sp>
        <p:nvSpPr>
          <p:cNvPr id="34830" name="Line 13"/>
          <p:cNvSpPr/>
          <p:nvPr/>
        </p:nvSpPr>
        <p:spPr>
          <a:xfrm>
            <a:off x="4648200" y="3200400"/>
            <a:ext cx="1066800" cy="0"/>
          </a:xfrm>
          <a:prstGeom prst="line">
            <a:avLst/>
          </a:prstGeom>
          <a:ln w="9525" cap="flat" cmpd="sng">
            <a:solidFill>
              <a:schemeClr val="tx1"/>
            </a:solidFill>
            <a:prstDash val="solid"/>
            <a:headEnd type="none" w="med" len="med"/>
            <a:tailEnd type="none" w="med" len="med"/>
          </a:ln>
        </p:spPr>
      </p:sp>
      <p:sp>
        <p:nvSpPr>
          <p:cNvPr id="34831" name="Line 14"/>
          <p:cNvSpPr/>
          <p:nvPr/>
        </p:nvSpPr>
        <p:spPr>
          <a:xfrm>
            <a:off x="5715000" y="3200400"/>
            <a:ext cx="0" cy="533400"/>
          </a:xfrm>
          <a:prstGeom prst="line">
            <a:avLst/>
          </a:prstGeom>
          <a:ln w="9525" cap="flat" cmpd="sng">
            <a:solidFill>
              <a:schemeClr val="tx1"/>
            </a:solidFill>
            <a:prstDash val="solid"/>
            <a:headEnd type="none" w="med" len="med"/>
            <a:tailEnd type="none" w="med" len="med"/>
          </a:ln>
        </p:spPr>
      </p:sp>
      <p:sp>
        <p:nvSpPr>
          <p:cNvPr id="34832" name="Line 15"/>
          <p:cNvSpPr/>
          <p:nvPr/>
        </p:nvSpPr>
        <p:spPr>
          <a:xfrm flipH="1">
            <a:off x="4648200" y="3733800"/>
            <a:ext cx="1066800" cy="0"/>
          </a:xfrm>
          <a:prstGeom prst="line">
            <a:avLst/>
          </a:prstGeom>
          <a:ln w="9525" cap="flat" cmpd="sng">
            <a:solidFill>
              <a:schemeClr val="tx1"/>
            </a:solidFill>
            <a:prstDash val="solid"/>
            <a:headEnd type="none" w="med" len="med"/>
            <a:tailEnd type="none" w="med" len="med"/>
          </a:ln>
        </p:spPr>
      </p:sp>
      <p:sp>
        <p:nvSpPr>
          <p:cNvPr id="34833" name="Line 16"/>
          <p:cNvSpPr/>
          <p:nvPr/>
        </p:nvSpPr>
        <p:spPr>
          <a:xfrm flipV="1">
            <a:off x="4648200" y="3124200"/>
            <a:ext cx="0" cy="609600"/>
          </a:xfrm>
          <a:prstGeom prst="line">
            <a:avLst/>
          </a:prstGeom>
          <a:ln w="9525" cap="flat" cmpd="sng">
            <a:solidFill>
              <a:schemeClr val="tx1"/>
            </a:solidFill>
            <a:prstDash val="solid"/>
            <a:headEnd type="none" w="med" len="med"/>
            <a:tailEnd type="none" w="med" len="med"/>
          </a:ln>
        </p:spPr>
      </p:sp>
      <p:sp>
        <p:nvSpPr>
          <p:cNvPr id="34834" name="Line 17"/>
          <p:cNvSpPr/>
          <p:nvPr/>
        </p:nvSpPr>
        <p:spPr>
          <a:xfrm>
            <a:off x="6781800" y="3200400"/>
            <a:ext cx="1143000" cy="0"/>
          </a:xfrm>
          <a:prstGeom prst="line">
            <a:avLst/>
          </a:prstGeom>
          <a:ln w="9525" cap="flat" cmpd="sng">
            <a:solidFill>
              <a:schemeClr val="tx1"/>
            </a:solidFill>
            <a:prstDash val="solid"/>
            <a:headEnd type="none" w="med" len="med"/>
            <a:tailEnd type="none" w="med" len="med"/>
          </a:ln>
        </p:spPr>
      </p:sp>
      <p:sp>
        <p:nvSpPr>
          <p:cNvPr id="34835" name="Line 18"/>
          <p:cNvSpPr/>
          <p:nvPr/>
        </p:nvSpPr>
        <p:spPr>
          <a:xfrm>
            <a:off x="7924800" y="3200400"/>
            <a:ext cx="0" cy="609600"/>
          </a:xfrm>
          <a:prstGeom prst="line">
            <a:avLst/>
          </a:prstGeom>
          <a:ln w="9525" cap="flat" cmpd="sng">
            <a:solidFill>
              <a:schemeClr val="tx1"/>
            </a:solidFill>
            <a:prstDash val="solid"/>
            <a:headEnd type="none" w="med" len="med"/>
            <a:tailEnd type="none" w="med" len="med"/>
          </a:ln>
        </p:spPr>
      </p:sp>
      <p:sp>
        <p:nvSpPr>
          <p:cNvPr id="34836" name="Line 19"/>
          <p:cNvSpPr/>
          <p:nvPr/>
        </p:nvSpPr>
        <p:spPr>
          <a:xfrm flipH="1">
            <a:off x="6781800" y="3810000"/>
            <a:ext cx="1143000" cy="0"/>
          </a:xfrm>
          <a:prstGeom prst="line">
            <a:avLst/>
          </a:prstGeom>
          <a:ln w="9525" cap="flat" cmpd="sng">
            <a:solidFill>
              <a:schemeClr val="tx1"/>
            </a:solidFill>
            <a:prstDash val="solid"/>
            <a:headEnd type="none" w="med" len="med"/>
            <a:tailEnd type="none" w="med" len="med"/>
          </a:ln>
        </p:spPr>
      </p:sp>
      <p:sp>
        <p:nvSpPr>
          <p:cNvPr id="34837" name="Line 20"/>
          <p:cNvSpPr/>
          <p:nvPr/>
        </p:nvSpPr>
        <p:spPr>
          <a:xfrm flipH="1" flipV="1">
            <a:off x="6781800" y="3200400"/>
            <a:ext cx="0" cy="609600"/>
          </a:xfrm>
          <a:prstGeom prst="line">
            <a:avLst/>
          </a:prstGeom>
          <a:ln w="9525" cap="flat" cmpd="sng">
            <a:solidFill>
              <a:schemeClr val="tx1"/>
            </a:solidFill>
            <a:prstDash val="solid"/>
            <a:headEnd type="none" w="med" len="med"/>
            <a:tailEnd type="none" w="med" len="med"/>
          </a:ln>
        </p:spPr>
      </p:sp>
      <p:sp>
        <p:nvSpPr>
          <p:cNvPr id="34838" name="Line 21"/>
          <p:cNvSpPr/>
          <p:nvPr/>
        </p:nvSpPr>
        <p:spPr>
          <a:xfrm>
            <a:off x="5181600" y="3505200"/>
            <a:ext cx="1371600" cy="0"/>
          </a:xfrm>
          <a:prstGeom prst="line">
            <a:avLst/>
          </a:prstGeom>
          <a:ln w="9525" cap="flat" cmpd="sng">
            <a:solidFill>
              <a:schemeClr val="tx1"/>
            </a:solidFill>
            <a:prstDash val="solid"/>
            <a:headEnd type="none" w="med" len="med"/>
            <a:tailEnd type="triangle" w="med" len="med"/>
          </a:ln>
        </p:spPr>
      </p:sp>
      <p:sp>
        <p:nvSpPr>
          <p:cNvPr id="34839" name="Line 22"/>
          <p:cNvSpPr/>
          <p:nvPr/>
        </p:nvSpPr>
        <p:spPr>
          <a:xfrm>
            <a:off x="1143000" y="5105400"/>
            <a:ext cx="1066800" cy="0"/>
          </a:xfrm>
          <a:prstGeom prst="line">
            <a:avLst/>
          </a:prstGeom>
          <a:ln w="9525" cap="flat" cmpd="sng">
            <a:solidFill>
              <a:schemeClr val="tx1"/>
            </a:solidFill>
            <a:prstDash val="solid"/>
            <a:headEnd type="none" w="med" len="med"/>
            <a:tailEnd type="none" w="med" len="med"/>
          </a:ln>
        </p:spPr>
      </p:sp>
      <p:sp>
        <p:nvSpPr>
          <p:cNvPr id="34840" name="Line 23"/>
          <p:cNvSpPr/>
          <p:nvPr/>
        </p:nvSpPr>
        <p:spPr>
          <a:xfrm>
            <a:off x="2209800" y="5105400"/>
            <a:ext cx="0" cy="609600"/>
          </a:xfrm>
          <a:prstGeom prst="line">
            <a:avLst/>
          </a:prstGeom>
          <a:ln w="9525" cap="flat" cmpd="sng">
            <a:solidFill>
              <a:schemeClr val="tx1"/>
            </a:solidFill>
            <a:prstDash val="solid"/>
            <a:headEnd type="none" w="med" len="med"/>
            <a:tailEnd type="none" w="med" len="med"/>
          </a:ln>
        </p:spPr>
      </p:sp>
      <p:sp>
        <p:nvSpPr>
          <p:cNvPr id="34841" name="Line 24"/>
          <p:cNvSpPr/>
          <p:nvPr/>
        </p:nvSpPr>
        <p:spPr>
          <a:xfrm flipH="1">
            <a:off x="1143000" y="5715000"/>
            <a:ext cx="1066800" cy="0"/>
          </a:xfrm>
          <a:prstGeom prst="line">
            <a:avLst/>
          </a:prstGeom>
          <a:ln w="9525" cap="flat" cmpd="sng">
            <a:solidFill>
              <a:schemeClr val="tx1"/>
            </a:solidFill>
            <a:prstDash val="solid"/>
            <a:headEnd type="none" w="med" len="med"/>
            <a:tailEnd type="none" w="med" len="med"/>
          </a:ln>
        </p:spPr>
      </p:sp>
      <p:sp>
        <p:nvSpPr>
          <p:cNvPr id="34842" name="Line 25"/>
          <p:cNvSpPr/>
          <p:nvPr/>
        </p:nvSpPr>
        <p:spPr>
          <a:xfrm flipV="1">
            <a:off x="1143000" y="5105400"/>
            <a:ext cx="0" cy="609600"/>
          </a:xfrm>
          <a:prstGeom prst="line">
            <a:avLst/>
          </a:prstGeom>
          <a:ln w="9525" cap="flat" cmpd="sng">
            <a:solidFill>
              <a:schemeClr val="tx1"/>
            </a:solidFill>
            <a:prstDash val="solid"/>
            <a:headEnd type="none" w="med" len="med"/>
            <a:tailEnd type="none" w="med" len="med"/>
          </a:ln>
        </p:spPr>
      </p:sp>
      <p:sp>
        <p:nvSpPr>
          <p:cNvPr id="34843" name="Line 26"/>
          <p:cNvSpPr/>
          <p:nvPr/>
        </p:nvSpPr>
        <p:spPr>
          <a:xfrm>
            <a:off x="2819400" y="5105400"/>
            <a:ext cx="1143000" cy="0"/>
          </a:xfrm>
          <a:prstGeom prst="line">
            <a:avLst/>
          </a:prstGeom>
          <a:ln w="9525" cap="flat" cmpd="sng">
            <a:solidFill>
              <a:schemeClr val="tx1"/>
            </a:solidFill>
            <a:prstDash val="solid"/>
            <a:headEnd type="none" w="med" len="med"/>
            <a:tailEnd type="none" w="med" len="med"/>
          </a:ln>
        </p:spPr>
      </p:sp>
      <p:sp>
        <p:nvSpPr>
          <p:cNvPr id="34844" name="Line 27"/>
          <p:cNvSpPr/>
          <p:nvPr/>
        </p:nvSpPr>
        <p:spPr>
          <a:xfrm>
            <a:off x="3962400" y="5105400"/>
            <a:ext cx="0" cy="609600"/>
          </a:xfrm>
          <a:prstGeom prst="line">
            <a:avLst/>
          </a:prstGeom>
          <a:ln w="9525" cap="flat" cmpd="sng">
            <a:solidFill>
              <a:schemeClr val="tx1"/>
            </a:solidFill>
            <a:prstDash val="solid"/>
            <a:headEnd type="none" w="med" len="med"/>
            <a:tailEnd type="none" w="med" len="med"/>
          </a:ln>
        </p:spPr>
      </p:sp>
      <p:sp>
        <p:nvSpPr>
          <p:cNvPr id="34845" name="Line 28"/>
          <p:cNvSpPr/>
          <p:nvPr/>
        </p:nvSpPr>
        <p:spPr>
          <a:xfrm flipH="1">
            <a:off x="2819400" y="5715000"/>
            <a:ext cx="1143000" cy="0"/>
          </a:xfrm>
          <a:prstGeom prst="line">
            <a:avLst/>
          </a:prstGeom>
          <a:ln w="9525" cap="flat" cmpd="sng">
            <a:solidFill>
              <a:schemeClr val="tx1"/>
            </a:solidFill>
            <a:prstDash val="solid"/>
            <a:headEnd type="none" w="med" len="med"/>
            <a:tailEnd type="none" w="med" len="med"/>
          </a:ln>
        </p:spPr>
      </p:sp>
      <p:sp>
        <p:nvSpPr>
          <p:cNvPr id="34846" name="Line 29"/>
          <p:cNvSpPr/>
          <p:nvPr/>
        </p:nvSpPr>
        <p:spPr>
          <a:xfrm flipV="1">
            <a:off x="2819400" y="5105400"/>
            <a:ext cx="0" cy="609600"/>
          </a:xfrm>
          <a:prstGeom prst="line">
            <a:avLst/>
          </a:prstGeom>
          <a:ln w="9525" cap="flat" cmpd="sng">
            <a:solidFill>
              <a:schemeClr val="tx1"/>
            </a:solidFill>
            <a:prstDash val="solid"/>
            <a:headEnd type="none" w="med" len="med"/>
            <a:tailEnd type="none" w="med" len="med"/>
          </a:ln>
        </p:spPr>
      </p:sp>
      <p:sp>
        <p:nvSpPr>
          <p:cNvPr id="34847" name="Line 30"/>
          <p:cNvSpPr/>
          <p:nvPr/>
        </p:nvSpPr>
        <p:spPr>
          <a:xfrm>
            <a:off x="4648200" y="5105400"/>
            <a:ext cx="1066800" cy="0"/>
          </a:xfrm>
          <a:prstGeom prst="line">
            <a:avLst/>
          </a:prstGeom>
          <a:ln w="9525" cap="flat" cmpd="sng">
            <a:solidFill>
              <a:schemeClr val="tx1"/>
            </a:solidFill>
            <a:prstDash val="solid"/>
            <a:headEnd type="none" w="med" len="med"/>
            <a:tailEnd type="none" w="med" len="med"/>
          </a:ln>
        </p:spPr>
      </p:sp>
      <p:sp>
        <p:nvSpPr>
          <p:cNvPr id="34848" name="Line 31"/>
          <p:cNvSpPr/>
          <p:nvPr/>
        </p:nvSpPr>
        <p:spPr>
          <a:xfrm>
            <a:off x="5715000" y="5105400"/>
            <a:ext cx="0" cy="609600"/>
          </a:xfrm>
          <a:prstGeom prst="line">
            <a:avLst/>
          </a:prstGeom>
          <a:ln w="9525" cap="flat" cmpd="sng">
            <a:solidFill>
              <a:schemeClr val="tx1"/>
            </a:solidFill>
            <a:prstDash val="solid"/>
            <a:headEnd type="none" w="med" len="med"/>
            <a:tailEnd type="none" w="med" len="med"/>
          </a:ln>
        </p:spPr>
      </p:sp>
      <p:sp>
        <p:nvSpPr>
          <p:cNvPr id="34849" name="Line 32"/>
          <p:cNvSpPr/>
          <p:nvPr/>
        </p:nvSpPr>
        <p:spPr>
          <a:xfrm flipH="1">
            <a:off x="4648200" y="5715000"/>
            <a:ext cx="1066800" cy="0"/>
          </a:xfrm>
          <a:prstGeom prst="line">
            <a:avLst/>
          </a:prstGeom>
          <a:ln w="9525" cap="flat" cmpd="sng">
            <a:solidFill>
              <a:schemeClr val="tx1"/>
            </a:solidFill>
            <a:prstDash val="solid"/>
            <a:headEnd type="none" w="med" len="med"/>
            <a:tailEnd type="none" w="med" len="med"/>
          </a:ln>
        </p:spPr>
      </p:sp>
      <p:sp>
        <p:nvSpPr>
          <p:cNvPr id="34850" name="Line 33"/>
          <p:cNvSpPr/>
          <p:nvPr/>
        </p:nvSpPr>
        <p:spPr>
          <a:xfrm flipV="1">
            <a:off x="4648200" y="5105400"/>
            <a:ext cx="0" cy="609600"/>
          </a:xfrm>
          <a:prstGeom prst="line">
            <a:avLst/>
          </a:prstGeom>
          <a:ln w="9525" cap="flat" cmpd="sng">
            <a:solidFill>
              <a:schemeClr val="tx1"/>
            </a:solidFill>
            <a:prstDash val="solid"/>
            <a:headEnd type="none" w="med" len="med"/>
            <a:tailEnd type="none" w="med" len="med"/>
          </a:ln>
        </p:spPr>
      </p:sp>
      <p:sp>
        <p:nvSpPr>
          <p:cNvPr id="34851" name="Line 34"/>
          <p:cNvSpPr/>
          <p:nvPr/>
        </p:nvSpPr>
        <p:spPr>
          <a:xfrm>
            <a:off x="6781800" y="5105400"/>
            <a:ext cx="1066800" cy="0"/>
          </a:xfrm>
          <a:prstGeom prst="line">
            <a:avLst/>
          </a:prstGeom>
          <a:ln w="9525" cap="flat" cmpd="sng">
            <a:solidFill>
              <a:schemeClr val="tx1"/>
            </a:solidFill>
            <a:prstDash val="solid"/>
            <a:headEnd type="none" w="med" len="med"/>
            <a:tailEnd type="none" w="med" len="med"/>
          </a:ln>
        </p:spPr>
      </p:sp>
      <p:sp>
        <p:nvSpPr>
          <p:cNvPr id="34852" name="Line 35"/>
          <p:cNvSpPr/>
          <p:nvPr/>
        </p:nvSpPr>
        <p:spPr>
          <a:xfrm>
            <a:off x="7848600" y="5105400"/>
            <a:ext cx="0" cy="609600"/>
          </a:xfrm>
          <a:prstGeom prst="line">
            <a:avLst/>
          </a:prstGeom>
          <a:ln w="9525" cap="flat" cmpd="sng">
            <a:solidFill>
              <a:schemeClr val="tx1"/>
            </a:solidFill>
            <a:prstDash val="solid"/>
            <a:headEnd type="none" w="med" len="med"/>
            <a:tailEnd type="none" w="med" len="med"/>
          </a:ln>
        </p:spPr>
      </p:sp>
      <p:sp>
        <p:nvSpPr>
          <p:cNvPr id="34853" name="Line 36"/>
          <p:cNvSpPr/>
          <p:nvPr/>
        </p:nvSpPr>
        <p:spPr>
          <a:xfrm flipH="1">
            <a:off x="6781800" y="5715000"/>
            <a:ext cx="1066800" cy="0"/>
          </a:xfrm>
          <a:prstGeom prst="line">
            <a:avLst/>
          </a:prstGeom>
          <a:ln w="9525" cap="flat" cmpd="sng">
            <a:solidFill>
              <a:schemeClr val="tx1"/>
            </a:solidFill>
            <a:prstDash val="solid"/>
            <a:headEnd type="none" w="med" len="med"/>
            <a:tailEnd type="none" w="med" len="med"/>
          </a:ln>
        </p:spPr>
      </p:sp>
      <p:sp>
        <p:nvSpPr>
          <p:cNvPr id="34854" name="Line 37"/>
          <p:cNvSpPr/>
          <p:nvPr/>
        </p:nvSpPr>
        <p:spPr>
          <a:xfrm flipV="1">
            <a:off x="6781800" y="5105400"/>
            <a:ext cx="0" cy="609600"/>
          </a:xfrm>
          <a:prstGeom prst="line">
            <a:avLst/>
          </a:prstGeom>
          <a:ln w="9525" cap="flat" cmpd="sng">
            <a:solidFill>
              <a:schemeClr val="tx1"/>
            </a:solidFill>
            <a:prstDash val="solid"/>
            <a:headEnd type="none" w="med" len="med"/>
            <a:tailEnd type="none" w="med" len="med"/>
          </a:ln>
        </p:spPr>
      </p:sp>
      <p:sp>
        <p:nvSpPr>
          <p:cNvPr id="34855" name="Line 38"/>
          <p:cNvSpPr/>
          <p:nvPr/>
        </p:nvSpPr>
        <p:spPr>
          <a:xfrm>
            <a:off x="5257800" y="5410200"/>
            <a:ext cx="914400" cy="0"/>
          </a:xfrm>
          <a:prstGeom prst="line">
            <a:avLst/>
          </a:prstGeom>
          <a:ln w="9525" cap="flat" cmpd="sng">
            <a:solidFill>
              <a:schemeClr val="tx1"/>
            </a:solidFill>
            <a:prstDash val="solid"/>
            <a:headEnd type="none" w="med" len="med"/>
            <a:tailEnd type="none" w="med" len="med"/>
          </a:ln>
        </p:spPr>
      </p:sp>
      <p:sp>
        <p:nvSpPr>
          <p:cNvPr id="34856" name="Line 39"/>
          <p:cNvSpPr/>
          <p:nvPr/>
        </p:nvSpPr>
        <p:spPr>
          <a:xfrm flipV="1">
            <a:off x="6172200" y="3505200"/>
            <a:ext cx="0" cy="1905000"/>
          </a:xfrm>
          <a:prstGeom prst="line">
            <a:avLst/>
          </a:prstGeom>
          <a:ln w="9525" cap="flat" cmpd="sng">
            <a:solidFill>
              <a:schemeClr val="tx1"/>
            </a:solidFill>
            <a:prstDash val="solid"/>
            <a:headEnd type="none" w="med" len="med"/>
            <a:tailEnd type="none" w="med" len="med"/>
          </a:ln>
        </p:spPr>
      </p:sp>
      <p:sp>
        <p:nvSpPr>
          <p:cNvPr id="34857" name="Line 40"/>
          <p:cNvSpPr/>
          <p:nvPr/>
        </p:nvSpPr>
        <p:spPr>
          <a:xfrm>
            <a:off x="1828800" y="5410200"/>
            <a:ext cx="838200" cy="0"/>
          </a:xfrm>
          <a:prstGeom prst="line">
            <a:avLst/>
          </a:prstGeom>
          <a:ln w="9525" cap="flat" cmpd="sng">
            <a:solidFill>
              <a:schemeClr val="tx1"/>
            </a:solidFill>
            <a:prstDash val="solid"/>
            <a:headEnd type="none" w="med" len="med"/>
            <a:tailEnd type="triangle" w="med" len="med"/>
          </a:ln>
        </p:spPr>
      </p:sp>
      <p:sp>
        <p:nvSpPr>
          <p:cNvPr id="34858" name="Line 41"/>
          <p:cNvSpPr/>
          <p:nvPr/>
        </p:nvSpPr>
        <p:spPr>
          <a:xfrm>
            <a:off x="4267200" y="2667000"/>
            <a:ext cx="0" cy="3657600"/>
          </a:xfrm>
          <a:prstGeom prst="line">
            <a:avLst/>
          </a:prstGeom>
          <a:ln w="38100" cap="flat" cmpd="sng">
            <a:solidFill>
              <a:schemeClr val="tx1"/>
            </a:solidFill>
            <a:prstDash val="solid"/>
            <a:headEnd type="none" w="med" len="med"/>
            <a:tailEnd type="none" w="med" len="med"/>
          </a:ln>
        </p:spPr>
      </p:sp>
      <p:sp>
        <p:nvSpPr>
          <p:cNvPr id="34859" name="Text Box 42"/>
          <p:cNvSpPr txBox="1"/>
          <p:nvPr/>
        </p:nvSpPr>
        <p:spPr>
          <a:xfrm>
            <a:off x="1355725" y="2679700"/>
            <a:ext cx="433388"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ip</a:t>
            </a:r>
            <a:endParaRPr lang="en-US" altLang="zh-CN" sz="2400" dirty="0">
              <a:latin typeface="Comic Sans MS" panose="030F0702030302020204" pitchFamily="66" charset="0"/>
            </a:endParaRPr>
          </a:p>
        </p:txBody>
      </p:sp>
      <p:sp>
        <p:nvSpPr>
          <p:cNvPr id="34860" name="Text Box 43"/>
          <p:cNvSpPr txBox="1"/>
          <p:nvPr/>
        </p:nvSpPr>
        <p:spPr>
          <a:xfrm>
            <a:off x="3184525" y="3246438"/>
            <a:ext cx="69215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100</a:t>
            </a:r>
            <a:endParaRPr lang="en-US" altLang="zh-CN" sz="2400" dirty="0">
              <a:latin typeface="Comic Sans MS" panose="030F0702030302020204" pitchFamily="66" charset="0"/>
            </a:endParaRPr>
          </a:p>
        </p:txBody>
      </p:sp>
      <p:sp>
        <p:nvSpPr>
          <p:cNvPr id="34861" name="Text Box 44"/>
          <p:cNvSpPr txBox="1"/>
          <p:nvPr/>
        </p:nvSpPr>
        <p:spPr>
          <a:xfrm>
            <a:off x="4784725" y="2755900"/>
            <a:ext cx="433388"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ip</a:t>
            </a:r>
            <a:endParaRPr lang="en-US" altLang="zh-CN" sz="2400" dirty="0">
              <a:latin typeface="Comic Sans MS" panose="030F0702030302020204" pitchFamily="66" charset="0"/>
            </a:endParaRPr>
          </a:p>
        </p:txBody>
      </p:sp>
      <p:sp>
        <p:nvSpPr>
          <p:cNvPr id="34862" name="Text Box 45"/>
          <p:cNvSpPr txBox="1"/>
          <p:nvPr/>
        </p:nvSpPr>
        <p:spPr>
          <a:xfrm>
            <a:off x="7010400" y="3213100"/>
            <a:ext cx="69215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100</a:t>
            </a:r>
            <a:endParaRPr lang="en-US" altLang="zh-CN" sz="2400" dirty="0">
              <a:latin typeface="Comic Sans MS" panose="030F0702030302020204" pitchFamily="66" charset="0"/>
            </a:endParaRPr>
          </a:p>
        </p:txBody>
      </p:sp>
      <p:sp>
        <p:nvSpPr>
          <p:cNvPr id="34863" name="Text Box 46"/>
          <p:cNvSpPr txBox="1"/>
          <p:nvPr/>
        </p:nvSpPr>
        <p:spPr>
          <a:xfrm>
            <a:off x="3048000" y="5194300"/>
            <a:ext cx="741363"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200</a:t>
            </a:r>
            <a:endParaRPr lang="en-US" altLang="zh-CN" sz="2400" dirty="0">
              <a:latin typeface="Comic Sans MS" panose="030F0702030302020204" pitchFamily="66" charset="0"/>
            </a:endParaRPr>
          </a:p>
        </p:txBody>
      </p:sp>
      <p:sp>
        <p:nvSpPr>
          <p:cNvPr id="34864" name="Text Box 47"/>
          <p:cNvSpPr txBox="1"/>
          <p:nvPr/>
        </p:nvSpPr>
        <p:spPr>
          <a:xfrm>
            <a:off x="7011988" y="5194300"/>
            <a:ext cx="741362"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200</a:t>
            </a:r>
            <a:endParaRPr lang="en-US" altLang="zh-CN" sz="2400" dirty="0">
              <a:latin typeface="Comic Sans MS" panose="030F0702030302020204" pitchFamily="66" charset="0"/>
            </a:endParaRPr>
          </a:p>
        </p:txBody>
      </p:sp>
      <p:sp>
        <p:nvSpPr>
          <p:cNvPr id="34865" name="Text Box 48"/>
          <p:cNvSpPr txBox="1"/>
          <p:nvPr/>
        </p:nvSpPr>
        <p:spPr>
          <a:xfrm>
            <a:off x="3260725" y="2743200"/>
            <a:ext cx="269875"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i</a:t>
            </a:r>
            <a:endParaRPr lang="en-US" altLang="zh-CN" sz="2400" dirty="0">
              <a:latin typeface="Comic Sans MS" panose="030F0702030302020204" pitchFamily="66" charset="0"/>
            </a:endParaRPr>
          </a:p>
        </p:txBody>
      </p:sp>
      <p:sp>
        <p:nvSpPr>
          <p:cNvPr id="34866" name="Text Box 49"/>
          <p:cNvSpPr txBox="1"/>
          <p:nvPr/>
        </p:nvSpPr>
        <p:spPr>
          <a:xfrm>
            <a:off x="7223125" y="2743200"/>
            <a:ext cx="269875"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i</a:t>
            </a:r>
            <a:endParaRPr lang="en-US" altLang="zh-CN" sz="2400" dirty="0">
              <a:latin typeface="Comic Sans MS" panose="030F0702030302020204" pitchFamily="66" charset="0"/>
            </a:endParaRPr>
          </a:p>
        </p:txBody>
      </p:sp>
      <p:sp>
        <p:nvSpPr>
          <p:cNvPr id="34867" name="Text Box 50"/>
          <p:cNvSpPr txBox="1"/>
          <p:nvPr/>
        </p:nvSpPr>
        <p:spPr>
          <a:xfrm>
            <a:off x="3184525" y="4541838"/>
            <a:ext cx="306388"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j</a:t>
            </a:r>
            <a:endParaRPr lang="en-US" altLang="zh-CN" sz="2400" dirty="0">
              <a:latin typeface="Comic Sans MS" panose="030F0702030302020204" pitchFamily="66" charset="0"/>
            </a:endParaRPr>
          </a:p>
        </p:txBody>
      </p:sp>
      <p:sp>
        <p:nvSpPr>
          <p:cNvPr id="34868" name="Text Box 51"/>
          <p:cNvSpPr txBox="1"/>
          <p:nvPr/>
        </p:nvSpPr>
        <p:spPr>
          <a:xfrm>
            <a:off x="7223125" y="4541838"/>
            <a:ext cx="306388"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j</a:t>
            </a:r>
            <a:endParaRPr lang="en-US" altLang="zh-CN" sz="2400" dirty="0">
              <a:latin typeface="Comic Sans MS" panose="030F0702030302020204" pitchFamily="66" charset="0"/>
            </a:endParaRPr>
          </a:p>
        </p:txBody>
      </p:sp>
      <p:sp>
        <p:nvSpPr>
          <p:cNvPr id="34869" name="Text Box 52"/>
          <p:cNvSpPr txBox="1"/>
          <p:nvPr/>
        </p:nvSpPr>
        <p:spPr>
          <a:xfrm>
            <a:off x="1203325" y="4541838"/>
            <a:ext cx="73660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intp</a:t>
            </a:r>
            <a:endParaRPr lang="en-US" altLang="zh-CN" sz="2400" dirty="0">
              <a:latin typeface="Comic Sans MS" panose="030F0702030302020204" pitchFamily="66" charset="0"/>
            </a:endParaRPr>
          </a:p>
        </p:txBody>
      </p:sp>
      <p:sp>
        <p:nvSpPr>
          <p:cNvPr id="34870" name="Text Box 53"/>
          <p:cNvSpPr txBox="1"/>
          <p:nvPr/>
        </p:nvSpPr>
        <p:spPr>
          <a:xfrm>
            <a:off x="4937125" y="4618038"/>
            <a:ext cx="73660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intp</a:t>
            </a:r>
            <a:endParaRPr lang="en-US" altLang="zh-CN" sz="2400" dirty="0">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4872"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5843"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使用指针变量注意事项（续）</a:t>
            </a:r>
            <a:endParaRPr lang="zh-CN" altLang="en-US" b="1" dirty="0">
              <a:latin typeface="华文中宋" panose="02010600040101010101" pitchFamily="2" charset="-122"/>
              <a:ea typeface="华文中宋" panose="02010600040101010101" pitchFamily="2" charset="-122"/>
            </a:endParaRPr>
          </a:p>
        </p:txBody>
      </p:sp>
      <p:sp>
        <p:nvSpPr>
          <p:cNvPr id="35844" name="Rectangle 3"/>
          <p:cNvSpPr>
            <a:spLocks noGrp="1"/>
          </p:cNvSpPr>
          <p:nvPr>
            <p:ph idx="1"/>
          </p:nvPr>
        </p:nvSpPr>
        <p:spPr>
          <a:ln/>
        </p:spPr>
        <p:txBody>
          <a:bodyPr vert="horz" wrap="square" lIns="91440" tIns="45720" rIns="91440" bIns="45720" anchor="t" anchorCtr="0"/>
          <a:p>
            <a:pPr eaLnBrk="1" hangingPunct="1"/>
            <a:r>
              <a:rPr lang="en-US" altLang="zh-CN" dirty="0">
                <a:latin typeface="Comic Sans MS" panose="030F0702030302020204" pitchFamily="66" charset="0"/>
              </a:rPr>
              <a:t>i=100; j=200; ip=&amp;i; intp=&amp;j; *</a:t>
            </a:r>
            <a:r>
              <a:rPr lang="en-US" altLang="zh-CN" dirty="0">
                <a:solidFill>
                  <a:schemeClr val="hlink"/>
                </a:solidFill>
                <a:latin typeface="Comic Sans MS" panose="030F0702030302020204" pitchFamily="66" charset="0"/>
              </a:rPr>
              <a:t>intp=*ip</a:t>
            </a:r>
            <a:r>
              <a:rPr lang="en-US" altLang="zh-CN" dirty="0">
                <a:latin typeface="Comic Sans MS" panose="030F0702030302020204" pitchFamily="66" charset="0"/>
              </a:rPr>
              <a:t>;</a:t>
            </a:r>
            <a:r>
              <a:rPr lang="en-US" altLang="zh-CN" dirty="0"/>
              <a:t> </a:t>
            </a:r>
            <a:endParaRPr lang="en-US" altLang="zh-CN" dirty="0"/>
          </a:p>
        </p:txBody>
      </p:sp>
      <p:sp>
        <p:nvSpPr>
          <p:cNvPr id="35845" name="Line 4"/>
          <p:cNvSpPr/>
          <p:nvPr/>
        </p:nvSpPr>
        <p:spPr>
          <a:xfrm>
            <a:off x="1066800" y="3200400"/>
            <a:ext cx="1143000" cy="0"/>
          </a:xfrm>
          <a:prstGeom prst="line">
            <a:avLst/>
          </a:prstGeom>
          <a:ln w="9525" cap="flat" cmpd="sng">
            <a:solidFill>
              <a:schemeClr val="tx1"/>
            </a:solidFill>
            <a:prstDash val="solid"/>
            <a:headEnd type="none" w="med" len="med"/>
            <a:tailEnd type="none" w="med" len="med"/>
          </a:ln>
        </p:spPr>
      </p:sp>
      <p:sp>
        <p:nvSpPr>
          <p:cNvPr id="35846" name="Line 5"/>
          <p:cNvSpPr/>
          <p:nvPr/>
        </p:nvSpPr>
        <p:spPr>
          <a:xfrm>
            <a:off x="2209800" y="3200400"/>
            <a:ext cx="0" cy="533400"/>
          </a:xfrm>
          <a:prstGeom prst="line">
            <a:avLst/>
          </a:prstGeom>
          <a:ln w="9525" cap="flat" cmpd="sng">
            <a:solidFill>
              <a:schemeClr val="tx1"/>
            </a:solidFill>
            <a:prstDash val="solid"/>
            <a:headEnd type="none" w="med" len="med"/>
            <a:tailEnd type="none" w="med" len="med"/>
          </a:ln>
        </p:spPr>
      </p:sp>
      <p:sp>
        <p:nvSpPr>
          <p:cNvPr id="35847" name="Line 6"/>
          <p:cNvSpPr/>
          <p:nvPr/>
        </p:nvSpPr>
        <p:spPr>
          <a:xfrm flipH="1">
            <a:off x="1066800" y="3733800"/>
            <a:ext cx="1143000" cy="0"/>
          </a:xfrm>
          <a:prstGeom prst="line">
            <a:avLst/>
          </a:prstGeom>
          <a:ln w="9525" cap="flat" cmpd="sng">
            <a:solidFill>
              <a:schemeClr val="tx1"/>
            </a:solidFill>
            <a:prstDash val="solid"/>
            <a:headEnd type="none" w="med" len="med"/>
            <a:tailEnd type="none" w="med" len="med"/>
          </a:ln>
        </p:spPr>
      </p:sp>
      <p:sp>
        <p:nvSpPr>
          <p:cNvPr id="35848" name="Line 7"/>
          <p:cNvSpPr/>
          <p:nvPr/>
        </p:nvSpPr>
        <p:spPr>
          <a:xfrm flipV="1">
            <a:off x="1066800" y="3200400"/>
            <a:ext cx="0" cy="533400"/>
          </a:xfrm>
          <a:prstGeom prst="line">
            <a:avLst/>
          </a:prstGeom>
          <a:ln w="9525" cap="flat" cmpd="sng">
            <a:solidFill>
              <a:schemeClr val="tx1"/>
            </a:solidFill>
            <a:prstDash val="solid"/>
            <a:headEnd type="none" w="med" len="med"/>
            <a:tailEnd type="none" w="med" len="med"/>
          </a:ln>
        </p:spPr>
      </p:sp>
      <p:sp>
        <p:nvSpPr>
          <p:cNvPr id="35849" name="Line 8"/>
          <p:cNvSpPr/>
          <p:nvPr/>
        </p:nvSpPr>
        <p:spPr>
          <a:xfrm>
            <a:off x="1676400" y="3505200"/>
            <a:ext cx="990600" cy="0"/>
          </a:xfrm>
          <a:prstGeom prst="line">
            <a:avLst/>
          </a:prstGeom>
          <a:ln w="9525" cap="flat" cmpd="sng">
            <a:solidFill>
              <a:schemeClr val="tx1"/>
            </a:solidFill>
            <a:prstDash val="solid"/>
            <a:headEnd type="none" w="med" len="med"/>
            <a:tailEnd type="triangle" w="med" len="med"/>
          </a:ln>
        </p:spPr>
      </p:sp>
      <p:sp>
        <p:nvSpPr>
          <p:cNvPr id="35850" name="Line 9"/>
          <p:cNvSpPr/>
          <p:nvPr/>
        </p:nvSpPr>
        <p:spPr>
          <a:xfrm>
            <a:off x="2895600" y="3200400"/>
            <a:ext cx="1066800" cy="0"/>
          </a:xfrm>
          <a:prstGeom prst="line">
            <a:avLst/>
          </a:prstGeom>
          <a:ln w="9525" cap="flat" cmpd="sng">
            <a:solidFill>
              <a:schemeClr val="tx1"/>
            </a:solidFill>
            <a:prstDash val="solid"/>
            <a:headEnd type="none" w="med" len="med"/>
            <a:tailEnd type="none" w="med" len="med"/>
          </a:ln>
        </p:spPr>
      </p:sp>
      <p:sp>
        <p:nvSpPr>
          <p:cNvPr id="35851" name="Line 10"/>
          <p:cNvSpPr/>
          <p:nvPr/>
        </p:nvSpPr>
        <p:spPr>
          <a:xfrm>
            <a:off x="3962400" y="3200400"/>
            <a:ext cx="0" cy="609600"/>
          </a:xfrm>
          <a:prstGeom prst="line">
            <a:avLst/>
          </a:prstGeom>
          <a:ln w="9525" cap="flat" cmpd="sng">
            <a:solidFill>
              <a:schemeClr val="tx1"/>
            </a:solidFill>
            <a:prstDash val="solid"/>
            <a:headEnd type="none" w="med" len="med"/>
            <a:tailEnd type="none" w="med" len="med"/>
          </a:ln>
        </p:spPr>
      </p:sp>
      <p:sp>
        <p:nvSpPr>
          <p:cNvPr id="35852" name="Line 11"/>
          <p:cNvSpPr/>
          <p:nvPr/>
        </p:nvSpPr>
        <p:spPr>
          <a:xfrm flipH="1">
            <a:off x="2895600" y="3810000"/>
            <a:ext cx="1066800" cy="0"/>
          </a:xfrm>
          <a:prstGeom prst="line">
            <a:avLst/>
          </a:prstGeom>
          <a:ln w="9525" cap="flat" cmpd="sng">
            <a:solidFill>
              <a:schemeClr val="tx1"/>
            </a:solidFill>
            <a:prstDash val="solid"/>
            <a:headEnd type="none" w="med" len="med"/>
            <a:tailEnd type="none" w="med" len="med"/>
          </a:ln>
        </p:spPr>
      </p:sp>
      <p:sp>
        <p:nvSpPr>
          <p:cNvPr id="35853" name="Line 12"/>
          <p:cNvSpPr/>
          <p:nvPr/>
        </p:nvSpPr>
        <p:spPr>
          <a:xfrm flipV="1">
            <a:off x="2895600" y="3200400"/>
            <a:ext cx="0" cy="609600"/>
          </a:xfrm>
          <a:prstGeom prst="line">
            <a:avLst/>
          </a:prstGeom>
          <a:ln w="9525" cap="flat" cmpd="sng">
            <a:solidFill>
              <a:schemeClr val="tx1"/>
            </a:solidFill>
            <a:prstDash val="solid"/>
            <a:headEnd type="none" w="med" len="med"/>
            <a:tailEnd type="none" w="med" len="med"/>
          </a:ln>
        </p:spPr>
      </p:sp>
      <p:sp>
        <p:nvSpPr>
          <p:cNvPr id="35854" name="Line 13"/>
          <p:cNvSpPr/>
          <p:nvPr/>
        </p:nvSpPr>
        <p:spPr>
          <a:xfrm>
            <a:off x="4648200" y="3200400"/>
            <a:ext cx="1066800" cy="0"/>
          </a:xfrm>
          <a:prstGeom prst="line">
            <a:avLst/>
          </a:prstGeom>
          <a:ln w="9525" cap="flat" cmpd="sng">
            <a:solidFill>
              <a:schemeClr val="tx1"/>
            </a:solidFill>
            <a:prstDash val="solid"/>
            <a:headEnd type="none" w="med" len="med"/>
            <a:tailEnd type="none" w="med" len="med"/>
          </a:ln>
        </p:spPr>
      </p:sp>
      <p:sp>
        <p:nvSpPr>
          <p:cNvPr id="35855" name="Line 14"/>
          <p:cNvSpPr/>
          <p:nvPr/>
        </p:nvSpPr>
        <p:spPr>
          <a:xfrm>
            <a:off x="5715000" y="3200400"/>
            <a:ext cx="0" cy="533400"/>
          </a:xfrm>
          <a:prstGeom prst="line">
            <a:avLst/>
          </a:prstGeom>
          <a:ln w="9525" cap="flat" cmpd="sng">
            <a:solidFill>
              <a:schemeClr val="tx1"/>
            </a:solidFill>
            <a:prstDash val="solid"/>
            <a:headEnd type="none" w="med" len="med"/>
            <a:tailEnd type="none" w="med" len="med"/>
          </a:ln>
        </p:spPr>
      </p:sp>
      <p:sp>
        <p:nvSpPr>
          <p:cNvPr id="35856" name="Line 15"/>
          <p:cNvSpPr/>
          <p:nvPr/>
        </p:nvSpPr>
        <p:spPr>
          <a:xfrm flipH="1">
            <a:off x="4648200" y="3733800"/>
            <a:ext cx="1066800" cy="0"/>
          </a:xfrm>
          <a:prstGeom prst="line">
            <a:avLst/>
          </a:prstGeom>
          <a:ln w="9525" cap="flat" cmpd="sng">
            <a:solidFill>
              <a:schemeClr val="tx1"/>
            </a:solidFill>
            <a:prstDash val="solid"/>
            <a:headEnd type="none" w="med" len="med"/>
            <a:tailEnd type="none" w="med" len="med"/>
          </a:ln>
        </p:spPr>
      </p:sp>
      <p:sp>
        <p:nvSpPr>
          <p:cNvPr id="35857" name="Line 16"/>
          <p:cNvSpPr/>
          <p:nvPr/>
        </p:nvSpPr>
        <p:spPr>
          <a:xfrm flipV="1">
            <a:off x="4648200" y="3124200"/>
            <a:ext cx="0" cy="609600"/>
          </a:xfrm>
          <a:prstGeom prst="line">
            <a:avLst/>
          </a:prstGeom>
          <a:ln w="9525" cap="flat" cmpd="sng">
            <a:solidFill>
              <a:schemeClr val="tx1"/>
            </a:solidFill>
            <a:prstDash val="solid"/>
            <a:headEnd type="none" w="med" len="med"/>
            <a:tailEnd type="none" w="med" len="med"/>
          </a:ln>
        </p:spPr>
      </p:sp>
      <p:sp>
        <p:nvSpPr>
          <p:cNvPr id="35858" name="Line 17"/>
          <p:cNvSpPr/>
          <p:nvPr/>
        </p:nvSpPr>
        <p:spPr>
          <a:xfrm>
            <a:off x="6781800" y="3200400"/>
            <a:ext cx="1143000" cy="0"/>
          </a:xfrm>
          <a:prstGeom prst="line">
            <a:avLst/>
          </a:prstGeom>
          <a:ln w="9525" cap="flat" cmpd="sng">
            <a:solidFill>
              <a:schemeClr val="tx1"/>
            </a:solidFill>
            <a:prstDash val="solid"/>
            <a:headEnd type="none" w="med" len="med"/>
            <a:tailEnd type="none" w="med" len="med"/>
          </a:ln>
        </p:spPr>
      </p:sp>
      <p:sp>
        <p:nvSpPr>
          <p:cNvPr id="35859" name="Line 18"/>
          <p:cNvSpPr/>
          <p:nvPr/>
        </p:nvSpPr>
        <p:spPr>
          <a:xfrm>
            <a:off x="7924800" y="3200400"/>
            <a:ext cx="0" cy="609600"/>
          </a:xfrm>
          <a:prstGeom prst="line">
            <a:avLst/>
          </a:prstGeom>
          <a:ln w="9525" cap="flat" cmpd="sng">
            <a:solidFill>
              <a:schemeClr val="tx1"/>
            </a:solidFill>
            <a:prstDash val="solid"/>
            <a:headEnd type="none" w="med" len="med"/>
            <a:tailEnd type="none" w="med" len="med"/>
          </a:ln>
        </p:spPr>
      </p:sp>
      <p:sp>
        <p:nvSpPr>
          <p:cNvPr id="35860" name="Line 19"/>
          <p:cNvSpPr/>
          <p:nvPr/>
        </p:nvSpPr>
        <p:spPr>
          <a:xfrm flipH="1">
            <a:off x="6781800" y="3810000"/>
            <a:ext cx="1143000" cy="0"/>
          </a:xfrm>
          <a:prstGeom prst="line">
            <a:avLst/>
          </a:prstGeom>
          <a:ln w="9525" cap="flat" cmpd="sng">
            <a:solidFill>
              <a:schemeClr val="tx1"/>
            </a:solidFill>
            <a:prstDash val="solid"/>
            <a:headEnd type="none" w="med" len="med"/>
            <a:tailEnd type="none" w="med" len="med"/>
          </a:ln>
        </p:spPr>
      </p:sp>
      <p:sp>
        <p:nvSpPr>
          <p:cNvPr id="35861" name="Line 20"/>
          <p:cNvSpPr/>
          <p:nvPr/>
        </p:nvSpPr>
        <p:spPr>
          <a:xfrm flipH="1" flipV="1">
            <a:off x="6781800" y="3200400"/>
            <a:ext cx="0" cy="609600"/>
          </a:xfrm>
          <a:prstGeom prst="line">
            <a:avLst/>
          </a:prstGeom>
          <a:ln w="9525" cap="flat" cmpd="sng">
            <a:solidFill>
              <a:schemeClr val="tx1"/>
            </a:solidFill>
            <a:prstDash val="solid"/>
            <a:headEnd type="none" w="med" len="med"/>
            <a:tailEnd type="none" w="med" len="med"/>
          </a:ln>
        </p:spPr>
      </p:sp>
      <p:sp>
        <p:nvSpPr>
          <p:cNvPr id="35862" name="Line 21"/>
          <p:cNvSpPr/>
          <p:nvPr/>
        </p:nvSpPr>
        <p:spPr>
          <a:xfrm>
            <a:off x="5181600" y="3505200"/>
            <a:ext cx="1371600" cy="0"/>
          </a:xfrm>
          <a:prstGeom prst="line">
            <a:avLst/>
          </a:prstGeom>
          <a:ln w="9525" cap="flat" cmpd="sng">
            <a:solidFill>
              <a:schemeClr val="tx1"/>
            </a:solidFill>
            <a:prstDash val="solid"/>
            <a:headEnd type="none" w="med" len="med"/>
            <a:tailEnd type="triangle" w="med" len="med"/>
          </a:ln>
        </p:spPr>
      </p:sp>
      <p:sp>
        <p:nvSpPr>
          <p:cNvPr id="35863" name="Line 22"/>
          <p:cNvSpPr/>
          <p:nvPr/>
        </p:nvSpPr>
        <p:spPr>
          <a:xfrm>
            <a:off x="1143000" y="5105400"/>
            <a:ext cx="1066800" cy="0"/>
          </a:xfrm>
          <a:prstGeom prst="line">
            <a:avLst/>
          </a:prstGeom>
          <a:ln w="9525" cap="flat" cmpd="sng">
            <a:solidFill>
              <a:schemeClr val="tx1"/>
            </a:solidFill>
            <a:prstDash val="solid"/>
            <a:headEnd type="none" w="med" len="med"/>
            <a:tailEnd type="none" w="med" len="med"/>
          </a:ln>
        </p:spPr>
      </p:sp>
      <p:sp>
        <p:nvSpPr>
          <p:cNvPr id="35864" name="Line 23"/>
          <p:cNvSpPr/>
          <p:nvPr/>
        </p:nvSpPr>
        <p:spPr>
          <a:xfrm>
            <a:off x="2209800" y="5105400"/>
            <a:ext cx="0" cy="609600"/>
          </a:xfrm>
          <a:prstGeom prst="line">
            <a:avLst/>
          </a:prstGeom>
          <a:ln w="9525" cap="flat" cmpd="sng">
            <a:solidFill>
              <a:schemeClr val="tx1"/>
            </a:solidFill>
            <a:prstDash val="solid"/>
            <a:headEnd type="none" w="med" len="med"/>
            <a:tailEnd type="none" w="med" len="med"/>
          </a:ln>
        </p:spPr>
      </p:sp>
      <p:sp>
        <p:nvSpPr>
          <p:cNvPr id="35865" name="Line 24"/>
          <p:cNvSpPr/>
          <p:nvPr/>
        </p:nvSpPr>
        <p:spPr>
          <a:xfrm flipH="1">
            <a:off x="1143000" y="5715000"/>
            <a:ext cx="1066800" cy="0"/>
          </a:xfrm>
          <a:prstGeom prst="line">
            <a:avLst/>
          </a:prstGeom>
          <a:ln w="9525" cap="flat" cmpd="sng">
            <a:solidFill>
              <a:schemeClr val="tx1"/>
            </a:solidFill>
            <a:prstDash val="solid"/>
            <a:headEnd type="none" w="med" len="med"/>
            <a:tailEnd type="none" w="med" len="med"/>
          </a:ln>
        </p:spPr>
      </p:sp>
      <p:sp>
        <p:nvSpPr>
          <p:cNvPr id="35866" name="Line 25"/>
          <p:cNvSpPr/>
          <p:nvPr/>
        </p:nvSpPr>
        <p:spPr>
          <a:xfrm flipV="1">
            <a:off x="1143000" y="5105400"/>
            <a:ext cx="0" cy="609600"/>
          </a:xfrm>
          <a:prstGeom prst="line">
            <a:avLst/>
          </a:prstGeom>
          <a:ln w="9525" cap="flat" cmpd="sng">
            <a:solidFill>
              <a:schemeClr val="tx1"/>
            </a:solidFill>
            <a:prstDash val="solid"/>
            <a:headEnd type="none" w="med" len="med"/>
            <a:tailEnd type="none" w="med" len="med"/>
          </a:ln>
        </p:spPr>
      </p:sp>
      <p:sp>
        <p:nvSpPr>
          <p:cNvPr id="35867" name="Line 26"/>
          <p:cNvSpPr/>
          <p:nvPr/>
        </p:nvSpPr>
        <p:spPr>
          <a:xfrm>
            <a:off x="2819400" y="5105400"/>
            <a:ext cx="1143000" cy="0"/>
          </a:xfrm>
          <a:prstGeom prst="line">
            <a:avLst/>
          </a:prstGeom>
          <a:ln w="9525" cap="flat" cmpd="sng">
            <a:solidFill>
              <a:schemeClr val="tx1"/>
            </a:solidFill>
            <a:prstDash val="solid"/>
            <a:headEnd type="none" w="med" len="med"/>
            <a:tailEnd type="none" w="med" len="med"/>
          </a:ln>
        </p:spPr>
      </p:sp>
      <p:sp>
        <p:nvSpPr>
          <p:cNvPr id="35868" name="Line 27"/>
          <p:cNvSpPr/>
          <p:nvPr/>
        </p:nvSpPr>
        <p:spPr>
          <a:xfrm>
            <a:off x="3962400" y="5105400"/>
            <a:ext cx="0" cy="609600"/>
          </a:xfrm>
          <a:prstGeom prst="line">
            <a:avLst/>
          </a:prstGeom>
          <a:ln w="9525" cap="flat" cmpd="sng">
            <a:solidFill>
              <a:schemeClr val="tx1"/>
            </a:solidFill>
            <a:prstDash val="solid"/>
            <a:headEnd type="none" w="med" len="med"/>
            <a:tailEnd type="none" w="med" len="med"/>
          </a:ln>
        </p:spPr>
      </p:sp>
      <p:sp>
        <p:nvSpPr>
          <p:cNvPr id="35869" name="Line 28"/>
          <p:cNvSpPr/>
          <p:nvPr/>
        </p:nvSpPr>
        <p:spPr>
          <a:xfrm flipH="1">
            <a:off x="2819400" y="5715000"/>
            <a:ext cx="1143000" cy="0"/>
          </a:xfrm>
          <a:prstGeom prst="line">
            <a:avLst/>
          </a:prstGeom>
          <a:ln w="9525" cap="flat" cmpd="sng">
            <a:solidFill>
              <a:schemeClr val="tx1"/>
            </a:solidFill>
            <a:prstDash val="solid"/>
            <a:headEnd type="none" w="med" len="med"/>
            <a:tailEnd type="none" w="med" len="med"/>
          </a:ln>
        </p:spPr>
      </p:sp>
      <p:sp>
        <p:nvSpPr>
          <p:cNvPr id="35870" name="Line 29"/>
          <p:cNvSpPr/>
          <p:nvPr/>
        </p:nvSpPr>
        <p:spPr>
          <a:xfrm flipV="1">
            <a:off x="2819400" y="5105400"/>
            <a:ext cx="0" cy="609600"/>
          </a:xfrm>
          <a:prstGeom prst="line">
            <a:avLst/>
          </a:prstGeom>
          <a:ln w="9525" cap="flat" cmpd="sng">
            <a:solidFill>
              <a:schemeClr val="tx1"/>
            </a:solidFill>
            <a:prstDash val="solid"/>
            <a:headEnd type="none" w="med" len="med"/>
            <a:tailEnd type="none" w="med" len="med"/>
          </a:ln>
        </p:spPr>
      </p:sp>
      <p:sp>
        <p:nvSpPr>
          <p:cNvPr id="35871" name="Line 30"/>
          <p:cNvSpPr/>
          <p:nvPr/>
        </p:nvSpPr>
        <p:spPr>
          <a:xfrm>
            <a:off x="4648200" y="5105400"/>
            <a:ext cx="1066800" cy="0"/>
          </a:xfrm>
          <a:prstGeom prst="line">
            <a:avLst/>
          </a:prstGeom>
          <a:ln w="9525" cap="flat" cmpd="sng">
            <a:solidFill>
              <a:schemeClr val="tx1"/>
            </a:solidFill>
            <a:prstDash val="solid"/>
            <a:headEnd type="none" w="med" len="med"/>
            <a:tailEnd type="none" w="med" len="med"/>
          </a:ln>
        </p:spPr>
      </p:sp>
      <p:sp>
        <p:nvSpPr>
          <p:cNvPr id="35872" name="Line 31"/>
          <p:cNvSpPr/>
          <p:nvPr/>
        </p:nvSpPr>
        <p:spPr>
          <a:xfrm>
            <a:off x="5715000" y="5105400"/>
            <a:ext cx="0" cy="609600"/>
          </a:xfrm>
          <a:prstGeom prst="line">
            <a:avLst/>
          </a:prstGeom>
          <a:ln w="9525" cap="flat" cmpd="sng">
            <a:solidFill>
              <a:schemeClr val="tx1"/>
            </a:solidFill>
            <a:prstDash val="solid"/>
            <a:headEnd type="none" w="med" len="med"/>
            <a:tailEnd type="none" w="med" len="med"/>
          </a:ln>
        </p:spPr>
      </p:sp>
      <p:sp>
        <p:nvSpPr>
          <p:cNvPr id="35873" name="Line 32"/>
          <p:cNvSpPr/>
          <p:nvPr/>
        </p:nvSpPr>
        <p:spPr>
          <a:xfrm flipH="1">
            <a:off x="4648200" y="5715000"/>
            <a:ext cx="1066800" cy="0"/>
          </a:xfrm>
          <a:prstGeom prst="line">
            <a:avLst/>
          </a:prstGeom>
          <a:ln w="9525" cap="flat" cmpd="sng">
            <a:solidFill>
              <a:schemeClr val="tx1"/>
            </a:solidFill>
            <a:prstDash val="solid"/>
            <a:headEnd type="none" w="med" len="med"/>
            <a:tailEnd type="none" w="med" len="med"/>
          </a:ln>
        </p:spPr>
      </p:sp>
      <p:sp>
        <p:nvSpPr>
          <p:cNvPr id="35874" name="Line 33"/>
          <p:cNvSpPr/>
          <p:nvPr/>
        </p:nvSpPr>
        <p:spPr>
          <a:xfrm flipV="1">
            <a:off x="4648200" y="5105400"/>
            <a:ext cx="0" cy="609600"/>
          </a:xfrm>
          <a:prstGeom prst="line">
            <a:avLst/>
          </a:prstGeom>
          <a:ln w="9525" cap="flat" cmpd="sng">
            <a:solidFill>
              <a:schemeClr val="tx1"/>
            </a:solidFill>
            <a:prstDash val="solid"/>
            <a:headEnd type="none" w="med" len="med"/>
            <a:tailEnd type="none" w="med" len="med"/>
          </a:ln>
        </p:spPr>
      </p:sp>
      <p:sp>
        <p:nvSpPr>
          <p:cNvPr id="35875" name="Line 34"/>
          <p:cNvSpPr/>
          <p:nvPr/>
        </p:nvSpPr>
        <p:spPr>
          <a:xfrm>
            <a:off x="6781800" y="5105400"/>
            <a:ext cx="1066800" cy="0"/>
          </a:xfrm>
          <a:prstGeom prst="line">
            <a:avLst/>
          </a:prstGeom>
          <a:ln w="9525" cap="flat" cmpd="sng">
            <a:solidFill>
              <a:schemeClr val="tx1"/>
            </a:solidFill>
            <a:prstDash val="solid"/>
            <a:headEnd type="none" w="med" len="med"/>
            <a:tailEnd type="none" w="med" len="med"/>
          </a:ln>
        </p:spPr>
      </p:sp>
      <p:sp>
        <p:nvSpPr>
          <p:cNvPr id="35876" name="Line 35"/>
          <p:cNvSpPr/>
          <p:nvPr/>
        </p:nvSpPr>
        <p:spPr>
          <a:xfrm>
            <a:off x="7848600" y="5105400"/>
            <a:ext cx="0" cy="609600"/>
          </a:xfrm>
          <a:prstGeom prst="line">
            <a:avLst/>
          </a:prstGeom>
          <a:ln w="9525" cap="flat" cmpd="sng">
            <a:solidFill>
              <a:schemeClr val="tx1"/>
            </a:solidFill>
            <a:prstDash val="solid"/>
            <a:headEnd type="none" w="med" len="med"/>
            <a:tailEnd type="none" w="med" len="med"/>
          </a:ln>
        </p:spPr>
      </p:sp>
      <p:sp>
        <p:nvSpPr>
          <p:cNvPr id="35877" name="Line 36"/>
          <p:cNvSpPr/>
          <p:nvPr/>
        </p:nvSpPr>
        <p:spPr>
          <a:xfrm flipH="1">
            <a:off x="6781800" y="5715000"/>
            <a:ext cx="1066800" cy="0"/>
          </a:xfrm>
          <a:prstGeom prst="line">
            <a:avLst/>
          </a:prstGeom>
          <a:ln w="9525" cap="flat" cmpd="sng">
            <a:solidFill>
              <a:schemeClr val="tx1"/>
            </a:solidFill>
            <a:prstDash val="solid"/>
            <a:headEnd type="none" w="med" len="med"/>
            <a:tailEnd type="none" w="med" len="med"/>
          </a:ln>
        </p:spPr>
      </p:sp>
      <p:sp>
        <p:nvSpPr>
          <p:cNvPr id="35878" name="Line 37"/>
          <p:cNvSpPr/>
          <p:nvPr/>
        </p:nvSpPr>
        <p:spPr>
          <a:xfrm flipV="1">
            <a:off x="6781800" y="5105400"/>
            <a:ext cx="0" cy="609600"/>
          </a:xfrm>
          <a:prstGeom prst="line">
            <a:avLst/>
          </a:prstGeom>
          <a:ln w="9525" cap="flat" cmpd="sng">
            <a:solidFill>
              <a:schemeClr val="tx1"/>
            </a:solidFill>
            <a:prstDash val="solid"/>
            <a:headEnd type="none" w="med" len="med"/>
            <a:tailEnd type="none" w="med" len="med"/>
          </a:ln>
        </p:spPr>
      </p:sp>
      <p:sp>
        <p:nvSpPr>
          <p:cNvPr id="35879" name="Line 38"/>
          <p:cNvSpPr/>
          <p:nvPr/>
        </p:nvSpPr>
        <p:spPr>
          <a:xfrm>
            <a:off x="5257800" y="5410200"/>
            <a:ext cx="1371600" cy="0"/>
          </a:xfrm>
          <a:prstGeom prst="line">
            <a:avLst/>
          </a:prstGeom>
          <a:ln w="9525" cap="flat" cmpd="sng">
            <a:solidFill>
              <a:schemeClr val="tx1"/>
            </a:solidFill>
            <a:prstDash val="solid"/>
            <a:headEnd type="none" w="med" len="med"/>
            <a:tailEnd type="triangle" w="med" len="med"/>
          </a:ln>
        </p:spPr>
      </p:sp>
      <p:sp>
        <p:nvSpPr>
          <p:cNvPr id="35880" name="Line 39"/>
          <p:cNvSpPr/>
          <p:nvPr/>
        </p:nvSpPr>
        <p:spPr>
          <a:xfrm>
            <a:off x="1828800" y="5410200"/>
            <a:ext cx="838200" cy="0"/>
          </a:xfrm>
          <a:prstGeom prst="line">
            <a:avLst/>
          </a:prstGeom>
          <a:ln w="9525" cap="flat" cmpd="sng">
            <a:solidFill>
              <a:schemeClr val="tx1"/>
            </a:solidFill>
            <a:prstDash val="solid"/>
            <a:headEnd type="none" w="med" len="med"/>
            <a:tailEnd type="triangle" w="med" len="med"/>
          </a:ln>
        </p:spPr>
      </p:sp>
      <p:sp>
        <p:nvSpPr>
          <p:cNvPr id="35881" name="Line 40"/>
          <p:cNvSpPr/>
          <p:nvPr/>
        </p:nvSpPr>
        <p:spPr>
          <a:xfrm>
            <a:off x="4267200" y="2667000"/>
            <a:ext cx="0" cy="3657600"/>
          </a:xfrm>
          <a:prstGeom prst="line">
            <a:avLst/>
          </a:prstGeom>
          <a:ln w="38100" cap="flat" cmpd="sng">
            <a:solidFill>
              <a:schemeClr val="tx1"/>
            </a:solidFill>
            <a:prstDash val="solid"/>
            <a:headEnd type="none" w="med" len="med"/>
            <a:tailEnd type="none" w="med" len="med"/>
          </a:ln>
        </p:spPr>
      </p:sp>
      <p:sp>
        <p:nvSpPr>
          <p:cNvPr id="35882" name="Text Box 41"/>
          <p:cNvSpPr txBox="1"/>
          <p:nvPr/>
        </p:nvSpPr>
        <p:spPr>
          <a:xfrm>
            <a:off x="1355725" y="2679700"/>
            <a:ext cx="433388"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ip</a:t>
            </a:r>
            <a:endParaRPr lang="en-US" altLang="zh-CN" sz="2400" dirty="0">
              <a:latin typeface="Comic Sans MS" panose="030F0702030302020204" pitchFamily="66" charset="0"/>
            </a:endParaRPr>
          </a:p>
        </p:txBody>
      </p:sp>
      <p:sp>
        <p:nvSpPr>
          <p:cNvPr id="35883" name="Text Box 42"/>
          <p:cNvSpPr txBox="1"/>
          <p:nvPr/>
        </p:nvSpPr>
        <p:spPr>
          <a:xfrm>
            <a:off x="3184525" y="3246438"/>
            <a:ext cx="69215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100</a:t>
            </a:r>
            <a:endParaRPr lang="en-US" altLang="zh-CN" sz="2400" dirty="0">
              <a:latin typeface="Comic Sans MS" panose="030F0702030302020204" pitchFamily="66" charset="0"/>
            </a:endParaRPr>
          </a:p>
        </p:txBody>
      </p:sp>
      <p:sp>
        <p:nvSpPr>
          <p:cNvPr id="35884" name="Text Box 43"/>
          <p:cNvSpPr txBox="1"/>
          <p:nvPr/>
        </p:nvSpPr>
        <p:spPr>
          <a:xfrm>
            <a:off x="4784725" y="2755900"/>
            <a:ext cx="433388"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ip</a:t>
            </a:r>
            <a:endParaRPr lang="en-US" altLang="zh-CN" sz="2400" dirty="0">
              <a:latin typeface="Comic Sans MS" panose="030F0702030302020204" pitchFamily="66" charset="0"/>
            </a:endParaRPr>
          </a:p>
        </p:txBody>
      </p:sp>
      <p:sp>
        <p:nvSpPr>
          <p:cNvPr id="35885" name="Text Box 44"/>
          <p:cNvSpPr txBox="1"/>
          <p:nvPr/>
        </p:nvSpPr>
        <p:spPr>
          <a:xfrm>
            <a:off x="7010400" y="3213100"/>
            <a:ext cx="69215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100</a:t>
            </a:r>
            <a:endParaRPr lang="en-US" altLang="zh-CN" sz="2400" dirty="0">
              <a:latin typeface="Comic Sans MS" panose="030F0702030302020204" pitchFamily="66" charset="0"/>
            </a:endParaRPr>
          </a:p>
        </p:txBody>
      </p:sp>
      <p:sp>
        <p:nvSpPr>
          <p:cNvPr id="35886" name="Text Box 45"/>
          <p:cNvSpPr txBox="1"/>
          <p:nvPr/>
        </p:nvSpPr>
        <p:spPr>
          <a:xfrm>
            <a:off x="3048000" y="5194300"/>
            <a:ext cx="741363"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200</a:t>
            </a:r>
            <a:endParaRPr lang="en-US" altLang="zh-CN" sz="2400" dirty="0">
              <a:latin typeface="Comic Sans MS" panose="030F0702030302020204" pitchFamily="66" charset="0"/>
            </a:endParaRPr>
          </a:p>
        </p:txBody>
      </p:sp>
      <p:sp>
        <p:nvSpPr>
          <p:cNvPr id="35887" name="Text Box 46"/>
          <p:cNvSpPr txBox="1"/>
          <p:nvPr/>
        </p:nvSpPr>
        <p:spPr>
          <a:xfrm>
            <a:off x="7011988" y="5194300"/>
            <a:ext cx="69215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en-US" altLang="zh-CN" sz="2400" dirty="0">
                <a:solidFill>
                  <a:schemeClr val="hlink"/>
                </a:solidFill>
                <a:latin typeface="Comic Sans MS" panose="030F0702030302020204" pitchFamily="66" charset="0"/>
              </a:rPr>
              <a:t>100</a:t>
            </a:r>
            <a:endParaRPr lang="en-US" altLang="zh-CN" sz="2400" dirty="0">
              <a:solidFill>
                <a:schemeClr val="hlink"/>
              </a:solidFill>
              <a:latin typeface="Comic Sans MS" panose="030F0702030302020204" pitchFamily="66" charset="0"/>
            </a:endParaRPr>
          </a:p>
        </p:txBody>
      </p:sp>
      <p:sp>
        <p:nvSpPr>
          <p:cNvPr id="35888" name="Text Box 47"/>
          <p:cNvSpPr txBox="1"/>
          <p:nvPr/>
        </p:nvSpPr>
        <p:spPr>
          <a:xfrm>
            <a:off x="3260725" y="2743200"/>
            <a:ext cx="269875"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i</a:t>
            </a:r>
            <a:endParaRPr lang="en-US" altLang="zh-CN" sz="2400" dirty="0">
              <a:latin typeface="Comic Sans MS" panose="030F0702030302020204" pitchFamily="66" charset="0"/>
            </a:endParaRPr>
          </a:p>
        </p:txBody>
      </p:sp>
      <p:sp>
        <p:nvSpPr>
          <p:cNvPr id="35889" name="Text Box 48"/>
          <p:cNvSpPr txBox="1"/>
          <p:nvPr/>
        </p:nvSpPr>
        <p:spPr>
          <a:xfrm>
            <a:off x="7223125" y="2743200"/>
            <a:ext cx="269875"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i</a:t>
            </a:r>
            <a:endParaRPr lang="en-US" altLang="zh-CN" sz="2400" dirty="0">
              <a:latin typeface="Comic Sans MS" panose="030F0702030302020204" pitchFamily="66" charset="0"/>
            </a:endParaRPr>
          </a:p>
        </p:txBody>
      </p:sp>
      <p:sp>
        <p:nvSpPr>
          <p:cNvPr id="35890" name="Text Box 49"/>
          <p:cNvSpPr txBox="1"/>
          <p:nvPr/>
        </p:nvSpPr>
        <p:spPr>
          <a:xfrm>
            <a:off x="3184525" y="4541838"/>
            <a:ext cx="306388"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j</a:t>
            </a:r>
            <a:endParaRPr lang="en-US" altLang="zh-CN" sz="2400" dirty="0">
              <a:latin typeface="Comic Sans MS" panose="030F0702030302020204" pitchFamily="66" charset="0"/>
            </a:endParaRPr>
          </a:p>
        </p:txBody>
      </p:sp>
      <p:sp>
        <p:nvSpPr>
          <p:cNvPr id="35891" name="Text Box 50"/>
          <p:cNvSpPr txBox="1"/>
          <p:nvPr/>
        </p:nvSpPr>
        <p:spPr>
          <a:xfrm>
            <a:off x="7223125" y="4541838"/>
            <a:ext cx="306388"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j</a:t>
            </a:r>
            <a:endParaRPr lang="en-US" altLang="zh-CN" sz="2400" dirty="0">
              <a:latin typeface="Comic Sans MS" panose="030F0702030302020204" pitchFamily="66" charset="0"/>
            </a:endParaRPr>
          </a:p>
        </p:txBody>
      </p:sp>
      <p:sp>
        <p:nvSpPr>
          <p:cNvPr id="35892" name="Text Box 51"/>
          <p:cNvSpPr txBox="1"/>
          <p:nvPr/>
        </p:nvSpPr>
        <p:spPr>
          <a:xfrm>
            <a:off x="1203325" y="4541838"/>
            <a:ext cx="73660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intp</a:t>
            </a:r>
            <a:endParaRPr lang="en-US" altLang="zh-CN" sz="2400" dirty="0">
              <a:latin typeface="Comic Sans MS" panose="030F0702030302020204" pitchFamily="66" charset="0"/>
            </a:endParaRPr>
          </a:p>
        </p:txBody>
      </p:sp>
      <p:sp>
        <p:nvSpPr>
          <p:cNvPr id="35893" name="Text Box 52"/>
          <p:cNvSpPr txBox="1"/>
          <p:nvPr/>
        </p:nvSpPr>
        <p:spPr>
          <a:xfrm>
            <a:off x="4937125" y="4618038"/>
            <a:ext cx="73660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en-US" altLang="zh-CN" sz="2400" dirty="0">
                <a:latin typeface="Comic Sans MS" panose="030F0702030302020204" pitchFamily="66" charset="0"/>
              </a:rPr>
              <a:t>intp</a:t>
            </a:r>
            <a:endParaRPr lang="en-US" altLang="zh-CN" sz="2400" dirty="0">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5895"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6867"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使用指针变量注意事项（续）</a:t>
            </a:r>
            <a:endParaRPr lang="zh-CN" altLang="en-US" b="1" dirty="0">
              <a:latin typeface="华文中宋" panose="02010600040101010101" pitchFamily="2" charset="-122"/>
              <a:ea typeface="华文中宋" panose="02010600040101010101" pitchFamily="2" charset="-122"/>
            </a:endParaRPr>
          </a:p>
        </p:txBody>
      </p:sp>
      <p:sp>
        <p:nvSpPr>
          <p:cNvPr id="36868" name="Rectangle 3"/>
          <p:cNvSpPr>
            <a:spLocks noGrp="1"/>
          </p:cNvSpPr>
          <p:nvPr>
            <p:ph idx="1"/>
          </p:nvPr>
        </p:nvSpPr>
        <p:spPr>
          <a:xfrm>
            <a:off x="685800" y="2017713"/>
            <a:ext cx="8269288" cy="4114800"/>
          </a:xfrm>
          <a:ln/>
        </p:spPr>
        <p:txBody>
          <a:bodyPr vert="horz" wrap="square" lIns="91440" tIns="45720" rIns="91440" bIns="45720" anchor="t" anchorCtr="0"/>
          <a:p>
            <a:pPr eaLnBrk="1" hangingPunct="1">
              <a:lnSpc>
                <a:spcPct val="90000"/>
              </a:lnSpc>
            </a:pPr>
            <a:r>
              <a:rPr lang="zh-CN" altLang="en-US" sz="2800" b="1" dirty="0">
                <a:latin typeface="Comic Sans MS" panose="030F0702030302020204" pitchFamily="66" charset="0"/>
              </a:rPr>
              <a:t>定义指针变量，使它指向某变量，并通过指针变量引用它所的指变量</a:t>
            </a:r>
            <a:r>
              <a:rPr lang="en-US" altLang="zh-CN" sz="2800" b="1" dirty="0">
                <a:latin typeface="Comic Sans MS" panose="030F0702030302020204" pitchFamily="66" charset="0"/>
              </a:rPr>
              <a:t>:</a:t>
            </a:r>
            <a:endParaRPr lang="en-US" altLang="zh-CN" sz="2800" b="1" dirty="0">
              <a:latin typeface="Comic Sans MS" panose="030F0702030302020204" pitchFamily="66" charset="0"/>
            </a:endParaRPr>
          </a:p>
          <a:p>
            <a:pPr lvl="1" eaLnBrk="1" hangingPunct="1">
              <a:lnSpc>
                <a:spcPct val="90000"/>
              </a:lnSpc>
            </a:pPr>
            <a:r>
              <a:rPr lang="en-US" altLang="zh-CN" sz="2400" b="1" dirty="0">
                <a:solidFill>
                  <a:srgbClr val="0000FF"/>
                </a:solidFill>
                <a:latin typeface="Comic Sans MS" panose="030F0702030302020204" pitchFamily="66" charset="0"/>
              </a:rPr>
              <a:t>int a = 100, x = 2, *intp = &amp;a;</a:t>
            </a:r>
            <a:endParaRPr lang="en-US" altLang="zh-CN" sz="2400" b="1" dirty="0">
              <a:solidFill>
                <a:srgbClr val="0000FF"/>
              </a:solidFill>
              <a:latin typeface="Comic Sans MS" panose="030F0702030302020204" pitchFamily="66" charset="0"/>
            </a:endParaRPr>
          </a:p>
          <a:p>
            <a:pPr lvl="1" eaLnBrk="1" hangingPunct="1">
              <a:lnSpc>
                <a:spcPct val="90000"/>
              </a:lnSpc>
            </a:pPr>
            <a:r>
              <a:rPr lang="en-US" altLang="zh-CN" sz="2400" b="1" dirty="0">
                <a:solidFill>
                  <a:srgbClr val="0000FF"/>
                </a:solidFill>
                <a:latin typeface="Comic Sans MS" panose="030F0702030302020204" pitchFamily="66" charset="0"/>
              </a:rPr>
              <a:t>x += *intp;   *intp *= x;</a:t>
            </a:r>
            <a:endParaRPr lang="en-US" altLang="zh-CN" sz="2400" b="1" dirty="0">
              <a:solidFill>
                <a:srgbClr val="0000FF"/>
              </a:solidFill>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改变指针变量的值，就改变了它的指向，从而</a:t>
            </a:r>
            <a:r>
              <a:rPr lang="zh-CN" altLang="en-US" sz="2400" b="1" dirty="0">
                <a:solidFill>
                  <a:srgbClr val="FF0000"/>
                </a:solidFill>
                <a:latin typeface="Comic Sans MS" panose="030F0702030302020204" pitchFamily="66" charset="0"/>
              </a:rPr>
              <a:t>实现同样的表示形式能间接引用不同的变量</a:t>
            </a:r>
            <a:endParaRPr lang="zh-CN" altLang="en-US" sz="2400" b="1" dirty="0">
              <a:solidFill>
                <a:srgbClr val="FF0000"/>
              </a:solidFill>
              <a:latin typeface="Comic Sans MS" panose="030F0702030302020204" pitchFamily="66" charset="0"/>
            </a:endParaRPr>
          </a:p>
          <a:p>
            <a:pPr eaLnBrk="1" hangingPunct="1">
              <a:lnSpc>
                <a:spcPct val="90000"/>
              </a:lnSpc>
            </a:pPr>
            <a:r>
              <a:rPr lang="zh-CN" altLang="en-US" sz="2800" b="1" dirty="0">
                <a:solidFill>
                  <a:srgbClr val="FF0000"/>
                </a:solidFill>
                <a:latin typeface="Comic Sans MS" panose="030F0702030302020204" pitchFamily="66" charset="0"/>
              </a:rPr>
              <a:t>指针变量最主要的应用有两个方面</a:t>
            </a:r>
            <a:endParaRPr lang="zh-CN" altLang="en-US" sz="2800" b="1" dirty="0">
              <a:solidFill>
                <a:srgbClr val="FF0000"/>
              </a:solidFill>
              <a:latin typeface="Comic Sans MS" panose="030F0702030302020204" pitchFamily="66" charset="0"/>
            </a:endParaRPr>
          </a:p>
          <a:p>
            <a:pPr lvl="1" eaLnBrk="1" hangingPunct="1">
              <a:lnSpc>
                <a:spcPct val="90000"/>
              </a:lnSpc>
            </a:pPr>
            <a:r>
              <a:rPr lang="zh-CN" altLang="en-US" sz="2400" b="1" dirty="0">
                <a:solidFill>
                  <a:srgbClr val="0000FF"/>
                </a:solidFill>
                <a:latin typeface="Comic Sans MS" panose="030F0702030302020204" pitchFamily="66" charset="0"/>
              </a:rPr>
              <a:t>让指针变量指向数组的元素，以便逐一改变指针变量的指向，遍历数组的全部元素</a:t>
            </a:r>
            <a:endParaRPr lang="zh-CN" altLang="en-US" sz="2400" b="1" dirty="0">
              <a:solidFill>
                <a:srgbClr val="0000FF"/>
              </a:solidFill>
              <a:latin typeface="Comic Sans MS" panose="030F0702030302020204" pitchFamily="66" charset="0"/>
            </a:endParaRPr>
          </a:p>
          <a:p>
            <a:pPr lvl="1" eaLnBrk="1" hangingPunct="1">
              <a:lnSpc>
                <a:spcPct val="90000"/>
              </a:lnSpc>
            </a:pPr>
            <a:r>
              <a:rPr lang="zh-CN" altLang="en-US" sz="2400" b="1" dirty="0">
                <a:solidFill>
                  <a:srgbClr val="0000FF"/>
                </a:solidFill>
                <a:latin typeface="Comic Sans MS" panose="030F0702030302020204" pitchFamily="66" charset="0"/>
              </a:rPr>
              <a:t>让函数设置指针形参，让函数体中的代码通过指针形参引用调用环境中的变量</a:t>
            </a:r>
            <a:endParaRPr lang="zh-CN" altLang="en-US" sz="2400" b="1" dirty="0">
              <a:solidFill>
                <a:srgbClr val="0000FF"/>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6870"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7891"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使用指针变量注意事项（续）</a:t>
            </a:r>
            <a:endParaRPr lang="zh-CN" altLang="en-US" b="1" dirty="0">
              <a:latin typeface="华文中宋" panose="02010600040101010101" pitchFamily="2" charset="-122"/>
              <a:ea typeface="华文中宋" panose="02010600040101010101" pitchFamily="2" charset="-122"/>
            </a:endParaRPr>
          </a:p>
        </p:txBody>
      </p:sp>
      <p:sp>
        <p:nvSpPr>
          <p:cNvPr id="37892" name="Rectangle 3"/>
          <p:cNvSpPr>
            <a:spLocks noGrp="1"/>
          </p:cNvSpPr>
          <p:nvPr>
            <p:ph idx="1"/>
          </p:nvPr>
        </p:nvSpPr>
        <p:spPr>
          <a:xfrm>
            <a:off x="762000" y="2017713"/>
            <a:ext cx="8193088" cy="4114800"/>
          </a:xfrm>
          <a:ln/>
        </p:spPr>
        <p:txBody>
          <a:bodyPr vert="horz" wrap="square" lIns="91440" tIns="45720" rIns="91440" bIns="45720" anchor="t" anchorCtr="0"/>
          <a:p>
            <a:pPr eaLnBrk="1" hangingPunct="1">
              <a:lnSpc>
                <a:spcPct val="90000"/>
              </a:lnSpc>
            </a:pPr>
            <a:r>
              <a:rPr lang="zh-CN" altLang="en-US" sz="2800" b="1" dirty="0">
                <a:latin typeface="Comic Sans MS" panose="030F0702030302020204" pitchFamily="66" charset="0"/>
              </a:rPr>
              <a:t>指针变量定义与引用指针变量所指对象采用相似的标记形式</a:t>
            </a:r>
            <a:r>
              <a:rPr lang="en-US" altLang="zh-CN" sz="2800" b="1" dirty="0">
                <a:latin typeface="Comic Sans MS" panose="030F0702030302020204" pitchFamily="66" charset="0"/>
              </a:rPr>
              <a:t>(* </a:t>
            </a:r>
            <a:r>
              <a:rPr lang="zh-CN" altLang="en-US" sz="2800" b="1" dirty="0">
                <a:latin typeface="Comic Sans MS" panose="030F0702030302020204" pitchFamily="66" charset="0"/>
              </a:rPr>
              <a:t>指针变量名</a:t>
            </a:r>
            <a:r>
              <a:rPr lang="en-US" altLang="zh-CN" sz="2800" b="1" dirty="0">
                <a:latin typeface="Comic Sans MS" panose="030F0702030302020204" pitchFamily="66" charset="0"/>
              </a:rPr>
              <a:t>)</a:t>
            </a:r>
            <a:r>
              <a:rPr lang="zh-CN" altLang="en-US" sz="2800" b="1" dirty="0">
                <a:latin typeface="Comic Sans MS" panose="030F0702030302020204" pitchFamily="66" charset="0"/>
              </a:rPr>
              <a:t>，但它们的作用与意义是完全不同的</a:t>
            </a:r>
            <a:endParaRPr lang="zh-CN" altLang="en-US" sz="2800" b="1" dirty="0">
              <a:latin typeface="Comic Sans MS" panose="030F0702030302020204" pitchFamily="66" charset="0"/>
            </a:endParaRPr>
          </a:p>
          <a:p>
            <a:pPr eaLnBrk="1" hangingPunct="1">
              <a:lnSpc>
                <a:spcPct val="90000"/>
              </a:lnSpc>
            </a:pPr>
            <a:r>
              <a:rPr lang="zh-CN" altLang="en-US" sz="2800" b="1" dirty="0">
                <a:latin typeface="Comic Sans MS" panose="030F0702030302020204" pitchFamily="66" charset="0"/>
              </a:rPr>
              <a:t>在指针变量定义中</a:t>
            </a:r>
            <a:r>
              <a:rPr lang="en-US" altLang="zh-CN" sz="2800" b="1" dirty="0">
                <a:latin typeface="Comic Sans MS" panose="030F0702030302020204" pitchFamily="66" charset="0"/>
              </a:rPr>
              <a:t>(</a:t>
            </a:r>
            <a:r>
              <a:rPr lang="zh-CN" altLang="en-US" sz="2800" b="1" dirty="0">
                <a:latin typeface="Comic Sans MS" panose="030F0702030302020204" pitchFamily="66" charset="0"/>
              </a:rPr>
              <a:t>如 </a:t>
            </a:r>
            <a:r>
              <a:rPr lang="en-US" altLang="zh-CN" sz="2800" b="1" dirty="0">
                <a:latin typeface="Comic Sans MS" panose="030F0702030302020204" pitchFamily="66" charset="0"/>
              </a:rPr>
              <a:t>int *ip;)</a:t>
            </a:r>
            <a:r>
              <a:rPr lang="zh-CN" altLang="en-US" sz="2800" b="1" dirty="0">
                <a:latin typeface="Comic Sans MS" panose="030F0702030302020204" pitchFamily="66" charset="0"/>
              </a:rPr>
              <a:t>，指针变量名之前的符号“*”说明其随后的标识符是指针变量名</a:t>
            </a:r>
            <a:endParaRPr lang="zh-CN" altLang="en-US" sz="2800" b="1" dirty="0">
              <a:latin typeface="Comic Sans MS" panose="030F0702030302020204" pitchFamily="66" charset="0"/>
            </a:endParaRPr>
          </a:p>
          <a:p>
            <a:pPr eaLnBrk="1" hangingPunct="1">
              <a:lnSpc>
                <a:spcPct val="90000"/>
              </a:lnSpc>
            </a:pPr>
            <a:r>
              <a:rPr lang="zh-CN" altLang="en-US" sz="2800" b="1" dirty="0">
                <a:latin typeface="Comic Sans MS" panose="030F0702030302020204" pitchFamily="66" charset="0"/>
              </a:rPr>
              <a:t>如指针变量定义时带有初始化表达式，如“</a:t>
            </a:r>
            <a:r>
              <a:rPr lang="en-US" altLang="zh-CN" sz="2800" b="1" dirty="0">
                <a:solidFill>
                  <a:srgbClr val="0000FF"/>
                </a:solidFill>
                <a:latin typeface="Comic Sans MS" panose="030F0702030302020204" pitchFamily="66" charset="0"/>
              </a:rPr>
              <a:t>int i</a:t>
            </a:r>
            <a:r>
              <a:rPr lang="zh-CN" altLang="en-US" sz="2800" b="1" dirty="0">
                <a:solidFill>
                  <a:srgbClr val="0000FF"/>
                </a:solidFill>
                <a:latin typeface="Comic Sans MS" panose="030F0702030302020204" pitchFamily="66" charset="0"/>
              </a:rPr>
              <a:t>，*</a:t>
            </a:r>
            <a:r>
              <a:rPr lang="en-US" altLang="zh-CN" sz="2800" b="1" dirty="0">
                <a:solidFill>
                  <a:srgbClr val="0000FF"/>
                </a:solidFill>
                <a:latin typeface="Comic Sans MS" panose="030F0702030302020204" pitchFamily="66" charset="0"/>
              </a:rPr>
              <a:t>ip = &amp;i;” </a:t>
            </a:r>
            <a:r>
              <a:rPr lang="zh-CN" altLang="en-US" sz="2800" b="1" dirty="0">
                <a:latin typeface="Comic Sans MS" panose="030F0702030302020204" pitchFamily="66" charset="0"/>
              </a:rPr>
              <a:t>初始化表达式的地址是赋给指针变量本身，而不是指针变量所指对象</a:t>
            </a:r>
            <a:endParaRPr lang="zh-CN" altLang="en-US" sz="2800" b="1" dirty="0">
              <a:latin typeface="Comic Sans MS" panose="030F0702030302020204" pitchFamily="66" charset="0"/>
            </a:endParaRPr>
          </a:p>
          <a:p>
            <a:pPr lvl="1" eaLnBrk="1" hangingPunct="1">
              <a:lnSpc>
                <a:spcPct val="90000"/>
              </a:lnSpc>
            </a:pPr>
            <a:r>
              <a:rPr lang="zh-CN" altLang="en-US" sz="2400" b="1" dirty="0">
                <a:solidFill>
                  <a:schemeClr val="hlink"/>
                </a:solidFill>
                <a:latin typeface="Comic Sans MS" panose="030F0702030302020204" pitchFamily="66" charset="0"/>
              </a:rPr>
              <a:t>在初始化之前，指针变量还未指向任何对象</a:t>
            </a:r>
            <a:endParaRPr lang="zh-CN" altLang="en-US" sz="2400" b="1" dirty="0">
              <a:solidFill>
                <a:schemeClr val="hlink"/>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7894"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8915"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使用指针变量注意事项（续）</a:t>
            </a:r>
            <a:endParaRPr lang="zh-CN" altLang="en-US" b="1" dirty="0">
              <a:latin typeface="华文中宋" panose="02010600040101010101" pitchFamily="2" charset="-122"/>
              <a:ea typeface="华文中宋" panose="02010600040101010101" pitchFamily="2" charset="-122"/>
            </a:endParaRPr>
          </a:p>
        </p:txBody>
      </p:sp>
      <p:sp>
        <p:nvSpPr>
          <p:cNvPr id="38916" name="Rectangle 3"/>
          <p:cNvSpPr>
            <a:spLocks noGrp="1"/>
          </p:cNvSpPr>
          <p:nvPr>
            <p:ph idx="1"/>
          </p:nvPr>
        </p:nvSpPr>
        <p:spPr>
          <a:xfrm>
            <a:off x="457200" y="2017713"/>
            <a:ext cx="8497888" cy="4114800"/>
          </a:xfrm>
          <a:ln/>
        </p:spPr>
        <p:txBody>
          <a:bodyPr vert="horz" wrap="square" lIns="91440" tIns="45720" rIns="91440" bIns="45720" anchor="t" anchorCtr="0"/>
          <a:p>
            <a:pPr eaLnBrk="1" hangingPunct="1">
              <a:lnSpc>
                <a:spcPct val="90000"/>
              </a:lnSpc>
            </a:pPr>
            <a:r>
              <a:rPr lang="zh-CN" altLang="en-US" sz="2800" b="1" dirty="0">
                <a:latin typeface="Comic Sans MS" panose="030F0702030302020204" pitchFamily="66" charset="0"/>
              </a:rPr>
              <a:t>通过某个指向变量</a:t>
            </a:r>
            <a:r>
              <a:rPr lang="en-US" altLang="zh-CN" sz="2800" b="1" dirty="0">
                <a:latin typeface="Comic Sans MS" panose="030F0702030302020204" pitchFamily="66" charset="0"/>
              </a:rPr>
              <a:t>i</a:t>
            </a:r>
            <a:r>
              <a:rPr lang="zh-CN" altLang="en-US" sz="2800" b="1" dirty="0">
                <a:latin typeface="Comic Sans MS" panose="030F0702030302020204" pitchFamily="66" charset="0"/>
              </a:rPr>
              <a:t>的指针变量</a:t>
            </a:r>
            <a:r>
              <a:rPr lang="en-US" altLang="zh-CN" sz="2800" b="1" dirty="0">
                <a:latin typeface="Comic Sans MS" panose="030F0702030302020204" pitchFamily="66" charset="0"/>
              </a:rPr>
              <a:t>ip</a:t>
            </a:r>
            <a:r>
              <a:rPr lang="zh-CN" altLang="en-US" sz="2800" b="1" dirty="0">
                <a:latin typeface="Comic Sans MS" panose="030F0702030302020204" pitchFamily="66" charset="0"/>
              </a:rPr>
              <a:t>引用变量</a:t>
            </a:r>
            <a:r>
              <a:rPr lang="en-US" altLang="zh-CN" sz="2800" b="1" dirty="0">
                <a:latin typeface="Comic Sans MS" panose="030F0702030302020204" pitchFamily="66" charset="0"/>
              </a:rPr>
              <a:t>i</a:t>
            </a:r>
            <a:r>
              <a:rPr lang="zh-CN" altLang="en-US" sz="2800" b="1" dirty="0">
                <a:latin typeface="Comic Sans MS" panose="030F0702030302020204" pitchFamily="66" charset="0"/>
              </a:rPr>
              <a:t>与直接按其名</a:t>
            </a:r>
            <a:r>
              <a:rPr lang="en-US" altLang="zh-CN" sz="2800" b="1" dirty="0">
                <a:latin typeface="Comic Sans MS" panose="030F0702030302020204" pitchFamily="66" charset="0"/>
              </a:rPr>
              <a:t>i</a:t>
            </a:r>
            <a:r>
              <a:rPr lang="zh-CN" altLang="en-US" sz="2800" b="1" dirty="0">
                <a:latin typeface="Comic Sans MS" panose="030F0702030302020204" pitchFamily="66" charset="0"/>
              </a:rPr>
              <a:t>引用变量</a:t>
            </a:r>
            <a:r>
              <a:rPr lang="en-US" altLang="zh-CN" sz="2800" b="1" dirty="0">
                <a:latin typeface="Comic Sans MS" panose="030F0702030302020204" pitchFamily="66" charset="0"/>
              </a:rPr>
              <a:t>i</a:t>
            </a:r>
            <a:r>
              <a:rPr lang="zh-CN" altLang="en-US" sz="2800" b="1" dirty="0">
                <a:latin typeface="Comic Sans MS" panose="030F0702030302020204" pitchFamily="66" charset="0"/>
              </a:rPr>
              <a:t>，效果是相同的</a:t>
            </a:r>
            <a:endParaRPr lang="zh-CN" altLang="en-US" sz="2800" b="1" dirty="0">
              <a:latin typeface="Comic Sans MS" panose="030F0702030302020204" pitchFamily="66" charset="0"/>
            </a:endParaRPr>
          </a:p>
          <a:p>
            <a:pPr lvl="1" eaLnBrk="1" hangingPunct="1">
              <a:lnSpc>
                <a:spcPct val="90000"/>
              </a:lnSpc>
            </a:pPr>
            <a:r>
              <a:rPr lang="zh-CN" altLang="en-US" sz="2400" b="1" dirty="0">
                <a:solidFill>
                  <a:srgbClr val="0000FF"/>
                </a:solidFill>
                <a:latin typeface="Comic Sans MS" panose="030F0702030302020204" pitchFamily="66" charset="0"/>
              </a:rPr>
              <a:t>如有 </a:t>
            </a:r>
            <a:r>
              <a:rPr lang="en-US" altLang="zh-CN" sz="2400" b="1" dirty="0">
                <a:solidFill>
                  <a:srgbClr val="0000FF"/>
                </a:solidFill>
                <a:latin typeface="Comic Sans MS" panose="030F0702030302020204" pitchFamily="66" charset="0"/>
              </a:rPr>
              <a:t>int i, *ip = &amp;i;</a:t>
            </a:r>
            <a:r>
              <a:rPr lang="zh-CN" altLang="en-US" sz="2400" b="1" dirty="0">
                <a:latin typeface="Comic Sans MS" panose="030F0702030302020204" pitchFamily="66" charset="0"/>
              </a:rPr>
              <a:t>则凡变量</a:t>
            </a:r>
            <a:r>
              <a:rPr lang="en-US" altLang="zh-CN" sz="2400" b="1" dirty="0">
                <a:latin typeface="Comic Sans MS" panose="030F0702030302020204" pitchFamily="66" charset="0"/>
              </a:rPr>
              <a:t>i</a:t>
            </a:r>
            <a:r>
              <a:rPr lang="zh-CN" altLang="en-US" sz="2400" b="1" dirty="0">
                <a:latin typeface="Comic Sans MS" panose="030F0702030302020204" pitchFamily="66" charset="0"/>
              </a:rPr>
              <a:t>能使用的地方，*</a:t>
            </a:r>
            <a:r>
              <a:rPr lang="en-US" altLang="zh-CN" sz="2400" b="1" dirty="0">
                <a:latin typeface="Comic Sans MS" panose="030F0702030302020204" pitchFamily="66" charset="0"/>
              </a:rPr>
              <a:t>ip</a:t>
            </a:r>
            <a:r>
              <a:rPr lang="zh-CN" altLang="en-US" sz="2400" b="1" dirty="0">
                <a:latin typeface="Comic Sans MS" panose="030F0702030302020204" pitchFamily="66" charset="0"/>
              </a:rPr>
              <a:t>一样能用</a:t>
            </a:r>
            <a:endParaRPr lang="zh-CN" altLang="en-US" sz="2400" b="1" dirty="0">
              <a:latin typeface="Comic Sans MS" panose="030F0702030302020204" pitchFamily="66" charset="0"/>
            </a:endParaRPr>
          </a:p>
          <a:p>
            <a:pPr eaLnBrk="1" hangingPunct="1">
              <a:lnSpc>
                <a:spcPct val="90000"/>
              </a:lnSpc>
            </a:pPr>
            <a:r>
              <a:rPr lang="zh-CN" altLang="en-US" sz="2800" b="1" dirty="0">
                <a:latin typeface="Comic Sans MS" panose="030F0702030302020204" pitchFamily="66" charset="0"/>
              </a:rPr>
              <a:t>因单目运算符*、</a:t>
            </a:r>
            <a:r>
              <a:rPr lang="en-US" altLang="zh-CN" sz="2800" b="1" dirty="0">
                <a:latin typeface="Comic Sans MS" panose="030F0702030302020204" pitchFamily="66" charset="0"/>
              </a:rPr>
              <a:t>&amp;</a:t>
            </a:r>
            <a:r>
              <a:rPr lang="zh-CN" altLang="en-US" sz="2800" b="1" dirty="0">
                <a:latin typeface="Comic Sans MS" panose="030F0702030302020204" pitchFamily="66" charset="0"/>
              </a:rPr>
              <a:t>、</a:t>
            </a:r>
            <a:r>
              <a:rPr lang="en-US" altLang="zh-CN" sz="2800" b="1" dirty="0">
                <a:latin typeface="Comic Sans MS" panose="030F0702030302020204" pitchFamily="66" charset="0"/>
              </a:rPr>
              <a:t>++</a:t>
            </a:r>
            <a:r>
              <a:rPr lang="zh-CN" altLang="en-US" sz="2800" b="1" dirty="0">
                <a:latin typeface="Comic Sans MS" panose="030F0702030302020204" pitchFamily="66" charset="0"/>
              </a:rPr>
              <a:t>和</a:t>
            </a:r>
            <a:r>
              <a:rPr lang="en-US" altLang="zh-CN" sz="2800" b="1" dirty="0">
                <a:latin typeface="Comic Sans MS" panose="030F0702030302020204" pitchFamily="66" charset="0"/>
              </a:rPr>
              <a:t>- -</a:t>
            </a:r>
            <a:r>
              <a:rPr lang="zh-CN" altLang="en-US" sz="2800" b="1" dirty="0">
                <a:latin typeface="Comic Sans MS" panose="030F0702030302020204" pitchFamily="66" charset="0"/>
              </a:rPr>
              <a:t>是从右向左结合的。注意分清运算对象是指针变量、还是指针变量所指对象</a:t>
            </a:r>
            <a:endParaRPr lang="zh-CN" altLang="en-US" sz="2800" b="1" dirty="0">
              <a:latin typeface="Comic Sans MS" panose="030F0702030302020204" pitchFamily="66" charset="0"/>
            </a:endParaRPr>
          </a:p>
          <a:p>
            <a:pPr lvl="1" eaLnBrk="1" hangingPunct="1">
              <a:lnSpc>
                <a:spcPct val="90000"/>
              </a:lnSpc>
            </a:pPr>
            <a:r>
              <a:rPr lang="zh-CN" altLang="en-US" sz="2400" b="1" dirty="0">
                <a:solidFill>
                  <a:srgbClr val="0000FF"/>
                </a:solidFill>
                <a:latin typeface="Comic Sans MS" panose="030F0702030302020204" pitchFamily="66" charset="0"/>
              </a:rPr>
              <a:t>如有 </a:t>
            </a:r>
            <a:r>
              <a:rPr lang="en-US" altLang="zh-CN" sz="2400" b="1" dirty="0">
                <a:solidFill>
                  <a:srgbClr val="0000FF"/>
                </a:solidFill>
                <a:latin typeface="Comic Sans MS" panose="030F0702030302020204" pitchFamily="66" charset="0"/>
              </a:rPr>
              <a:t>int i, j, *ip = &amp;i ;</a:t>
            </a:r>
            <a:endParaRPr lang="en-US" altLang="zh-CN" sz="2400" b="1" dirty="0">
              <a:solidFill>
                <a:srgbClr val="0000FF"/>
              </a:solidFill>
              <a:latin typeface="Comic Sans MS" panose="030F0702030302020204" pitchFamily="66" charset="0"/>
            </a:endParaRPr>
          </a:p>
          <a:p>
            <a:pPr lvl="1" eaLnBrk="1" hangingPunct="1">
              <a:lnSpc>
                <a:spcPct val="90000"/>
              </a:lnSpc>
            </a:pPr>
            <a:r>
              <a:rPr lang="zh-CN" altLang="en-US" sz="2400" b="1" dirty="0">
                <a:solidFill>
                  <a:srgbClr val="0000FF"/>
                </a:solidFill>
                <a:latin typeface="Comic Sans MS" panose="030F0702030302020204" pitchFamily="66" charset="0"/>
              </a:rPr>
              <a:t>语句  </a:t>
            </a:r>
            <a:r>
              <a:rPr lang="en-US" altLang="zh-CN" sz="2400" b="1" dirty="0">
                <a:solidFill>
                  <a:srgbClr val="0000FF"/>
                </a:solidFill>
                <a:latin typeface="Comic Sans MS" panose="030F0702030302020204" pitchFamily="66" charset="0"/>
              </a:rPr>
              <a:t>j = ++*ip;</a:t>
            </a:r>
            <a:r>
              <a:rPr lang="zh-CN" altLang="en-US" sz="2400" b="1" dirty="0">
                <a:solidFill>
                  <a:srgbClr val="0000FF"/>
                </a:solidFill>
                <a:latin typeface="Comic Sans MS" panose="030F0702030302020204" pitchFamily="66" charset="0"/>
              </a:rPr>
              <a:t>相当于*</a:t>
            </a:r>
            <a:r>
              <a:rPr lang="en-US" altLang="zh-CN" sz="2400" b="1" dirty="0">
                <a:solidFill>
                  <a:srgbClr val="0000FF"/>
                </a:solidFill>
                <a:latin typeface="Comic Sans MS" panose="030F0702030302020204" pitchFamily="66" charset="0"/>
              </a:rPr>
              <a:t>ip=*ip+1; j= *ip;</a:t>
            </a:r>
            <a:endParaRPr lang="en-US" altLang="zh-CN" sz="2400" b="1" dirty="0">
              <a:solidFill>
                <a:srgbClr val="0000FF"/>
              </a:solidFill>
              <a:latin typeface="Comic Sans MS" panose="030F0702030302020204" pitchFamily="66" charset="0"/>
            </a:endParaRPr>
          </a:p>
          <a:p>
            <a:pPr lvl="1" eaLnBrk="1" hangingPunct="1">
              <a:lnSpc>
                <a:spcPct val="90000"/>
              </a:lnSpc>
            </a:pPr>
            <a:r>
              <a:rPr lang="en-US" altLang="zh-CN" sz="2400" b="1" dirty="0">
                <a:solidFill>
                  <a:srgbClr val="0000FF"/>
                </a:solidFill>
                <a:latin typeface="Comic Sans MS" panose="030F0702030302020204" pitchFamily="66" charset="0"/>
              </a:rPr>
              <a:t>j = *ip++;</a:t>
            </a:r>
            <a:r>
              <a:rPr lang="zh-CN" altLang="en-US" sz="2400" b="1" dirty="0">
                <a:solidFill>
                  <a:srgbClr val="0000FF"/>
                </a:solidFill>
                <a:latin typeface="Comic Sans MS" panose="030F0702030302020204" pitchFamily="66" charset="0"/>
              </a:rPr>
              <a:t>相当于语句 </a:t>
            </a:r>
            <a:r>
              <a:rPr lang="en-US" altLang="zh-CN" sz="2400" b="1" dirty="0">
                <a:solidFill>
                  <a:srgbClr val="0000FF"/>
                </a:solidFill>
                <a:latin typeface="Comic Sans MS" panose="030F0702030302020204" pitchFamily="66" charset="0"/>
              </a:rPr>
              <a:t>j = *ip; ip++;</a:t>
            </a:r>
            <a:endParaRPr lang="en-US" altLang="zh-CN" sz="2400" b="1" dirty="0">
              <a:solidFill>
                <a:srgbClr val="0000FF"/>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8918"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9939"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使用指针变量注意事项（续）</a:t>
            </a:r>
            <a:endParaRPr lang="zh-CN" altLang="en-US" b="1" dirty="0">
              <a:latin typeface="华文中宋" panose="02010600040101010101" pitchFamily="2" charset="-122"/>
              <a:ea typeface="华文中宋" panose="02010600040101010101" pitchFamily="2" charset="-122"/>
            </a:endParaRPr>
          </a:p>
        </p:txBody>
      </p:sp>
      <p:sp>
        <p:nvSpPr>
          <p:cNvPr id="39940" name="Rectangle 3"/>
          <p:cNvSpPr>
            <a:spLocks noGrp="1"/>
          </p:cNvSpPr>
          <p:nvPr>
            <p:ph idx="1"/>
          </p:nvPr>
        </p:nvSpPr>
        <p:spPr>
          <a:ln/>
        </p:spPr>
        <p:txBody>
          <a:bodyPr vert="horz" wrap="square" lIns="91440" tIns="45720" rIns="91440" bIns="45720" anchor="t" anchorCtr="0"/>
          <a:p>
            <a:pPr eaLnBrk="1" hangingPunct="1"/>
            <a:r>
              <a:rPr lang="en-US" altLang="zh-CN" b="1" dirty="0">
                <a:solidFill>
                  <a:srgbClr val="0000FF"/>
                </a:solidFill>
                <a:latin typeface="Comic Sans MS" panose="030F0702030302020204" pitchFamily="66" charset="0"/>
              </a:rPr>
              <a:t>“j = (*ip)++;” </a:t>
            </a:r>
            <a:r>
              <a:rPr lang="zh-CN" altLang="en-US" b="1" dirty="0">
                <a:solidFill>
                  <a:srgbClr val="0000FF"/>
                </a:solidFill>
                <a:latin typeface="Comic Sans MS" panose="030F0702030302020204" pitchFamily="66" charset="0"/>
              </a:rPr>
              <a:t>不同于 “</a:t>
            </a:r>
            <a:r>
              <a:rPr lang="en-US" altLang="zh-CN" b="1" dirty="0">
                <a:solidFill>
                  <a:srgbClr val="0000FF"/>
                </a:solidFill>
                <a:latin typeface="Comic Sans MS" panose="030F0702030302020204" pitchFamily="66" charset="0"/>
              </a:rPr>
              <a:t>j = *ip++”</a:t>
            </a:r>
            <a:endParaRPr lang="en-US" altLang="zh-CN" b="1" dirty="0">
              <a:solidFill>
                <a:srgbClr val="0000FF"/>
              </a:solidFill>
              <a:latin typeface="Comic Sans MS" panose="030F0702030302020204" pitchFamily="66" charset="0"/>
            </a:endParaRPr>
          </a:p>
          <a:p>
            <a:pPr eaLnBrk="1" hangingPunct="1"/>
            <a:r>
              <a:rPr lang="zh-CN" altLang="en-US" b="1" dirty="0">
                <a:solidFill>
                  <a:srgbClr val="0000FF"/>
                </a:solidFill>
                <a:latin typeface="Comic Sans MS" panose="030F0702030302020204" pitchFamily="66" charset="0"/>
              </a:rPr>
              <a:t>前者是先引用</a:t>
            </a:r>
            <a:r>
              <a:rPr lang="en-US" altLang="zh-CN" b="1" dirty="0">
                <a:solidFill>
                  <a:srgbClr val="0000FF"/>
                </a:solidFill>
                <a:latin typeface="Comic Sans MS" panose="030F0702030302020204" pitchFamily="66" charset="0"/>
              </a:rPr>
              <a:t>ip</a:t>
            </a:r>
            <a:r>
              <a:rPr lang="zh-CN" altLang="en-US" b="1" dirty="0">
                <a:solidFill>
                  <a:srgbClr val="0000FF"/>
                </a:solidFill>
                <a:latin typeface="Comic Sans MS" panose="030F0702030302020204" pitchFamily="66" charset="0"/>
              </a:rPr>
              <a:t>所指向的对象，取该对象的内容赋给</a:t>
            </a:r>
            <a:r>
              <a:rPr lang="en-US" altLang="zh-CN" b="1" dirty="0">
                <a:solidFill>
                  <a:srgbClr val="0000FF"/>
                </a:solidFill>
                <a:latin typeface="Comic Sans MS" panose="030F0702030302020204" pitchFamily="66" charset="0"/>
              </a:rPr>
              <a:t>j</a:t>
            </a:r>
            <a:r>
              <a:rPr lang="zh-CN" altLang="en-US" b="1" dirty="0">
                <a:solidFill>
                  <a:srgbClr val="0000FF"/>
                </a:solidFill>
                <a:latin typeface="Comic Sans MS" panose="030F0702030302020204" pitchFamily="66" charset="0"/>
              </a:rPr>
              <a:t>，并让该对象的内容增加</a:t>
            </a:r>
            <a:r>
              <a:rPr lang="en-US" altLang="zh-CN" b="1" dirty="0">
                <a:solidFill>
                  <a:srgbClr val="0000FF"/>
                </a:solidFill>
                <a:latin typeface="Comic Sans MS" panose="030F0702030302020204" pitchFamily="66" charset="0"/>
              </a:rPr>
              <a:t>1</a:t>
            </a:r>
            <a:r>
              <a:rPr lang="zh-CN" altLang="en-US" b="1" dirty="0">
                <a:solidFill>
                  <a:srgbClr val="0000FF"/>
                </a:solidFill>
                <a:latin typeface="Comic Sans MS" panose="030F0702030302020204" pitchFamily="66" charset="0"/>
              </a:rPr>
              <a:t>个单位</a:t>
            </a:r>
            <a:endParaRPr lang="zh-CN" altLang="en-US" b="1" dirty="0">
              <a:solidFill>
                <a:srgbClr val="0000FF"/>
              </a:solidFill>
              <a:latin typeface="Comic Sans MS" panose="030F0702030302020204" pitchFamily="66" charset="0"/>
            </a:endParaRPr>
          </a:p>
          <a:p>
            <a:pPr eaLnBrk="1" hangingPunct="1"/>
            <a:r>
              <a:rPr lang="zh-CN" altLang="en-US" b="1" dirty="0">
                <a:solidFill>
                  <a:srgbClr val="0000FF"/>
                </a:solidFill>
                <a:latin typeface="Comic Sans MS" panose="030F0702030302020204" pitchFamily="66" charset="0"/>
              </a:rPr>
              <a:t>后者是将</a:t>
            </a:r>
            <a:r>
              <a:rPr lang="zh-CN" altLang="en-US" b="1" dirty="0">
                <a:latin typeface="Comic Sans MS" panose="030F0702030302020204" pitchFamily="66" charset="0"/>
              </a:rPr>
              <a:t>原来</a:t>
            </a:r>
            <a:r>
              <a:rPr lang="en-US" altLang="zh-CN" b="1" dirty="0">
                <a:latin typeface="Comic Sans MS" panose="030F0702030302020204" pitchFamily="66" charset="0"/>
              </a:rPr>
              <a:t>ip</a:t>
            </a:r>
            <a:r>
              <a:rPr lang="zh-CN" altLang="en-US" b="1" dirty="0">
                <a:latin typeface="Comic Sans MS" panose="030F0702030302020204" pitchFamily="66" charset="0"/>
              </a:rPr>
              <a:t>指向的值赋予</a:t>
            </a:r>
            <a:r>
              <a:rPr lang="en-US" altLang="zh-CN" b="1" dirty="0">
                <a:latin typeface="Comic Sans MS" panose="030F0702030302020204" pitchFamily="66" charset="0"/>
              </a:rPr>
              <a:t>j</a:t>
            </a:r>
            <a:r>
              <a:rPr lang="zh-CN" altLang="en-US" b="1" dirty="0">
                <a:latin typeface="Comic Sans MS" panose="030F0702030302020204" pitchFamily="66" charset="0"/>
              </a:rPr>
              <a:t>，然后</a:t>
            </a:r>
            <a:r>
              <a:rPr lang="en-US" altLang="zh-CN" b="1" dirty="0">
                <a:latin typeface="Comic Sans MS" panose="030F0702030302020204" pitchFamily="66" charset="0"/>
              </a:rPr>
              <a:t>ip</a:t>
            </a:r>
            <a:r>
              <a:rPr lang="zh-CN" altLang="en-US" b="1" dirty="0">
                <a:latin typeface="Comic Sans MS" panose="030F0702030302020204" pitchFamily="66" charset="0"/>
              </a:rPr>
              <a:t>本身增加了</a:t>
            </a:r>
            <a:r>
              <a:rPr lang="en-US" altLang="zh-CN" b="1" dirty="0">
                <a:latin typeface="Comic Sans MS" panose="030F0702030302020204" pitchFamily="66" charset="0"/>
              </a:rPr>
              <a:t>1</a:t>
            </a:r>
            <a:r>
              <a:rPr lang="zh-CN" altLang="en-US" b="1" dirty="0">
                <a:latin typeface="Comic Sans MS" panose="030F0702030302020204" pitchFamily="66" charset="0"/>
              </a:rPr>
              <a:t>个单位</a:t>
            </a:r>
            <a:endParaRPr lang="zh-CN" altLang="en-US" b="1" dirty="0">
              <a:solidFill>
                <a:srgbClr val="0000FF"/>
              </a:solidFill>
              <a:latin typeface="Comic Sans MS" panose="030F0702030302020204" pitchFamily="66" charset="0"/>
            </a:endParaRPr>
          </a:p>
          <a:p>
            <a:pPr eaLnBrk="1" hangingPunct="1"/>
            <a:endParaRPr lang="en-US" altLang="zh-CN" dirty="0">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9942"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87426" name="Rectangle 2"/>
          <p:cNvSpPr>
            <a:spLocks noGrp="1"/>
          </p:cNvSpPr>
          <p:nvPr>
            <p:ph idx="1"/>
          </p:nvPr>
        </p:nvSpPr>
        <p:spPr>
          <a:xfrm>
            <a:off x="1143000" y="2133600"/>
            <a:ext cx="5867400" cy="3581400"/>
          </a:xfrm>
          <a:ln/>
        </p:spPr>
        <p:txBody>
          <a:bodyPr vert="horz" wrap="square" lIns="91440" tIns="45720" rIns="91440" bIns="45720" anchor="t" anchorCtr="0"/>
          <a:p>
            <a:pPr algn="just" eaLnBrk="1" hangingPunct="1"/>
            <a:r>
              <a:rPr lang="zh-CN" altLang="en-US" sz="3600" dirty="0">
                <a:latin typeface="Times New Roman" panose="02020603050405020304" pitchFamily="18" charset="0"/>
              </a:rPr>
              <a:t>指针</a:t>
            </a:r>
            <a:endParaRPr lang="zh-CN" altLang="en-US" sz="3600" dirty="0">
              <a:latin typeface="Times New Roman" panose="02020603050405020304" pitchFamily="18" charset="0"/>
            </a:endParaRPr>
          </a:p>
          <a:p>
            <a:pPr algn="just" eaLnBrk="1" hangingPunct="1">
              <a:buClr>
                <a:schemeClr val="hlink"/>
              </a:buClr>
              <a:buFont typeface="Wingdings" panose="05000000000000000000" pitchFamily="2" charset="2"/>
              <a:buChar char="F"/>
            </a:pPr>
            <a:r>
              <a:rPr lang="zh-CN" altLang="en-US" sz="3600" b="1" dirty="0">
                <a:solidFill>
                  <a:schemeClr val="hlink"/>
                </a:solidFill>
                <a:latin typeface="Times New Roman" panose="02020603050405020304" pitchFamily="18" charset="0"/>
              </a:rPr>
              <a:t>指针与数组</a:t>
            </a:r>
            <a:endParaRPr lang="zh-CN" altLang="en-US" sz="3600" b="1" dirty="0">
              <a:solidFill>
                <a:schemeClr val="hlink"/>
              </a:solidFill>
              <a:latin typeface="Times New Roman" panose="02020603050405020304" pitchFamily="18" charset="0"/>
            </a:endParaRPr>
          </a:p>
          <a:p>
            <a:pPr algn="just" eaLnBrk="1" hangingPunct="1">
              <a:buClr>
                <a:schemeClr val="hlink"/>
              </a:buClr>
            </a:pPr>
            <a:endParaRPr lang="en-US" altLang="zh-CN" sz="3600" b="1" dirty="0">
              <a:solidFill>
                <a:schemeClr val="hlink"/>
              </a:solidFill>
              <a:latin typeface="Times New Roman" panose="02020603050405020304" pitchFamily="18" charset="0"/>
            </a:endParaRPr>
          </a:p>
        </p:txBody>
      </p:sp>
      <p:sp>
        <p:nvSpPr>
          <p:cNvPr id="40964" name="Text Box 3"/>
          <p:cNvSpPr txBox="1"/>
          <p:nvPr/>
        </p:nvSpPr>
        <p:spPr>
          <a:xfrm>
            <a:off x="1219200" y="914400"/>
            <a:ext cx="6934200" cy="769938"/>
          </a:xfrm>
          <a:prstGeom prst="rect">
            <a:avLst/>
          </a:prstGeom>
          <a:noFill/>
          <a:ln w="9525">
            <a:noFill/>
          </a:ln>
        </p:spPr>
        <p:txBody>
          <a:bodyPr lIns="92075" tIns="46038" rIns="92075" bIns="46038">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buClr>
                <a:schemeClr val="hlink"/>
              </a:buClr>
              <a:buSzPct val="50000"/>
              <a:buFont typeface="Monotype Sorts" pitchFamily="96" charset="2"/>
              <a:buNone/>
            </a:pPr>
            <a:r>
              <a:rPr lang="zh-CN" altLang="en-US" sz="4400" b="1" dirty="0">
                <a:solidFill>
                  <a:schemeClr val="tx2"/>
                </a:solidFill>
                <a:latin typeface="华文中宋" panose="02010600040101010101" pitchFamily="2" charset="-122"/>
                <a:ea typeface="华文中宋" panose="02010600040101010101" pitchFamily="2" charset="-122"/>
              </a:rPr>
              <a:t>提要</a:t>
            </a:r>
            <a:endParaRPr lang="zh-CN" altLang="en-US" sz="4400" b="1" dirty="0">
              <a:solidFill>
                <a:schemeClr val="tx2"/>
              </a:solidFill>
              <a:latin typeface="华文中宋" panose="02010600040101010101" pitchFamily="2" charset="-122"/>
              <a:ea typeface="华文中宋" panose="02010600040101010101" pitchFamily="2" charset="-122"/>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0966"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87426">
                                            <p:txEl>
                                              <p:charRg st="0" end="3"/>
                                            </p:txEl>
                                          </p:spTgt>
                                        </p:tgtEl>
                                        <p:attrNameLst>
                                          <p:attrName>style.visibility</p:attrName>
                                        </p:attrNameLst>
                                      </p:cBhvr>
                                      <p:to>
                                        <p:strVal val="visible"/>
                                      </p:to>
                                    </p:set>
                                    <p:animEffect transition="in" filter="wipe(left)">
                                      <p:cBhvr>
                                        <p:cTn id="7" dur="500"/>
                                        <p:tgtEl>
                                          <p:spTgt spid="487426">
                                            <p:txEl>
                                              <p:charRg st="0"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87426">
                                            <p:txEl>
                                              <p:charRg st="3" end="9"/>
                                            </p:txEl>
                                          </p:spTgt>
                                        </p:tgtEl>
                                        <p:attrNameLst>
                                          <p:attrName>style.visibility</p:attrName>
                                        </p:attrNameLst>
                                      </p:cBhvr>
                                      <p:to>
                                        <p:strVal val="visible"/>
                                      </p:to>
                                    </p:set>
                                    <p:animEffect transition="in" filter="wipe(left)">
                                      <p:cBhvr>
                                        <p:cTn id="12" dur="500"/>
                                        <p:tgtEl>
                                          <p:spTgt spid="487426">
                                            <p:txEl>
                                              <p:charRg st="3"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7426"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1987"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指针与数组的区别</a:t>
            </a:r>
            <a:endParaRPr lang="zh-CN" altLang="en-US" b="1" dirty="0">
              <a:latin typeface="华文中宋" panose="02010600040101010101" pitchFamily="2" charset="-122"/>
              <a:ea typeface="华文中宋" panose="02010600040101010101" pitchFamily="2" charset="-122"/>
            </a:endParaRPr>
          </a:p>
        </p:txBody>
      </p:sp>
      <p:sp>
        <p:nvSpPr>
          <p:cNvPr id="41988" name="Rectangle 3"/>
          <p:cNvSpPr>
            <a:spLocks noGrp="1"/>
          </p:cNvSpPr>
          <p:nvPr>
            <p:ph idx="1"/>
          </p:nvPr>
        </p:nvSpPr>
        <p:spPr>
          <a:xfrm>
            <a:off x="1071563" y="1928813"/>
            <a:ext cx="7772400" cy="4114800"/>
          </a:xfrm>
          <a:ln/>
        </p:spPr>
        <p:txBody>
          <a:bodyPr vert="horz" wrap="square" lIns="91440" tIns="45720" rIns="91440" bIns="45720" anchor="t" anchorCtr="0"/>
          <a:p>
            <a:pPr eaLnBrk="1" hangingPunct="1"/>
            <a:r>
              <a:rPr lang="zh-CN" altLang="en-US" sz="2200" b="1" dirty="0">
                <a:solidFill>
                  <a:schemeClr val="hlink"/>
                </a:solidFill>
                <a:latin typeface="Comic Sans MS" panose="030F0702030302020204" pitchFamily="66" charset="0"/>
              </a:rPr>
              <a:t>指针</a:t>
            </a:r>
            <a:r>
              <a:rPr lang="zh-CN" altLang="en-US" sz="2200" dirty="0">
                <a:latin typeface="Comic Sans MS" panose="030F0702030302020204" pitchFamily="66" charset="0"/>
              </a:rPr>
              <a:t>是与地址相关的类型，它的值是数据存放的位置（地址）；数组则是一系列相同类型的变量</a:t>
            </a:r>
            <a:endParaRPr lang="zh-CN" altLang="en-US" sz="2200" dirty="0">
              <a:latin typeface="Comic Sans MS" panose="030F0702030302020204" pitchFamily="66" charset="0"/>
            </a:endParaRPr>
          </a:p>
          <a:p>
            <a:pPr eaLnBrk="1" hangingPunct="1"/>
            <a:r>
              <a:rPr lang="zh-CN" altLang="en-US" sz="2200" b="1" dirty="0">
                <a:solidFill>
                  <a:schemeClr val="hlink"/>
                </a:solidFill>
                <a:latin typeface="Comic Sans MS" panose="030F0702030302020204" pitchFamily="66" charset="0"/>
              </a:rPr>
              <a:t>数组名</a:t>
            </a:r>
            <a:r>
              <a:rPr lang="zh-CN" altLang="en-US" sz="2200" dirty="0">
                <a:latin typeface="Comic Sans MS" panose="030F0702030302020204" pitchFamily="66" charset="0"/>
              </a:rPr>
              <a:t>对应着（</a:t>
            </a:r>
            <a:r>
              <a:rPr lang="zh-CN" altLang="en-US" sz="2200" b="1" dirty="0">
                <a:solidFill>
                  <a:srgbClr val="FF0000"/>
                </a:solidFill>
                <a:latin typeface="Comic Sans MS" panose="030F0702030302020204" pitchFamily="66" charset="0"/>
              </a:rPr>
              <a:t>而不是指向</a:t>
            </a:r>
            <a:r>
              <a:rPr lang="zh-CN" altLang="en-US" sz="2200" dirty="0">
                <a:latin typeface="Comic Sans MS" panose="030F0702030302020204" pitchFamily="66" charset="0"/>
              </a:rPr>
              <a:t>）一块内存，其地址与容量在生命期内保持不变，只有数组的内容可以改变。指针可以随时指向任意类型的内存块，它的特征是“可变”，所以常用指针来操作动态内存</a:t>
            </a:r>
            <a:endParaRPr lang="zh-CN" altLang="en-US" sz="2200" dirty="0">
              <a:latin typeface="Comic Sans MS" panose="030F0702030302020204" pitchFamily="66" charset="0"/>
            </a:endParaRPr>
          </a:p>
          <a:p>
            <a:pPr eaLnBrk="1" hangingPunct="1"/>
            <a:r>
              <a:rPr lang="zh-CN" altLang="en-US" sz="2200" b="1" dirty="0">
                <a:solidFill>
                  <a:schemeClr val="hlink"/>
                </a:solidFill>
                <a:latin typeface="Comic Sans MS" panose="030F0702030302020204" pitchFamily="66" charset="0"/>
              </a:rPr>
              <a:t>当数组作为函数的参数进行传递时，该数组自动退化为同类型的指针</a:t>
            </a:r>
            <a:endParaRPr lang="zh-CN" altLang="en-US" sz="2200" b="1" dirty="0">
              <a:solidFill>
                <a:schemeClr val="hlink"/>
              </a:solidFill>
              <a:latin typeface="Comic Sans MS" panose="030F0702030302020204" pitchFamily="66" charset="0"/>
            </a:endParaRPr>
          </a:p>
          <a:p>
            <a:pPr eaLnBrk="1" hangingPunct="1"/>
            <a:r>
              <a:rPr lang="zh-CN" altLang="en-US" sz="2200" dirty="0">
                <a:latin typeface="Comic Sans MS" panose="030F0702030302020204" pitchFamily="66" charset="0"/>
              </a:rPr>
              <a:t>整数数组</a:t>
            </a:r>
            <a:r>
              <a:rPr lang="en-US" altLang="zh-CN" sz="2200" dirty="0">
                <a:latin typeface="Comic Sans MS" panose="030F0702030302020204" pitchFamily="66" charset="0"/>
              </a:rPr>
              <a:t>a</a:t>
            </a:r>
            <a:r>
              <a:rPr lang="zh-CN" altLang="en-US" sz="2200" dirty="0">
                <a:latin typeface="Comic Sans MS" panose="030F0702030302020204" pitchFamily="66" charset="0"/>
              </a:rPr>
              <a:t>、</a:t>
            </a:r>
            <a:r>
              <a:rPr lang="en-US" altLang="zh-CN" sz="2200" dirty="0">
                <a:latin typeface="Comic Sans MS" panose="030F0702030302020204" pitchFamily="66" charset="0"/>
              </a:rPr>
              <a:t>a[0]</a:t>
            </a:r>
            <a:r>
              <a:rPr lang="zh-CN" altLang="en-US" sz="2200" dirty="0">
                <a:latin typeface="Comic Sans MS" panose="030F0702030302020204" pitchFamily="66" charset="0"/>
              </a:rPr>
              <a:t>和</a:t>
            </a:r>
            <a:r>
              <a:rPr lang="en-US" altLang="zh-CN" sz="2200" dirty="0">
                <a:latin typeface="Comic Sans MS" panose="030F0702030302020204" pitchFamily="66" charset="0"/>
              </a:rPr>
              <a:t>&amp;a</a:t>
            </a:r>
            <a:r>
              <a:rPr lang="zh-CN" altLang="en-US" sz="2200" dirty="0">
                <a:latin typeface="Comic Sans MS" panose="030F0702030302020204" pitchFamily="66" charset="0"/>
              </a:rPr>
              <a:t>的区别</a:t>
            </a:r>
            <a:endParaRPr lang="zh-CN" altLang="en-US" sz="2200" dirty="0">
              <a:latin typeface="Comic Sans MS" panose="030F0702030302020204" pitchFamily="66" charset="0"/>
            </a:endParaRPr>
          </a:p>
          <a:p>
            <a:pPr lvl="1" eaLnBrk="1" hangingPunct="1"/>
            <a:r>
              <a:rPr lang="en-US" altLang="zh-CN" sz="1600" dirty="0">
                <a:latin typeface="Comic Sans MS" panose="030F0702030302020204" pitchFamily="66" charset="0"/>
              </a:rPr>
              <a:t>a = &amp;a[0]</a:t>
            </a:r>
            <a:endParaRPr lang="en-US" altLang="zh-CN" sz="1600" dirty="0">
              <a:latin typeface="Comic Sans MS" panose="030F0702030302020204" pitchFamily="66" charset="0"/>
            </a:endParaRPr>
          </a:p>
          <a:p>
            <a:pPr lvl="1" eaLnBrk="1" hangingPunct="1"/>
            <a:r>
              <a:rPr lang="zh-CN" altLang="en-US" sz="1600" dirty="0">
                <a:latin typeface="Comic Sans MS" panose="030F0702030302020204" pitchFamily="66" charset="0"/>
              </a:rPr>
              <a:t>对数组</a:t>
            </a:r>
            <a:r>
              <a:rPr lang="en-US" altLang="zh-CN" sz="1600" dirty="0">
                <a:latin typeface="Comic Sans MS" panose="030F0702030302020204" pitchFamily="66" charset="0"/>
              </a:rPr>
              <a:t>a</a:t>
            </a:r>
            <a:r>
              <a:rPr lang="zh-CN" altLang="en-US" sz="1600" dirty="0">
                <a:latin typeface="Comic Sans MS" panose="030F0702030302020204" pitchFamily="66" charset="0"/>
              </a:rPr>
              <a:t>的直接引用将产生一个指向数组第一个元素的地址</a:t>
            </a:r>
            <a:endParaRPr lang="en-US" altLang="zh-CN" sz="1600" dirty="0">
              <a:latin typeface="Comic Sans MS" panose="030F0702030302020204" pitchFamily="66" charset="0"/>
            </a:endParaRPr>
          </a:p>
          <a:p>
            <a:pPr lvl="1" eaLnBrk="1" hangingPunct="1"/>
            <a:r>
              <a:rPr lang="en-US" altLang="zh-CN" sz="1600" dirty="0">
                <a:latin typeface="Comic Sans MS" panose="030F0702030302020204" pitchFamily="66" charset="0"/>
              </a:rPr>
              <a:t>&amp;a</a:t>
            </a:r>
            <a:r>
              <a:rPr lang="zh-CN" altLang="en-US" sz="1600" dirty="0">
                <a:latin typeface="Comic Sans MS" panose="030F0702030302020204" pitchFamily="66" charset="0"/>
              </a:rPr>
              <a:t>的结果则产生一个指向</a:t>
            </a:r>
            <a:r>
              <a:rPr lang="zh-CN" altLang="en-US" sz="1600" b="1" dirty="0">
                <a:solidFill>
                  <a:srgbClr val="FF0000"/>
                </a:solidFill>
                <a:latin typeface="Comic Sans MS" panose="030F0702030302020204" pitchFamily="66" charset="0"/>
              </a:rPr>
              <a:t>整个数组</a:t>
            </a:r>
            <a:r>
              <a:rPr lang="zh-CN" altLang="en-US" sz="1600" dirty="0">
                <a:latin typeface="Comic Sans MS" panose="030F0702030302020204" pitchFamily="66" charset="0"/>
              </a:rPr>
              <a:t>的地址，相当于一个二级地址的值</a:t>
            </a:r>
            <a:endParaRPr lang="en-US" altLang="zh-CN" sz="1600" dirty="0">
              <a:latin typeface="Comic Sans MS" panose="030F0702030302020204" pitchFamily="66" charset="0"/>
            </a:endParaRPr>
          </a:p>
          <a:p>
            <a:pPr lvl="1" eaLnBrk="1" hangingPunct="1"/>
            <a:r>
              <a:rPr lang="en-US" altLang="zh-CN" sz="1600" dirty="0">
                <a:solidFill>
                  <a:srgbClr val="FF0000"/>
                </a:solidFill>
                <a:latin typeface="Comic Sans MS" panose="030F0702030302020204" pitchFamily="66" charset="0"/>
              </a:rPr>
              <a:t>&amp;a=&amp;a[0]=a</a:t>
            </a:r>
            <a:br>
              <a:rPr lang="zh-CN" altLang="en-US" sz="1600" dirty="0">
                <a:latin typeface="Comic Sans MS" panose="030F0702030302020204" pitchFamily="66" charset="0"/>
              </a:rPr>
            </a:br>
            <a:endParaRPr lang="zh-CN" altLang="en-US" sz="1600" dirty="0">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1990"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3011" name="Rectangle 1026"/>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指针与一维数组</a:t>
            </a:r>
            <a:endParaRPr lang="zh-CN" altLang="en-US" b="1" dirty="0">
              <a:latin typeface="华文中宋" panose="02010600040101010101" pitchFamily="2" charset="-122"/>
              <a:ea typeface="华文中宋" panose="02010600040101010101" pitchFamily="2" charset="-122"/>
            </a:endParaRPr>
          </a:p>
        </p:txBody>
      </p:sp>
      <p:sp>
        <p:nvSpPr>
          <p:cNvPr id="43012" name="Rectangle 1027"/>
          <p:cNvSpPr>
            <a:spLocks noGrp="1"/>
          </p:cNvSpPr>
          <p:nvPr>
            <p:ph idx="1"/>
          </p:nvPr>
        </p:nvSpPr>
        <p:spPr>
          <a:xfrm>
            <a:off x="533400" y="2057400"/>
            <a:ext cx="8345488" cy="4306888"/>
          </a:xfrm>
          <a:ln/>
        </p:spPr>
        <p:txBody>
          <a:bodyPr vert="horz" wrap="square" lIns="91440" tIns="45720" rIns="91440" bIns="45720" anchor="t" anchorCtr="0"/>
          <a:p>
            <a:pPr eaLnBrk="1" hangingPunct="1"/>
            <a:r>
              <a:rPr lang="zh-CN" altLang="en-US" sz="3600" b="1" dirty="0">
                <a:solidFill>
                  <a:schemeClr val="hlink"/>
                </a:solidFill>
                <a:latin typeface="Comic Sans MS" panose="030F0702030302020204" pitchFamily="66" charset="0"/>
              </a:rPr>
              <a:t>指向一维数组元素的指针</a:t>
            </a:r>
            <a:endParaRPr lang="zh-CN" altLang="en-US" sz="3600" b="1" dirty="0">
              <a:solidFill>
                <a:schemeClr val="hlink"/>
              </a:solidFill>
              <a:latin typeface="Comic Sans MS" panose="030F0702030302020204" pitchFamily="66" charset="0"/>
            </a:endParaRPr>
          </a:p>
          <a:p>
            <a:pPr lvl="1" eaLnBrk="1" hangingPunct="1"/>
            <a:r>
              <a:rPr lang="zh-CN" altLang="en-US" b="1" dirty="0">
                <a:solidFill>
                  <a:schemeClr val="folHlink"/>
                </a:solidFill>
                <a:latin typeface="Comic Sans MS" panose="030F0702030302020204" pitchFamily="66" charset="0"/>
              </a:rPr>
              <a:t>当指针变量指向一维数组的元素时，就可用指针引用数组的元素</a:t>
            </a:r>
            <a:endParaRPr lang="en-US" altLang="zh-CN" b="1" dirty="0">
              <a:solidFill>
                <a:schemeClr val="folHlink"/>
              </a:solidFill>
              <a:latin typeface="Comic Sans MS" panose="030F0702030302020204" pitchFamily="66" charset="0"/>
            </a:endParaRPr>
          </a:p>
          <a:p>
            <a:pPr lvl="1" eaLnBrk="1" hangingPunct="1"/>
            <a:endParaRPr lang="zh-CN" altLang="en-US" b="1" dirty="0">
              <a:solidFill>
                <a:schemeClr val="folHlink"/>
              </a:solidFill>
              <a:latin typeface="Comic Sans MS" panose="030F0702030302020204" pitchFamily="66" charset="0"/>
            </a:endParaRPr>
          </a:p>
          <a:p>
            <a:pPr lvl="1" eaLnBrk="1" hangingPunct="1"/>
            <a:r>
              <a:rPr lang="zh-CN" altLang="en-US" b="1" dirty="0">
                <a:latin typeface="Comic Sans MS" panose="030F0702030302020204" pitchFamily="66" charset="0"/>
              </a:rPr>
              <a:t>设有以下变量定义</a:t>
            </a:r>
            <a:endParaRPr lang="zh-CN" altLang="en-US" b="1" dirty="0">
              <a:latin typeface="Comic Sans MS" panose="030F0702030302020204" pitchFamily="66" charset="0"/>
            </a:endParaRPr>
          </a:p>
          <a:p>
            <a:pPr lvl="2" eaLnBrk="1" hangingPunct="1"/>
            <a:r>
              <a:rPr lang="en-US" altLang="zh-CN" b="1" dirty="0">
                <a:solidFill>
                  <a:schemeClr val="folHlink"/>
                </a:solidFill>
                <a:latin typeface="Comic Sans MS" panose="030F0702030302020204" pitchFamily="66" charset="0"/>
              </a:rPr>
              <a:t>int  a[100], *p;</a:t>
            </a:r>
            <a:endParaRPr lang="en-US" altLang="zh-CN" b="1" dirty="0">
              <a:solidFill>
                <a:schemeClr val="folHlink"/>
              </a:solidFill>
              <a:latin typeface="Comic Sans MS" panose="030F0702030302020204" pitchFamily="66" charset="0"/>
            </a:endParaRPr>
          </a:p>
          <a:p>
            <a:pPr lvl="2" eaLnBrk="1" hangingPunct="1"/>
            <a:r>
              <a:rPr lang="zh-CN" altLang="en-US" b="1" dirty="0">
                <a:solidFill>
                  <a:schemeClr val="hlink"/>
                </a:solidFill>
                <a:latin typeface="Comic Sans MS" panose="030F0702030302020204" pitchFamily="66" charset="0"/>
              </a:rPr>
              <a:t>赋值运算 </a:t>
            </a:r>
            <a:r>
              <a:rPr lang="en-US" altLang="zh-CN" b="1" dirty="0">
                <a:solidFill>
                  <a:schemeClr val="hlink"/>
                </a:solidFill>
                <a:latin typeface="Comic Sans MS" panose="030F0702030302020204" pitchFamily="66" charset="0"/>
              </a:rPr>
              <a:t>p = &amp;a[0]</a:t>
            </a:r>
            <a:r>
              <a:rPr lang="zh-CN" altLang="en-US" b="1" dirty="0">
                <a:solidFill>
                  <a:schemeClr val="hlink"/>
                </a:solidFill>
                <a:latin typeface="Comic Sans MS" panose="030F0702030302020204" pitchFamily="66" charset="0"/>
              </a:rPr>
              <a:t>使</a:t>
            </a:r>
            <a:r>
              <a:rPr lang="en-US" altLang="zh-CN" b="1" dirty="0">
                <a:solidFill>
                  <a:schemeClr val="hlink"/>
                </a:solidFill>
                <a:latin typeface="Comic Sans MS" panose="030F0702030302020204" pitchFamily="66" charset="0"/>
              </a:rPr>
              <a:t>p</a:t>
            </a:r>
            <a:r>
              <a:rPr lang="zh-CN" altLang="en-US" b="1" dirty="0">
                <a:solidFill>
                  <a:schemeClr val="hlink"/>
                </a:solidFill>
                <a:latin typeface="Comic Sans MS" panose="030F0702030302020204" pitchFamily="66" charset="0"/>
              </a:rPr>
              <a:t>指向</a:t>
            </a:r>
            <a:r>
              <a:rPr lang="en-US" altLang="zh-CN" b="1" dirty="0">
                <a:solidFill>
                  <a:schemeClr val="hlink"/>
                </a:solidFill>
                <a:latin typeface="Comic Sans MS" panose="030F0702030302020204" pitchFamily="66" charset="0"/>
              </a:rPr>
              <a:t>a[0]</a:t>
            </a:r>
            <a:endParaRPr lang="en-US" altLang="zh-CN" b="1" dirty="0">
              <a:solidFill>
                <a:schemeClr val="hlink"/>
              </a:solidFill>
              <a:latin typeface="Comic Sans MS" panose="030F0702030302020204" pitchFamily="66" charset="0"/>
            </a:endParaRPr>
          </a:p>
          <a:p>
            <a:pPr lvl="2" eaLnBrk="1" hangingPunct="1"/>
            <a:r>
              <a:rPr lang="zh-CN" altLang="en-US" b="1" dirty="0">
                <a:solidFill>
                  <a:schemeClr val="hlink"/>
                </a:solidFill>
                <a:latin typeface="Comic Sans MS" panose="030F0702030302020204" pitchFamily="66" charset="0"/>
              </a:rPr>
              <a:t>表示</a:t>
            </a:r>
            <a:r>
              <a:rPr lang="en-US" altLang="zh-CN" b="1" dirty="0">
                <a:solidFill>
                  <a:schemeClr val="hlink"/>
                </a:solidFill>
                <a:latin typeface="Comic Sans MS" panose="030F0702030302020204" pitchFamily="66" charset="0"/>
              </a:rPr>
              <a:t>&amp;a[0]</a:t>
            </a:r>
            <a:r>
              <a:rPr lang="zh-CN" altLang="en-US" b="1" dirty="0">
                <a:solidFill>
                  <a:schemeClr val="hlink"/>
                </a:solidFill>
                <a:latin typeface="Comic Sans MS" panose="030F0702030302020204" pitchFamily="66" charset="0"/>
              </a:rPr>
              <a:t>还有更简洁的方法，即数组名</a:t>
            </a:r>
            <a:r>
              <a:rPr lang="en-US" altLang="zh-CN" b="1" dirty="0">
                <a:solidFill>
                  <a:schemeClr val="hlink"/>
                </a:solidFill>
                <a:latin typeface="Comic Sans MS" panose="030F0702030302020204" pitchFamily="66" charset="0"/>
              </a:rPr>
              <a:t>a</a:t>
            </a:r>
            <a:endParaRPr lang="en-US" altLang="zh-CN" b="1" dirty="0">
              <a:solidFill>
                <a:schemeClr val="hlink"/>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3014"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4035"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指向一维数组元素的指针</a:t>
            </a:r>
            <a:endParaRPr lang="zh-CN" altLang="en-US" b="1" dirty="0">
              <a:latin typeface="华文中宋" panose="02010600040101010101" pitchFamily="2" charset="-122"/>
              <a:ea typeface="华文中宋" panose="02010600040101010101" pitchFamily="2" charset="-122"/>
            </a:endParaRPr>
          </a:p>
        </p:txBody>
      </p:sp>
      <p:sp>
        <p:nvSpPr>
          <p:cNvPr id="44036" name="Rectangle 3"/>
          <p:cNvSpPr>
            <a:spLocks noGrp="1"/>
          </p:cNvSpPr>
          <p:nvPr>
            <p:ph idx="1"/>
          </p:nvPr>
        </p:nvSpPr>
        <p:spPr>
          <a:xfrm>
            <a:off x="457200" y="1981200"/>
            <a:ext cx="8382000" cy="4343400"/>
          </a:xfrm>
          <a:ln/>
        </p:spPr>
        <p:txBody>
          <a:bodyPr vert="horz" wrap="square" lIns="91440" tIns="45720" rIns="91440" bIns="45720" anchor="t" anchorCtr="0"/>
          <a:p>
            <a:pPr eaLnBrk="1" hangingPunct="1"/>
            <a:r>
              <a:rPr lang="zh-CN" altLang="en-US" sz="2800" b="1" dirty="0">
                <a:solidFill>
                  <a:schemeClr val="bg2"/>
                </a:solidFill>
                <a:latin typeface="Comic Sans MS" panose="030F0702030302020204" pitchFamily="66" charset="0"/>
              </a:rPr>
              <a:t>对指向一维数组元素的指针允许作有限的运算</a:t>
            </a:r>
            <a:endParaRPr lang="zh-CN" altLang="en-US" sz="2800" b="1" dirty="0">
              <a:solidFill>
                <a:schemeClr val="bg2"/>
              </a:solidFill>
              <a:latin typeface="Comic Sans MS" panose="030F0702030302020204" pitchFamily="66" charset="0"/>
            </a:endParaRPr>
          </a:p>
          <a:p>
            <a:pPr lvl="1" eaLnBrk="1" hangingPunct="1"/>
            <a:r>
              <a:rPr lang="zh-CN" altLang="en-US" sz="2400" dirty="0">
                <a:latin typeface="Comic Sans MS" panose="030F0702030302020204" pitchFamily="66" charset="0"/>
              </a:rPr>
              <a:t>设有以下代码</a:t>
            </a:r>
            <a:endParaRPr lang="zh-CN" altLang="en-US" sz="2400" dirty="0">
              <a:latin typeface="Comic Sans MS" panose="030F0702030302020204" pitchFamily="66" charset="0"/>
            </a:endParaRPr>
          </a:p>
          <a:p>
            <a:pPr lvl="2" algn="just" eaLnBrk="1" hangingPunct="1">
              <a:buNone/>
            </a:pPr>
            <a:r>
              <a:rPr lang="zh-CN" altLang="en-US" sz="2000" b="1" dirty="0">
                <a:latin typeface="Comic Sans MS" panose="030F0702030302020204" pitchFamily="66" charset="0"/>
              </a:rPr>
              <a:t>  </a:t>
            </a:r>
            <a:r>
              <a:rPr lang="en-US" altLang="zh-CN" sz="2000" dirty="0">
                <a:solidFill>
                  <a:schemeClr val="folHlink"/>
                </a:solidFill>
                <a:latin typeface="Comic Sans MS" panose="030F0702030302020204" pitchFamily="66" charset="0"/>
              </a:rPr>
              <a:t>int *p, *q, a[100]; </a:t>
            </a:r>
            <a:endParaRPr lang="en-US" altLang="zh-CN" sz="2000" dirty="0">
              <a:solidFill>
                <a:schemeClr val="folHlink"/>
              </a:solidFill>
              <a:latin typeface="Comic Sans MS" panose="030F0702030302020204" pitchFamily="66" charset="0"/>
            </a:endParaRPr>
          </a:p>
          <a:p>
            <a:pPr lvl="2" algn="just" eaLnBrk="1" hangingPunct="1">
              <a:buNone/>
            </a:pPr>
            <a:r>
              <a:rPr lang="en-US" altLang="zh-CN" sz="2000" dirty="0">
                <a:solidFill>
                  <a:schemeClr val="folHlink"/>
                </a:solidFill>
                <a:latin typeface="Comic Sans MS" panose="030F0702030302020204" pitchFamily="66" charset="0"/>
              </a:rPr>
              <a:t>  p = &amp;a[10]; </a:t>
            </a:r>
            <a:endParaRPr lang="en-US" altLang="zh-CN" sz="2000" dirty="0">
              <a:solidFill>
                <a:schemeClr val="folHlink"/>
              </a:solidFill>
              <a:latin typeface="Comic Sans MS" panose="030F0702030302020204" pitchFamily="66" charset="0"/>
            </a:endParaRPr>
          </a:p>
          <a:p>
            <a:pPr lvl="2" algn="just" eaLnBrk="1" hangingPunct="1">
              <a:buNone/>
            </a:pPr>
            <a:r>
              <a:rPr lang="en-US" altLang="zh-CN" sz="2000" dirty="0">
                <a:solidFill>
                  <a:schemeClr val="folHlink"/>
                </a:solidFill>
                <a:latin typeface="Comic Sans MS" panose="030F0702030302020204" pitchFamily="66" charset="0"/>
              </a:rPr>
              <a:t>  q = &amp;a[50];</a:t>
            </a:r>
            <a:endParaRPr lang="en-US" altLang="zh-CN" sz="2000" dirty="0">
              <a:solidFill>
                <a:schemeClr val="folHlink"/>
              </a:solidFill>
              <a:latin typeface="Comic Sans MS" panose="030F0702030302020204" pitchFamily="66" charset="0"/>
            </a:endParaRPr>
          </a:p>
          <a:p>
            <a:pPr lvl="1" algn="just" eaLnBrk="1" hangingPunct="1"/>
            <a:r>
              <a:rPr lang="zh-CN" altLang="en-US" sz="2400" b="1" dirty="0">
                <a:solidFill>
                  <a:schemeClr val="hlink"/>
                </a:solidFill>
                <a:latin typeface="Comic Sans MS" panose="030F0702030302020204" pitchFamily="66" charset="0"/>
              </a:rPr>
              <a:t>当两个指针指向同一个数组的元素时，这两个指针可以作关系比较</a:t>
            </a:r>
            <a:r>
              <a:rPr lang="en-US" altLang="zh-CN" sz="2400" b="1" dirty="0">
                <a:solidFill>
                  <a:schemeClr val="hlink"/>
                </a:solidFill>
                <a:latin typeface="Comic Sans MS" panose="030F0702030302020204" pitchFamily="66" charset="0"/>
              </a:rPr>
              <a:t>(&lt; </a:t>
            </a:r>
            <a:r>
              <a:rPr lang="zh-CN" altLang="en-US" sz="2400" b="1" dirty="0">
                <a:solidFill>
                  <a:schemeClr val="hlink"/>
                </a:solidFill>
                <a:latin typeface="Comic Sans MS" panose="030F0702030302020204" pitchFamily="66" charset="0"/>
              </a:rPr>
              <a:t>，</a:t>
            </a:r>
            <a:r>
              <a:rPr lang="en-US" altLang="zh-CN" sz="2400" b="1" dirty="0">
                <a:solidFill>
                  <a:schemeClr val="hlink"/>
                </a:solidFill>
                <a:latin typeface="Comic Sans MS" panose="030F0702030302020204" pitchFamily="66" charset="0"/>
              </a:rPr>
              <a:t>&lt;=</a:t>
            </a:r>
            <a:r>
              <a:rPr lang="zh-CN" altLang="en-US" sz="2400" b="1" dirty="0">
                <a:solidFill>
                  <a:schemeClr val="hlink"/>
                </a:solidFill>
                <a:latin typeface="Comic Sans MS" panose="030F0702030302020204" pitchFamily="66" charset="0"/>
              </a:rPr>
              <a:t>， </a:t>
            </a:r>
            <a:r>
              <a:rPr lang="en-US" altLang="zh-CN" sz="2400" b="1" dirty="0">
                <a:solidFill>
                  <a:schemeClr val="hlink"/>
                </a:solidFill>
                <a:latin typeface="Comic Sans MS" panose="030F0702030302020204" pitchFamily="66" charset="0"/>
              </a:rPr>
              <a:t>==</a:t>
            </a:r>
            <a:r>
              <a:rPr lang="zh-CN" altLang="en-US" sz="2400" b="1" dirty="0">
                <a:solidFill>
                  <a:schemeClr val="hlink"/>
                </a:solidFill>
                <a:latin typeface="Comic Sans MS" panose="030F0702030302020204" pitchFamily="66" charset="0"/>
              </a:rPr>
              <a:t>，</a:t>
            </a:r>
            <a:r>
              <a:rPr lang="en-US" altLang="zh-CN" sz="2400" b="1" dirty="0">
                <a:solidFill>
                  <a:schemeClr val="hlink"/>
                </a:solidFill>
                <a:latin typeface="Comic Sans MS" panose="030F0702030302020204" pitchFamily="66" charset="0"/>
              </a:rPr>
              <a:t>&gt;</a:t>
            </a:r>
            <a:r>
              <a:rPr lang="zh-CN" altLang="en-US" sz="2400" b="1" dirty="0">
                <a:solidFill>
                  <a:schemeClr val="hlink"/>
                </a:solidFill>
                <a:latin typeface="Comic Sans MS" panose="030F0702030302020204" pitchFamily="66" charset="0"/>
              </a:rPr>
              <a:t>， </a:t>
            </a:r>
            <a:r>
              <a:rPr lang="en-US" altLang="zh-CN" sz="2400" b="1" dirty="0">
                <a:solidFill>
                  <a:schemeClr val="hlink"/>
                </a:solidFill>
                <a:latin typeface="Comic Sans MS" panose="030F0702030302020204" pitchFamily="66" charset="0"/>
              </a:rPr>
              <a:t>&gt;=</a:t>
            </a:r>
            <a:r>
              <a:rPr lang="zh-CN" altLang="en-US" sz="2400" b="1" dirty="0">
                <a:solidFill>
                  <a:schemeClr val="hlink"/>
                </a:solidFill>
                <a:latin typeface="Comic Sans MS" panose="030F0702030302020204" pitchFamily="66" charset="0"/>
              </a:rPr>
              <a:t>， </a:t>
            </a:r>
            <a:r>
              <a:rPr lang="en-US" altLang="zh-CN" sz="2400" b="1" dirty="0">
                <a:solidFill>
                  <a:schemeClr val="hlink"/>
                </a:solidFill>
                <a:latin typeface="Comic Sans MS" panose="030F0702030302020204" pitchFamily="66" charset="0"/>
              </a:rPr>
              <a:t>!=)</a:t>
            </a:r>
            <a:endParaRPr lang="en-US" altLang="zh-CN" sz="2400" b="1" dirty="0">
              <a:solidFill>
                <a:schemeClr val="hlink"/>
              </a:solidFill>
              <a:latin typeface="Comic Sans MS" panose="030F0702030302020204" pitchFamily="66" charset="0"/>
            </a:endParaRPr>
          </a:p>
          <a:p>
            <a:pPr lvl="2" algn="just" eaLnBrk="1" hangingPunct="1"/>
            <a:r>
              <a:rPr lang="zh-CN" altLang="en-US" sz="2000" dirty="0">
                <a:latin typeface="Comic Sans MS" panose="030F0702030302020204" pitchFamily="66" charset="0"/>
              </a:rPr>
              <a:t>若两指针</a:t>
            </a:r>
            <a:r>
              <a:rPr lang="en-US" altLang="zh-CN" sz="2000" dirty="0">
                <a:latin typeface="Comic Sans MS" panose="030F0702030302020204" pitchFamily="66" charset="0"/>
              </a:rPr>
              <a:t>p</a:t>
            </a:r>
            <a:r>
              <a:rPr lang="zh-CN" altLang="en-US" sz="2000" dirty="0">
                <a:latin typeface="Comic Sans MS" panose="030F0702030302020204" pitchFamily="66" charset="0"/>
              </a:rPr>
              <a:t>和</a:t>
            </a:r>
            <a:r>
              <a:rPr lang="en-US" altLang="zh-CN" sz="2000" dirty="0">
                <a:latin typeface="Comic Sans MS" panose="030F0702030302020204" pitchFamily="66" charset="0"/>
              </a:rPr>
              <a:t>q</a:t>
            </a:r>
            <a:r>
              <a:rPr lang="zh-CN" altLang="en-US" sz="2000" dirty="0">
                <a:latin typeface="Comic Sans MS" panose="030F0702030302020204" pitchFamily="66" charset="0"/>
              </a:rPr>
              <a:t>指向同一个数组的元素，则</a:t>
            </a:r>
            <a:r>
              <a:rPr lang="en-US" altLang="zh-CN" sz="2000" dirty="0">
                <a:latin typeface="Comic Sans MS" panose="030F0702030302020204" pitchFamily="66" charset="0"/>
              </a:rPr>
              <a:t>p==q</a:t>
            </a:r>
            <a:r>
              <a:rPr lang="zh-CN" altLang="en-US" sz="2000" dirty="0">
                <a:latin typeface="Comic Sans MS" panose="030F0702030302020204" pitchFamily="66" charset="0"/>
              </a:rPr>
              <a:t>为真表示</a:t>
            </a:r>
            <a:r>
              <a:rPr lang="en-US" altLang="zh-CN" sz="2000" dirty="0">
                <a:latin typeface="Comic Sans MS" panose="030F0702030302020204" pitchFamily="66" charset="0"/>
              </a:rPr>
              <a:t>p</a:t>
            </a:r>
            <a:r>
              <a:rPr lang="zh-CN" altLang="en-US" sz="2000" dirty="0">
                <a:latin typeface="Comic Sans MS" panose="030F0702030302020204" pitchFamily="66" charset="0"/>
              </a:rPr>
              <a:t>，</a:t>
            </a:r>
            <a:r>
              <a:rPr lang="en-US" altLang="zh-CN" sz="2000" dirty="0">
                <a:latin typeface="Comic Sans MS" panose="030F0702030302020204" pitchFamily="66" charset="0"/>
              </a:rPr>
              <a:t>q</a:t>
            </a:r>
            <a:r>
              <a:rPr lang="zh-CN" altLang="en-US" sz="2000" dirty="0">
                <a:latin typeface="Comic Sans MS" panose="030F0702030302020204" pitchFamily="66" charset="0"/>
              </a:rPr>
              <a:t>指向数组的同一个元素；若</a:t>
            </a:r>
            <a:r>
              <a:rPr lang="en-US" altLang="zh-CN" sz="2000" dirty="0">
                <a:latin typeface="Comic Sans MS" panose="030F0702030302020204" pitchFamily="66" charset="0"/>
              </a:rPr>
              <a:t>p&lt;q</a:t>
            </a:r>
            <a:r>
              <a:rPr lang="zh-CN" altLang="en-US" sz="2000" dirty="0">
                <a:latin typeface="Comic Sans MS" panose="030F0702030302020204" pitchFamily="66" charset="0"/>
              </a:rPr>
              <a:t>为真，表示</a:t>
            </a:r>
            <a:r>
              <a:rPr lang="en-US" altLang="zh-CN" sz="2000" dirty="0">
                <a:latin typeface="Comic Sans MS" panose="030F0702030302020204" pitchFamily="66" charset="0"/>
              </a:rPr>
              <a:t>p</a:t>
            </a:r>
            <a:r>
              <a:rPr lang="zh-CN" altLang="en-US" sz="2000" dirty="0">
                <a:latin typeface="Comic Sans MS" panose="030F0702030302020204" pitchFamily="66" charset="0"/>
              </a:rPr>
              <a:t>所指向的数组元素的下标小于</a:t>
            </a:r>
            <a:r>
              <a:rPr lang="en-US" altLang="zh-CN" sz="2000" dirty="0">
                <a:latin typeface="Comic Sans MS" panose="030F0702030302020204" pitchFamily="66" charset="0"/>
              </a:rPr>
              <a:t>q</a:t>
            </a:r>
            <a:r>
              <a:rPr lang="zh-CN" altLang="en-US" sz="2000" dirty="0">
                <a:latin typeface="Comic Sans MS" panose="030F0702030302020204" pitchFamily="66" charset="0"/>
              </a:rPr>
              <a:t>所指向的数组元素的下标。如：对上述代码</a:t>
            </a:r>
            <a:r>
              <a:rPr lang="en-US" altLang="zh-CN" sz="2000" dirty="0">
                <a:latin typeface="Comic Sans MS" panose="030F0702030302020204" pitchFamily="66" charset="0"/>
              </a:rPr>
              <a:t>p&lt;q</a:t>
            </a:r>
            <a:r>
              <a:rPr lang="zh-CN" altLang="en-US" sz="2000" dirty="0">
                <a:latin typeface="Comic Sans MS" panose="030F0702030302020204" pitchFamily="66" charset="0"/>
              </a:rPr>
              <a:t>为真</a:t>
            </a:r>
            <a:endParaRPr lang="zh-CN" altLang="en-US" sz="2000" dirty="0">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4038"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5059"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指向一维数组元素的指针</a:t>
            </a:r>
            <a:r>
              <a:rPr lang="en-US" altLang="zh-CN" b="1" dirty="0">
                <a:latin typeface="华文中宋" panose="02010600040101010101" pitchFamily="2" charset="-122"/>
                <a:ea typeface="华文中宋" panose="02010600040101010101" pitchFamily="2" charset="-122"/>
              </a:rPr>
              <a:t>(</a:t>
            </a:r>
            <a:r>
              <a:rPr lang="zh-CN" altLang="en-US" b="1" dirty="0">
                <a:latin typeface="华文中宋" panose="02010600040101010101" pitchFamily="2" charset="-122"/>
                <a:ea typeface="华文中宋" panose="02010600040101010101" pitchFamily="2" charset="-122"/>
              </a:rPr>
              <a:t>续</a:t>
            </a:r>
            <a:r>
              <a:rPr lang="en-US" altLang="zh-CN" b="1" dirty="0">
                <a:latin typeface="华文中宋" panose="02010600040101010101" pitchFamily="2" charset="-122"/>
                <a:ea typeface="华文中宋" panose="02010600040101010101" pitchFamily="2" charset="-122"/>
              </a:rPr>
              <a:t>)</a:t>
            </a:r>
            <a:endParaRPr lang="en-US" altLang="zh-CN" b="1" dirty="0">
              <a:latin typeface="华文中宋" panose="02010600040101010101" pitchFamily="2" charset="-122"/>
              <a:ea typeface="华文中宋" panose="02010600040101010101" pitchFamily="2" charset="-122"/>
            </a:endParaRPr>
          </a:p>
        </p:txBody>
      </p:sp>
      <p:sp>
        <p:nvSpPr>
          <p:cNvPr id="45060" name="Rectangle 3"/>
          <p:cNvSpPr>
            <a:spLocks noGrp="1"/>
          </p:cNvSpPr>
          <p:nvPr>
            <p:ph idx="1"/>
          </p:nvPr>
        </p:nvSpPr>
        <p:spPr>
          <a:xfrm>
            <a:off x="304800" y="1981200"/>
            <a:ext cx="8610600" cy="4343400"/>
          </a:xfrm>
          <a:ln/>
        </p:spPr>
        <p:txBody>
          <a:bodyPr vert="horz" wrap="square" lIns="91440" tIns="45720" rIns="91440" bIns="45720" anchor="t" anchorCtr="0"/>
          <a:p>
            <a:pPr eaLnBrk="1" hangingPunct="1">
              <a:lnSpc>
                <a:spcPct val="90000"/>
              </a:lnSpc>
            </a:pPr>
            <a:r>
              <a:rPr lang="zh-CN" altLang="en-US" sz="2800" b="1" dirty="0">
                <a:solidFill>
                  <a:schemeClr val="bg2"/>
                </a:solidFill>
                <a:latin typeface="Comic Sans MS" panose="030F0702030302020204" pitchFamily="66" charset="0"/>
              </a:rPr>
              <a:t>对指向一维数组元素的指针允许作有限的运算</a:t>
            </a:r>
            <a:r>
              <a:rPr lang="en-US" altLang="zh-CN" sz="2800" b="1" dirty="0">
                <a:solidFill>
                  <a:schemeClr val="bg2"/>
                </a:solidFill>
                <a:latin typeface="Comic Sans MS" panose="030F0702030302020204" pitchFamily="66" charset="0"/>
              </a:rPr>
              <a:t>(</a:t>
            </a:r>
            <a:r>
              <a:rPr lang="zh-CN" altLang="en-US" sz="2800" b="1" dirty="0">
                <a:solidFill>
                  <a:schemeClr val="bg2"/>
                </a:solidFill>
                <a:latin typeface="Comic Sans MS" panose="030F0702030302020204" pitchFamily="66" charset="0"/>
              </a:rPr>
              <a:t>续</a:t>
            </a:r>
            <a:r>
              <a:rPr lang="en-US" altLang="zh-CN" sz="2800" b="1" dirty="0">
                <a:solidFill>
                  <a:schemeClr val="bg2"/>
                </a:solidFill>
                <a:latin typeface="Comic Sans MS" panose="030F0702030302020204" pitchFamily="66" charset="0"/>
              </a:rPr>
              <a:t>)</a:t>
            </a:r>
            <a:endParaRPr lang="en-US" altLang="zh-CN" sz="2800" b="1" dirty="0">
              <a:solidFill>
                <a:schemeClr val="bg2"/>
              </a:solidFill>
              <a:latin typeface="Comic Sans MS" panose="030F0702030302020204" pitchFamily="66" charset="0"/>
            </a:endParaRPr>
          </a:p>
          <a:p>
            <a:pPr lvl="1" eaLnBrk="1" hangingPunct="1">
              <a:lnSpc>
                <a:spcPct val="90000"/>
              </a:lnSpc>
            </a:pPr>
            <a:r>
              <a:rPr lang="zh-CN" altLang="en-US" sz="2400" b="1" dirty="0">
                <a:solidFill>
                  <a:schemeClr val="hlink"/>
                </a:solidFill>
                <a:latin typeface="Comic Sans MS" panose="030F0702030302020204" pitchFamily="66" charset="0"/>
              </a:rPr>
              <a:t>指向数组元素的指针可与整数进行加减运算</a:t>
            </a:r>
            <a:endParaRPr lang="zh-CN" altLang="en-US" sz="2400" b="1" dirty="0">
              <a:solidFill>
                <a:schemeClr val="hlink"/>
              </a:solidFill>
              <a:latin typeface="Comic Sans MS" panose="030F0702030302020204" pitchFamily="66" charset="0"/>
            </a:endParaRPr>
          </a:p>
          <a:p>
            <a:pPr lvl="2" eaLnBrk="1" hangingPunct="1">
              <a:lnSpc>
                <a:spcPct val="90000"/>
              </a:lnSpc>
            </a:pPr>
            <a:r>
              <a:rPr lang="zh-CN" altLang="en-US" sz="2000" dirty="0">
                <a:latin typeface="Comic Sans MS" panose="030F0702030302020204" pitchFamily="66" charset="0"/>
              </a:rPr>
              <a:t>由数组元素在内存中顺序连续存放的规定以及地址运算规则，表达式</a:t>
            </a:r>
            <a:r>
              <a:rPr lang="en-US" altLang="zh-CN" sz="2000" dirty="0">
                <a:solidFill>
                  <a:schemeClr val="folHlink"/>
                </a:solidFill>
                <a:latin typeface="Comic Sans MS" panose="030F0702030302020204" pitchFamily="66" charset="0"/>
              </a:rPr>
              <a:t>a+1</a:t>
            </a:r>
            <a:r>
              <a:rPr lang="zh-CN" altLang="en-US" sz="2000" dirty="0">
                <a:solidFill>
                  <a:schemeClr val="folHlink"/>
                </a:solidFill>
                <a:latin typeface="Comic Sans MS" panose="030F0702030302020204" pitchFamily="66" charset="0"/>
              </a:rPr>
              <a:t>为</a:t>
            </a:r>
            <a:r>
              <a:rPr lang="en-US" altLang="zh-CN" sz="2000" dirty="0">
                <a:solidFill>
                  <a:schemeClr val="folHlink"/>
                </a:solidFill>
                <a:latin typeface="Comic Sans MS" panose="030F0702030302020204" pitchFamily="66" charset="0"/>
              </a:rPr>
              <a:t>a[1] </a:t>
            </a:r>
            <a:r>
              <a:rPr lang="zh-CN" altLang="en-US" sz="2000" dirty="0">
                <a:solidFill>
                  <a:schemeClr val="folHlink"/>
                </a:solidFill>
                <a:latin typeface="Comic Sans MS" panose="030F0702030302020204" pitchFamily="66" charset="0"/>
              </a:rPr>
              <a:t>的地址，</a:t>
            </a:r>
            <a:r>
              <a:rPr lang="en-US" altLang="zh-CN" sz="2000" dirty="0">
                <a:solidFill>
                  <a:schemeClr val="folHlink"/>
                </a:solidFill>
                <a:latin typeface="Comic Sans MS" panose="030F0702030302020204" pitchFamily="66" charset="0"/>
              </a:rPr>
              <a:t>a+2</a:t>
            </a:r>
            <a:r>
              <a:rPr lang="zh-CN" altLang="en-US" sz="2000" dirty="0">
                <a:solidFill>
                  <a:schemeClr val="folHlink"/>
                </a:solidFill>
                <a:latin typeface="Comic Sans MS" panose="030F0702030302020204" pitchFamily="66" charset="0"/>
              </a:rPr>
              <a:t>为</a:t>
            </a:r>
            <a:r>
              <a:rPr lang="en-US" altLang="zh-CN" sz="2000" dirty="0">
                <a:solidFill>
                  <a:schemeClr val="folHlink"/>
                </a:solidFill>
                <a:latin typeface="Comic Sans MS" panose="030F0702030302020204" pitchFamily="66" charset="0"/>
              </a:rPr>
              <a:t>a[2]</a:t>
            </a:r>
            <a:r>
              <a:rPr lang="zh-CN" altLang="en-US" sz="2000" dirty="0">
                <a:solidFill>
                  <a:schemeClr val="folHlink"/>
                </a:solidFill>
                <a:latin typeface="Comic Sans MS" panose="030F0702030302020204" pitchFamily="66" charset="0"/>
              </a:rPr>
              <a:t>的地址</a:t>
            </a:r>
            <a:r>
              <a:rPr lang="zh-CN" altLang="en-US" sz="2000" dirty="0">
                <a:latin typeface="Comic Sans MS" panose="030F0702030302020204" pitchFamily="66" charset="0"/>
              </a:rPr>
              <a:t>。一般地，</a:t>
            </a:r>
            <a:r>
              <a:rPr lang="zh-CN" altLang="en-US" sz="2000" dirty="0">
                <a:solidFill>
                  <a:schemeClr val="folHlink"/>
                </a:solidFill>
                <a:latin typeface="Comic Sans MS" panose="030F0702030302020204" pitchFamily="66" charset="0"/>
              </a:rPr>
              <a:t>表达式</a:t>
            </a:r>
            <a:r>
              <a:rPr lang="en-US" altLang="zh-CN" sz="2000" dirty="0">
                <a:solidFill>
                  <a:schemeClr val="folHlink"/>
                </a:solidFill>
                <a:latin typeface="Comic Sans MS" panose="030F0702030302020204" pitchFamily="66" charset="0"/>
              </a:rPr>
              <a:t>a+i</a:t>
            </a:r>
            <a:r>
              <a:rPr lang="zh-CN" altLang="en-US" sz="2000" dirty="0">
                <a:solidFill>
                  <a:schemeClr val="folHlink"/>
                </a:solidFill>
                <a:latin typeface="Comic Sans MS" panose="030F0702030302020204" pitchFamily="66" charset="0"/>
              </a:rPr>
              <a:t>为 </a:t>
            </a:r>
            <a:r>
              <a:rPr lang="en-US" altLang="zh-CN" sz="2000" dirty="0">
                <a:solidFill>
                  <a:schemeClr val="folHlink"/>
                </a:solidFill>
                <a:latin typeface="Comic Sans MS" panose="030F0702030302020204" pitchFamily="66" charset="0"/>
              </a:rPr>
              <a:t>a[i] </a:t>
            </a:r>
            <a:r>
              <a:rPr lang="zh-CN" altLang="en-US" sz="2000" dirty="0">
                <a:solidFill>
                  <a:schemeClr val="folHlink"/>
                </a:solidFill>
                <a:latin typeface="Comic Sans MS" panose="030F0702030302020204" pitchFamily="66" charset="0"/>
              </a:rPr>
              <a:t>的地址</a:t>
            </a:r>
            <a:r>
              <a:rPr lang="zh-CN" altLang="en-US" sz="2000" dirty="0">
                <a:latin typeface="Comic Sans MS" panose="030F0702030302020204" pitchFamily="66" charset="0"/>
              </a:rPr>
              <a:t>。把这个结论应用于指向数组元素的指针，同样成立</a:t>
            </a:r>
            <a:endParaRPr lang="en-US" altLang="zh-CN" sz="2000" dirty="0">
              <a:latin typeface="Comic Sans MS" panose="030F0702030302020204" pitchFamily="66" charset="0"/>
            </a:endParaRPr>
          </a:p>
          <a:p>
            <a:pPr lvl="2" eaLnBrk="1" hangingPunct="1">
              <a:lnSpc>
                <a:spcPct val="90000"/>
              </a:lnSpc>
            </a:pPr>
            <a:endParaRPr lang="zh-CN" altLang="en-US" sz="2000" dirty="0">
              <a:latin typeface="Comic Sans MS" panose="030F0702030302020204" pitchFamily="66" charset="0"/>
            </a:endParaRPr>
          </a:p>
          <a:p>
            <a:pPr lvl="2" eaLnBrk="1" hangingPunct="1">
              <a:lnSpc>
                <a:spcPct val="90000"/>
              </a:lnSpc>
            </a:pPr>
            <a:r>
              <a:rPr lang="zh-CN" altLang="en-US" sz="2000" dirty="0">
                <a:solidFill>
                  <a:schemeClr val="folHlink"/>
                </a:solidFill>
                <a:latin typeface="Comic Sans MS" panose="030F0702030302020204" pitchFamily="66" charset="0"/>
              </a:rPr>
              <a:t>若</a:t>
            </a:r>
            <a:r>
              <a:rPr lang="en-US" altLang="zh-CN" sz="2000" dirty="0">
                <a:solidFill>
                  <a:schemeClr val="folHlink"/>
                </a:solidFill>
                <a:latin typeface="Comic Sans MS" panose="030F0702030302020204" pitchFamily="66" charset="0"/>
              </a:rPr>
              <a:t>p</a:t>
            </a:r>
            <a:r>
              <a:rPr lang="zh-CN" altLang="en-US" sz="2000" dirty="0">
                <a:solidFill>
                  <a:schemeClr val="folHlink"/>
                </a:solidFill>
                <a:latin typeface="Comic Sans MS" panose="030F0702030302020204" pitchFamily="66" charset="0"/>
              </a:rPr>
              <a:t>的值为</a:t>
            </a:r>
            <a:r>
              <a:rPr lang="en-US" altLang="zh-CN" sz="2000" dirty="0">
                <a:solidFill>
                  <a:schemeClr val="folHlink"/>
                </a:solidFill>
                <a:latin typeface="Comic Sans MS" panose="030F0702030302020204" pitchFamily="66" charset="0"/>
              </a:rPr>
              <a:t>a[0]</a:t>
            </a:r>
            <a:r>
              <a:rPr lang="zh-CN" altLang="en-US" sz="2000" dirty="0">
                <a:solidFill>
                  <a:schemeClr val="folHlink"/>
                </a:solidFill>
                <a:latin typeface="Comic Sans MS" panose="030F0702030302020204" pitchFamily="66" charset="0"/>
              </a:rPr>
              <a:t>的地址</a:t>
            </a:r>
            <a:r>
              <a:rPr lang="zh-CN" altLang="en-US" sz="2000" dirty="0">
                <a:latin typeface="Comic Sans MS" panose="030F0702030302020204" pitchFamily="66" charset="0"/>
              </a:rPr>
              <a:t>，则表达式</a:t>
            </a:r>
            <a:r>
              <a:rPr lang="en-US" altLang="zh-CN" sz="2000" dirty="0">
                <a:solidFill>
                  <a:schemeClr val="folHlink"/>
                </a:solidFill>
                <a:latin typeface="Comic Sans MS" panose="030F0702030302020204" pitchFamily="66" charset="0"/>
              </a:rPr>
              <a:t>p+i</a:t>
            </a:r>
            <a:r>
              <a:rPr lang="zh-CN" altLang="en-US" sz="2000" dirty="0">
                <a:solidFill>
                  <a:schemeClr val="folHlink"/>
                </a:solidFill>
                <a:latin typeface="Comic Sans MS" panose="030F0702030302020204" pitchFamily="66" charset="0"/>
              </a:rPr>
              <a:t>的值为</a:t>
            </a:r>
            <a:r>
              <a:rPr lang="en-US" altLang="zh-CN" sz="2000" dirty="0">
                <a:solidFill>
                  <a:schemeClr val="folHlink"/>
                </a:solidFill>
                <a:latin typeface="Comic Sans MS" panose="030F0702030302020204" pitchFamily="66" charset="0"/>
              </a:rPr>
              <a:t>a[i]</a:t>
            </a:r>
            <a:r>
              <a:rPr lang="zh-CN" altLang="en-US" sz="2000" dirty="0">
                <a:solidFill>
                  <a:schemeClr val="folHlink"/>
                </a:solidFill>
                <a:latin typeface="Comic Sans MS" panose="030F0702030302020204" pitchFamily="66" charset="0"/>
              </a:rPr>
              <a:t>的地址</a:t>
            </a:r>
            <a:r>
              <a:rPr lang="zh-CN" altLang="en-US" sz="2000" dirty="0">
                <a:latin typeface="Comic Sans MS" panose="030F0702030302020204" pitchFamily="66" charset="0"/>
              </a:rPr>
              <a:t>。或者说，</a:t>
            </a:r>
            <a:r>
              <a:rPr lang="en-US" altLang="zh-CN" sz="2000" dirty="0">
                <a:latin typeface="Comic Sans MS" panose="030F0702030302020204" pitchFamily="66" charset="0"/>
              </a:rPr>
              <a:t>p+i</a:t>
            </a:r>
            <a:r>
              <a:rPr lang="zh-CN" altLang="en-US" sz="2000" dirty="0">
                <a:latin typeface="Comic Sans MS" panose="030F0702030302020204" pitchFamily="66" charset="0"/>
              </a:rPr>
              <a:t>的值为</a:t>
            </a:r>
            <a:r>
              <a:rPr lang="en-US" altLang="zh-CN" sz="2000" dirty="0">
                <a:latin typeface="Comic Sans MS" panose="030F0702030302020204" pitchFamily="66" charset="0"/>
              </a:rPr>
              <a:t>a[i]</a:t>
            </a:r>
            <a:r>
              <a:rPr lang="zh-CN" altLang="en-US" sz="2000" dirty="0">
                <a:latin typeface="Comic Sans MS" panose="030F0702030302020204" pitchFamily="66" charset="0"/>
              </a:rPr>
              <a:t>的地址值。若</a:t>
            </a:r>
            <a:r>
              <a:rPr lang="en-US" altLang="zh-CN" sz="2000" dirty="0">
                <a:latin typeface="Comic Sans MS" panose="030F0702030302020204" pitchFamily="66" charset="0"/>
              </a:rPr>
              <a:t>p</a:t>
            </a:r>
            <a:r>
              <a:rPr lang="zh-CN" altLang="en-US" sz="2000" dirty="0">
                <a:latin typeface="Comic Sans MS" panose="030F0702030302020204" pitchFamily="66" charset="0"/>
              </a:rPr>
              <a:t>指向数组元素</a:t>
            </a:r>
            <a:r>
              <a:rPr lang="en-US" altLang="zh-CN" sz="2000" dirty="0">
                <a:latin typeface="Comic Sans MS" panose="030F0702030302020204" pitchFamily="66" charset="0"/>
              </a:rPr>
              <a:t>a[10]</a:t>
            </a:r>
            <a:r>
              <a:rPr lang="zh-CN" altLang="en-US" sz="2000" dirty="0">
                <a:latin typeface="Comic Sans MS" panose="030F0702030302020204" pitchFamily="66" charset="0"/>
              </a:rPr>
              <a:t>，则</a:t>
            </a:r>
            <a:r>
              <a:rPr lang="en-US" altLang="zh-CN" sz="2000" dirty="0">
                <a:latin typeface="Comic Sans MS" panose="030F0702030302020204" pitchFamily="66" charset="0"/>
              </a:rPr>
              <a:t>p+n</a:t>
            </a:r>
            <a:r>
              <a:rPr lang="zh-CN" altLang="en-US" sz="2000" dirty="0">
                <a:latin typeface="Comic Sans MS" panose="030F0702030302020204" pitchFamily="66" charset="0"/>
              </a:rPr>
              <a:t>就表示指向数组元素</a:t>
            </a:r>
            <a:r>
              <a:rPr lang="en-US" altLang="zh-CN" sz="2000" dirty="0">
                <a:latin typeface="Comic Sans MS" panose="030F0702030302020204" pitchFamily="66" charset="0"/>
              </a:rPr>
              <a:t>a[10+n]</a:t>
            </a:r>
            <a:r>
              <a:rPr lang="zh-CN" altLang="en-US" sz="2000" dirty="0">
                <a:latin typeface="Comic Sans MS" panose="030F0702030302020204" pitchFamily="66" charset="0"/>
              </a:rPr>
              <a:t>。这里，</a:t>
            </a:r>
            <a:r>
              <a:rPr lang="en-US" altLang="zh-CN" sz="2000" dirty="0">
                <a:latin typeface="Comic Sans MS" panose="030F0702030302020204" pitchFamily="66" charset="0"/>
              </a:rPr>
              <a:t>n</a:t>
            </a:r>
            <a:r>
              <a:rPr lang="zh-CN" altLang="en-US" sz="2000" dirty="0">
                <a:latin typeface="Comic Sans MS" panose="030F0702030302020204" pitchFamily="66" charset="0"/>
              </a:rPr>
              <a:t>是任意的整数表达式</a:t>
            </a:r>
            <a:endParaRPr lang="en-US" altLang="zh-CN" sz="2000" dirty="0">
              <a:latin typeface="Comic Sans MS" panose="030F0702030302020204" pitchFamily="66" charset="0"/>
            </a:endParaRPr>
          </a:p>
          <a:p>
            <a:pPr lvl="2" eaLnBrk="1" hangingPunct="1">
              <a:lnSpc>
                <a:spcPct val="90000"/>
              </a:lnSpc>
            </a:pPr>
            <a:endParaRPr lang="zh-CN" altLang="en-US" sz="2000" dirty="0">
              <a:latin typeface="Comic Sans MS" panose="030F0702030302020204" pitchFamily="66" charset="0"/>
            </a:endParaRPr>
          </a:p>
          <a:p>
            <a:pPr lvl="2" eaLnBrk="1" hangingPunct="1">
              <a:lnSpc>
                <a:spcPct val="90000"/>
              </a:lnSpc>
            </a:pPr>
            <a:r>
              <a:rPr lang="zh-CN" altLang="en-US" sz="2000" b="1" dirty="0">
                <a:solidFill>
                  <a:schemeClr val="hlink"/>
                </a:solidFill>
                <a:latin typeface="Comic Sans MS" panose="030F0702030302020204" pitchFamily="66" charset="0"/>
              </a:rPr>
              <a:t>当指针变量指向数组</a:t>
            </a:r>
            <a:r>
              <a:rPr lang="en-US" altLang="zh-CN" sz="2000" b="1" dirty="0">
                <a:solidFill>
                  <a:schemeClr val="hlink"/>
                </a:solidFill>
                <a:latin typeface="Comic Sans MS" panose="030F0702030302020204" pitchFamily="66" charset="0"/>
              </a:rPr>
              <a:t>a</a:t>
            </a:r>
            <a:r>
              <a:rPr lang="zh-CN" altLang="en-US" sz="2000" b="1" dirty="0">
                <a:solidFill>
                  <a:schemeClr val="hlink"/>
                </a:solidFill>
                <a:latin typeface="Comic Sans MS" panose="030F0702030302020204" pitchFamily="66" charset="0"/>
              </a:rPr>
              <a:t>的元素时，不论数组元素的类型是什么，指针和整数</a:t>
            </a:r>
            <a:r>
              <a:rPr lang="en-US" altLang="zh-CN" sz="2000" b="1" dirty="0">
                <a:solidFill>
                  <a:schemeClr val="hlink"/>
                </a:solidFill>
                <a:latin typeface="Comic Sans MS" panose="030F0702030302020204" pitchFamily="66" charset="0"/>
              </a:rPr>
              <a:t>n</a:t>
            </a:r>
            <a:r>
              <a:rPr lang="zh-CN" altLang="en-US" sz="2000" b="1" dirty="0">
                <a:solidFill>
                  <a:schemeClr val="hlink"/>
                </a:solidFill>
                <a:latin typeface="Comic Sans MS" panose="030F0702030302020204" pitchFamily="66" charset="0"/>
              </a:rPr>
              <a:t>进行加减运算，指针值向前或向后移动</a:t>
            </a:r>
            <a:r>
              <a:rPr lang="en-US" altLang="zh-CN" sz="2000" b="1" dirty="0">
                <a:solidFill>
                  <a:schemeClr val="hlink"/>
                </a:solidFill>
                <a:latin typeface="Comic Sans MS" panose="030F0702030302020204" pitchFamily="66" charset="0"/>
              </a:rPr>
              <a:t>n</a:t>
            </a:r>
            <a:r>
              <a:rPr lang="zh-CN" altLang="en-US" sz="2000" b="1" dirty="0">
                <a:solidFill>
                  <a:schemeClr val="hlink"/>
                </a:solidFill>
                <a:latin typeface="Comic Sans MS" panose="030F0702030302020204" pitchFamily="66" charset="0"/>
              </a:rPr>
              <a:t>个元素位置</a:t>
            </a:r>
            <a:endParaRPr lang="zh-CN" altLang="en-US" sz="2000" b="1" dirty="0">
              <a:solidFill>
                <a:schemeClr val="hlink"/>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5062"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6083"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指向一维数组元素的指针</a:t>
            </a:r>
            <a:r>
              <a:rPr lang="en-US" altLang="zh-CN" b="1" dirty="0">
                <a:latin typeface="华文中宋" panose="02010600040101010101" pitchFamily="2" charset="-122"/>
                <a:ea typeface="华文中宋" panose="02010600040101010101" pitchFamily="2" charset="-122"/>
              </a:rPr>
              <a:t>(</a:t>
            </a:r>
            <a:r>
              <a:rPr lang="zh-CN" altLang="en-US" b="1" dirty="0">
                <a:latin typeface="华文中宋" panose="02010600040101010101" pitchFamily="2" charset="-122"/>
                <a:ea typeface="华文中宋" panose="02010600040101010101" pitchFamily="2" charset="-122"/>
              </a:rPr>
              <a:t>续</a:t>
            </a:r>
            <a:r>
              <a:rPr lang="en-US" altLang="zh-CN" b="1" dirty="0">
                <a:latin typeface="华文中宋" panose="02010600040101010101" pitchFamily="2" charset="-122"/>
                <a:ea typeface="华文中宋" panose="02010600040101010101" pitchFamily="2" charset="-122"/>
              </a:rPr>
              <a:t>)</a:t>
            </a:r>
            <a:endParaRPr lang="en-US" altLang="zh-CN" b="1" dirty="0">
              <a:latin typeface="华文中宋" panose="02010600040101010101" pitchFamily="2" charset="-122"/>
              <a:ea typeface="华文中宋" panose="02010600040101010101" pitchFamily="2" charset="-122"/>
            </a:endParaRPr>
          </a:p>
        </p:txBody>
      </p:sp>
      <p:sp>
        <p:nvSpPr>
          <p:cNvPr id="46084" name="Rectangle 3"/>
          <p:cNvSpPr>
            <a:spLocks noGrp="1"/>
          </p:cNvSpPr>
          <p:nvPr>
            <p:ph idx="1"/>
          </p:nvPr>
        </p:nvSpPr>
        <p:spPr>
          <a:xfrm>
            <a:off x="381000" y="1981200"/>
            <a:ext cx="8534400" cy="4383088"/>
          </a:xfrm>
          <a:ln/>
        </p:spPr>
        <p:txBody>
          <a:bodyPr vert="horz" wrap="square" lIns="91440" tIns="45720" rIns="91440" bIns="45720" anchor="t" anchorCtr="0"/>
          <a:p>
            <a:pPr eaLnBrk="1" hangingPunct="1"/>
            <a:r>
              <a:rPr lang="zh-CN" altLang="en-US" sz="2800" b="1" dirty="0">
                <a:solidFill>
                  <a:schemeClr val="bg2"/>
                </a:solidFill>
                <a:latin typeface="Comic Sans MS" panose="030F0702030302020204" pitchFamily="66" charset="0"/>
              </a:rPr>
              <a:t>对指向一维数组元素的指针允许作有限的运算</a:t>
            </a:r>
            <a:r>
              <a:rPr lang="en-US" altLang="zh-CN" sz="2800" b="1" dirty="0">
                <a:solidFill>
                  <a:schemeClr val="bg2"/>
                </a:solidFill>
                <a:latin typeface="Comic Sans MS" panose="030F0702030302020204" pitchFamily="66" charset="0"/>
              </a:rPr>
              <a:t>(</a:t>
            </a:r>
            <a:r>
              <a:rPr lang="zh-CN" altLang="en-US" sz="2800" b="1" dirty="0">
                <a:solidFill>
                  <a:schemeClr val="bg2"/>
                </a:solidFill>
                <a:latin typeface="Comic Sans MS" panose="030F0702030302020204" pitchFamily="66" charset="0"/>
              </a:rPr>
              <a:t>续</a:t>
            </a:r>
            <a:r>
              <a:rPr lang="en-US" altLang="zh-CN" sz="2800" b="1" dirty="0">
                <a:solidFill>
                  <a:schemeClr val="bg2"/>
                </a:solidFill>
                <a:latin typeface="Comic Sans MS" panose="030F0702030302020204" pitchFamily="66" charset="0"/>
              </a:rPr>
              <a:t>)</a:t>
            </a:r>
            <a:endParaRPr lang="en-US" altLang="zh-CN" sz="2800" dirty="0">
              <a:latin typeface="Comic Sans MS" panose="030F0702030302020204" pitchFamily="66" charset="0"/>
            </a:endParaRPr>
          </a:p>
          <a:p>
            <a:pPr lvl="1" eaLnBrk="1" hangingPunct="1"/>
            <a:r>
              <a:rPr lang="zh-CN" altLang="en-US" sz="2400" b="1" dirty="0">
                <a:solidFill>
                  <a:schemeClr val="hlink"/>
                </a:solidFill>
                <a:latin typeface="Comic Sans MS" panose="030F0702030302020204" pitchFamily="66" charset="0"/>
              </a:rPr>
              <a:t>当两个指针指向同一个数组的元素时，允许两个指针作减法运算</a:t>
            </a:r>
            <a:r>
              <a:rPr lang="zh-CN" altLang="en-US" sz="2400" b="1" dirty="0">
                <a:latin typeface="Comic Sans MS" panose="030F0702030302020204" pitchFamily="66" charset="0"/>
              </a:rPr>
              <a:t>，</a:t>
            </a:r>
            <a:r>
              <a:rPr lang="zh-CN" altLang="en-US" sz="2400" b="1" dirty="0">
                <a:solidFill>
                  <a:schemeClr val="folHlink"/>
                </a:solidFill>
                <a:latin typeface="Comic Sans MS" panose="030F0702030302020204" pitchFamily="66" charset="0"/>
              </a:rPr>
              <a:t>其绝对值等于两指针所指数组元素之间相差的元素个数</a:t>
            </a:r>
            <a:endParaRPr lang="zh-CN" altLang="en-US" sz="2400" b="1" dirty="0">
              <a:solidFill>
                <a:schemeClr val="folHlink"/>
              </a:solidFill>
              <a:latin typeface="Comic Sans MS" panose="030F0702030302020204" pitchFamily="66" charset="0"/>
            </a:endParaRPr>
          </a:p>
          <a:p>
            <a:pPr lvl="2" eaLnBrk="1" hangingPunct="1"/>
            <a:r>
              <a:rPr lang="zh-CN" altLang="en-US" sz="2000" dirty="0">
                <a:solidFill>
                  <a:schemeClr val="folHlink"/>
                </a:solidFill>
                <a:latin typeface="Comic Sans MS" panose="030F0702030302020204" pitchFamily="66" charset="0"/>
              </a:rPr>
              <a:t>利用运算符 * 可引用指针所指对象，*</a:t>
            </a:r>
            <a:r>
              <a:rPr lang="en-US" altLang="zh-CN" sz="2000" dirty="0">
                <a:solidFill>
                  <a:schemeClr val="folHlink"/>
                </a:solidFill>
                <a:latin typeface="Comic Sans MS" panose="030F0702030302020204" pitchFamily="66" charset="0"/>
              </a:rPr>
              <a:t>(a+i)</a:t>
            </a:r>
            <a:r>
              <a:rPr lang="zh-CN" altLang="en-US" sz="2000" dirty="0">
                <a:solidFill>
                  <a:schemeClr val="folHlink"/>
                </a:solidFill>
                <a:latin typeface="Comic Sans MS" panose="030F0702030302020204" pitchFamily="66" charset="0"/>
              </a:rPr>
              <a:t>表示引用</a:t>
            </a:r>
            <a:r>
              <a:rPr lang="en-US" altLang="zh-CN" sz="2000" dirty="0">
                <a:solidFill>
                  <a:schemeClr val="folHlink"/>
                </a:solidFill>
                <a:latin typeface="Comic Sans MS" panose="030F0702030302020204" pitchFamily="66" charset="0"/>
              </a:rPr>
              <a:t>a+i</a:t>
            </a:r>
            <a:r>
              <a:rPr lang="zh-CN" altLang="en-US" sz="2000" dirty="0">
                <a:solidFill>
                  <a:schemeClr val="folHlink"/>
                </a:solidFill>
                <a:latin typeface="Comic Sans MS" panose="030F0702030302020204" pitchFamily="66" charset="0"/>
              </a:rPr>
              <a:t>所指向的数组元素</a:t>
            </a:r>
            <a:r>
              <a:rPr lang="en-US" altLang="zh-CN" sz="2000" dirty="0">
                <a:solidFill>
                  <a:schemeClr val="folHlink"/>
                </a:solidFill>
                <a:latin typeface="Comic Sans MS" panose="030F0702030302020204" pitchFamily="66" charset="0"/>
              </a:rPr>
              <a:t>a[i]</a:t>
            </a:r>
            <a:r>
              <a:rPr lang="zh-CN" altLang="en-US" sz="2000" dirty="0">
                <a:latin typeface="Comic Sans MS" panose="030F0702030302020204" pitchFamily="66" charset="0"/>
              </a:rPr>
              <a:t>。这样*</a:t>
            </a:r>
            <a:r>
              <a:rPr lang="en-US" altLang="zh-CN" sz="2000" dirty="0">
                <a:latin typeface="Comic Sans MS" panose="030F0702030302020204" pitchFamily="66" charset="0"/>
              </a:rPr>
              <a:t>(a+i)</a:t>
            </a:r>
            <a:r>
              <a:rPr lang="zh-CN" altLang="en-US" sz="2000" dirty="0">
                <a:latin typeface="Comic Sans MS" panose="030F0702030302020204" pitchFamily="66" charset="0"/>
              </a:rPr>
              <a:t>就是</a:t>
            </a:r>
            <a:r>
              <a:rPr lang="en-US" altLang="zh-CN" sz="2000" dirty="0">
                <a:latin typeface="Comic Sans MS" panose="030F0702030302020204" pitchFamily="66" charset="0"/>
              </a:rPr>
              <a:t>a[i]</a:t>
            </a:r>
            <a:endParaRPr lang="en-US" altLang="zh-CN" sz="2000" dirty="0">
              <a:latin typeface="Comic Sans MS" panose="030F0702030302020204" pitchFamily="66" charset="0"/>
            </a:endParaRPr>
          </a:p>
          <a:p>
            <a:pPr lvl="2" eaLnBrk="1" hangingPunct="1"/>
            <a:r>
              <a:rPr lang="zh-CN" altLang="en-US" sz="2000" dirty="0">
                <a:latin typeface="Comic Sans MS" panose="030F0702030302020204" pitchFamily="66" charset="0"/>
              </a:rPr>
              <a:t>对于指向数组元素的指针变量</a:t>
            </a:r>
            <a:r>
              <a:rPr lang="en-US" altLang="zh-CN" sz="2000" dirty="0">
                <a:latin typeface="Comic Sans MS" panose="030F0702030302020204" pitchFamily="66" charset="0"/>
              </a:rPr>
              <a:t>p</a:t>
            </a:r>
            <a:r>
              <a:rPr lang="zh-CN" altLang="en-US" sz="2000" dirty="0">
                <a:latin typeface="Comic Sans MS" panose="030F0702030302020204" pitchFamily="66" charset="0"/>
              </a:rPr>
              <a:t>，若</a:t>
            </a:r>
            <a:r>
              <a:rPr lang="en-US" altLang="zh-CN" sz="2000" dirty="0">
                <a:latin typeface="Comic Sans MS" panose="030F0702030302020204" pitchFamily="66" charset="0"/>
              </a:rPr>
              <a:t>p</a:t>
            </a:r>
            <a:r>
              <a:rPr lang="zh-CN" altLang="en-US" sz="2000" dirty="0">
                <a:latin typeface="Comic Sans MS" panose="030F0702030302020204" pitchFamily="66" charset="0"/>
              </a:rPr>
              <a:t>指向</a:t>
            </a:r>
            <a:r>
              <a:rPr lang="en-US" altLang="zh-CN" sz="2000" dirty="0">
                <a:latin typeface="Comic Sans MS" panose="030F0702030302020204" pitchFamily="66" charset="0"/>
              </a:rPr>
              <a:t>a[10]</a:t>
            </a:r>
            <a:r>
              <a:rPr lang="zh-CN" altLang="en-US" sz="2000" dirty="0">
                <a:latin typeface="Comic Sans MS" panose="030F0702030302020204" pitchFamily="66" charset="0"/>
              </a:rPr>
              <a:t>，*</a:t>
            </a:r>
            <a:r>
              <a:rPr lang="en-US" altLang="zh-CN" sz="2000" dirty="0">
                <a:latin typeface="Comic Sans MS" panose="030F0702030302020204" pitchFamily="66" charset="0"/>
              </a:rPr>
              <a:t>(p+i) </a:t>
            </a:r>
            <a:r>
              <a:rPr lang="zh-CN" altLang="en-US" sz="2000" dirty="0">
                <a:latin typeface="Comic Sans MS" panose="030F0702030302020204" pitchFamily="66" charset="0"/>
              </a:rPr>
              <a:t>表示引用</a:t>
            </a:r>
            <a:r>
              <a:rPr lang="en-US" altLang="zh-CN" sz="2000" dirty="0">
                <a:latin typeface="Comic Sans MS" panose="030F0702030302020204" pitchFamily="66" charset="0"/>
              </a:rPr>
              <a:t>p+i</a:t>
            </a:r>
            <a:r>
              <a:rPr lang="zh-CN" altLang="en-US" sz="2000" dirty="0">
                <a:latin typeface="Comic Sans MS" panose="030F0702030302020204" pitchFamily="66" charset="0"/>
              </a:rPr>
              <a:t>所指向的数组元素</a:t>
            </a:r>
            <a:r>
              <a:rPr lang="en-US" altLang="zh-CN" sz="2000" dirty="0">
                <a:latin typeface="Comic Sans MS" panose="030F0702030302020204" pitchFamily="66" charset="0"/>
              </a:rPr>
              <a:t>a[10+i]</a:t>
            </a:r>
            <a:r>
              <a:rPr lang="zh-CN" altLang="en-US" sz="2000" dirty="0">
                <a:latin typeface="Comic Sans MS" panose="030F0702030302020204" pitchFamily="66" charset="0"/>
              </a:rPr>
              <a:t>，所以</a:t>
            </a:r>
            <a:r>
              <a:rPr lang="en-US" altLang="zh-CN" sz="2000" dirty="0">
                <a:latin typeface="Comic Sans MS" panose="030F0702030302020204" pitchFamily="66" charset="0"/>
              </a:rPr>
              <a:t>*(p+i)= a[10+i]</a:t>
            </a:r>
            <a:endParaRPr lang="en-US" altLang="zh-CN" sz="2000" dirty="0">
              <a:latin typeface="Comic Sans MS" panose="030F0702030302020204" pitchFamily="66" charset="0"/>
            </a:endParaRPr>
          </a:p>
          <a:p>
            <a:pPr lvl="2" eaLnBrk="1" hangingPunct="1"/>
            <a:r>
              <a:rPr lang="zh-CN" altLang="en-US" sz="2000" dirty="0">
                <a:latin typeface="Comic Sans MS" panose="030F0702030302020204" pitchFamily="66" charset="0"/>
              </a:rPr>
              <a:t>与用数组名和下标引用数组元素的标记法相一致，</a:t>
            </a:r>
            <a:r>
              <a:rPr lang="zh-CN" altLang="en-US" sz="2000" dirty="0">
                <a:solidFill>
                  <a:schemeClr val="hlink"/>
                </a:solidFill>
                <a:latin typeface="Comic Sans MS" panose="030F0702030302020204" pitchFamily="66" charset="0"/>
              </a:rPr>
              <a:t>指向数组元素的指针变量也可带下标引用数组的元素</a:t>
            </a:r>
            <a:r>
              <a:rPr lang="zh-CN" altLang="en-US" sz="2000" dirty="0">
                <a:latin typeface="Comic Sans MS" panose="030F0702030302020204" pitchFamily="66" charset="0"/>
              </a:rPr>
              <a:t>，即*</a:t>
            </a:r>
            <a:r>
              <a:rPr lang="en-US" altLang="zh-CN" sz="2000" dirty="0">
                <a:latin typeface="Comic Sans MS" panose="030F0702030302020204" pitchFamily="66" charset="0"/>
              </a:rPr>
              <a:t>(p+i)</a:t>
            </a:r>
            <a:r>
              <a:rPr lang="zh-CN" altLang="en-US" sz="2000" dirty="0">
                <a:latin typeface="Comic Sans MS" panose="030F0702030302020204" pitchFamily="66" charset="0"/>
              </a:rPr>
              <a:t>也可写成</a:t>
            </a:r>
            <a:r>
              <a:rPr lang="en-US" altLang="zh-CN" sz="2000" dirty="0">
                <a:latin typeface="Comic Sans MS" panose="030F0702030302020204" pitchFamily="66" charset="0"/>
              </a:rPr>
              <a:t>p[i]</a:t>
            </a:r>
            <a:endParaRPr lang="en-US" altLang="zh-CN" sz="2000" dirty="0">
              <a:latin typeface="Comic Sans MS" panose="030F0702030302020204" pitchFamily="66" charset="0"/>
            </a:endParaRPr>
          </a:p>
          <a:p>
            <a:pPr lvl="2" eaLnBrk="1" hangingPunct="1"/>
            <a:r>
              <a:rPr lang="zh-CN" altLang="en-US" sz="2000" dirty="0">
                <a:solidFill>
                  <a:schemeClr val="hlink"/>
                </a:solidFill>
                <a:latin typeface="Comic Sans MS" panose="030F0702030302020204" pitchFamily="66" charset="0"/>
              </a:rPr>
              <a:t>若</a:t>
            </a:r>
            <a:r>
              <a:rPr lang="en-US" altLang="zh-CN" sz="2000" dirty="0">
                <a:solidFill>
                  <a:schemeClr val="hlink"/>
                </a:solidFill>
                <a:latin typeface="Comic Sans MS" panose="030F0702030302020204" pitchFamily="66" charset="0"/>
              </a:rPr>
              <a:t>p = &amp;a[10]</a:t>
            </a:r>
            <a:r>
              <a:rPr lang="zh-CN" altLang="en-US" sz="2000" dirty="0">
                <a:solidFill>
                  <a:schemeClr val="hlink"/>
                </a:solidFill>
                <a:latin typeface="Comic Sans MS" panose="030F0702030302020204" pitchFamily="66" charset="0"/>
              </a:rPr>
              <a:t>，则</a:t>
            </a:r>
            <a:r>
              <a:rPr lang="en-US" altLang="zh-CN" sz="2000" dirty="0">
                <a:solidFill>
                  <a:schemeClr val="hlink"/>
                </a:solidFill>
                <a:latin typeface="Comic Sans MS" panose="030F0702030302020204" pitchFamily="66" charset="0"/>
              </a:rPr>
              <a:t>p[i]</a:t>
            </a:r>
            <a:r>
              <a:rPr lang="zh-CN" altLang="en-US" sz="2000" dirty="0">
                <a:solidFill>
                  <a:schemeClr val="hlink"/>
                </a:solidFill>
                <a:latin typeface="Comic Sans MS" panose="030F0702030302020204" pitchFamily="66" charset="0"/>
              </a:rPr>
              <a:t>引用的是</a:t>
            </a:r>
            <a:r>
              <a:rPr lang="en-US" altLang="zh-CN" sz="2000" dirty="0">
                <a:solidFill>
                  <a:schemeClr val="hlink"/>
                </a:solidFill>
                <a:latin typeface="Comic Sans MS" panose="030F0702030302020204" pitchFamily="66" charset="0"/>
              </a:rPr>
              <a:t>a[10+i]</a:t>
            </a:r>
            <a:r>
              <a:rPr lang="zh-CN" altLang="en-US" sz="2000" dirty="0">
                <a:solidFill>
                  <a:schemeClr val="hlink"/>
                </a:solidFill>
                <a:latin typeface="Comic Sans MS" panose="030F0702030302020204" pitchFamily="66" charset="0"/>
              </a:rPr>
              <a:t>， </a:t>
            </a:r>
            <a:r>
              <a:rPr lang="en-US" altLang="zh-CN" sz="2000" dirty="0">
                <a:solidFill>
                  <a:schemeClr val="hlink"/>
                </a:solidFill>
                <a:latin typeface="Comic Sans MS" panose="030F0702030302020204" pitchFamily="66" charset="0"/>
              </a:rPr>
              <a:t>p[-2]</a:t>
            </a:r>
            <a:r>
              <a:rPr lang="zh-CN" altLang="en-US" sz="2000" dirty="0">
                <a:solidFill>
                  <a:schemeClr val="hlink"/>
                </a:solidFill>
                <a:latin typeface="Comic Sans MS" panose="030F0702030302020204" pitchFamily="66" charset="0"/>
              </a:rPr>
              <a:t>引用的是</a:t>
            </a:r>
            <a:r>
              <a:rPr lang="en-US" altLang="zh-CN" sz="2000" dirty="0">
                <a:solidFill>
                  <a:schemeClr val="hlink"/>
                </a:solidFill>
                <a:latin typeface="Comic Sans MS" panose="030F0702030302020204" pitchFamily="66" charset="0"/>
              </a:rPr>
              <a:t>a[8]</a:t>
            </a:r>
            <a:endParaRPr lang="en-US" altLang="zh-CN" sz="2000" dirty="0">
              <a:solidFill>
                <a:schemeClr val="hlink"/>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6086"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7107" name="Rectangle 2"/>
          <p:cNvSpPr>
            <a:spLocks noGrp="1"/>
          </p:cNvSpPr>
          <p:nvPr>
            <p:ph idx="1"/>
          </p:nvPr>
        </p:nvSpPr>
        <p:spPr>
          <a:xfrm>
            <a:off x="914400" y="1828800"/>
            <a:ext cx="8382000" cy="4572000"/>
          </a:xfrm>
          <a:ln/>
        </p:spPr>
        <p:txBody>
          <a:bodyPr vert="horz" wrap="square" lIns="91440" tIns="45720" rIns="91440" bIns="45720" anchor="t" anchorCtr="0"/>
          <a:p>
            <a:pPr marL="0" indent="0" algn="just" eaLnBrk="1" hangingPunct="1">
              <a:lnSpc>
                <a:spcPct val="90000"/>
              </a:lnSpc>
              <a:buNone/>
            </a:pPr>
            <a:endParaRPr lang="en-US" altLang="zh-CN" sz="2400" b="1" dirty="0">
              <a:latin typeface="宋体" panose="02010600030101010101" pitchFamily="2" charset="-122"/>
            </a:endParaRPr>
          </a:p>
          <a:p>
            <a:pPr marL="0" indent="0" algn="just" eaLnBrk="1" hangingPunct="1">
              <a:lnSpc>
                <a:spcPct val="90000"/>
              </a:lnSpc>
              <a:buNone/>
            </a:pPr>
            <a:r>
              <a:rPr lang="en-US" altLang="zh-CN" sz="2400" b="1" dirty="0">
                <a:latin typeface="Comic Sans MS" panose="030F0702030302020204" pitchFamily="66" charset="0"/>
              </a:rPr>
              <a:t>        int a[8];</a:t>
            </a:r>
            <a:endParaRPr lang="en-US" altLang="zh-CN" sz="2400" b="1" dirty="0">
              <a:latin typeface="Comic Sans MS" panose="030F0702030302020204" pitchFamily="66" charset="0"/>
            </a:endParaRPr>
          </a:p>
          <a:p>
            <a:pPr marL="0" indent="0" algn="just" eaLnBrk="1" hangingPunct="1">
              <a:lnSpc>
                <a:spcPct val="90000"/>
              </a:lnSpc>
              <a:buNone/>
            </a:pPr>
            <a:r>
              <a:rPr lang="en-US" altLang="zh-CN" sz="2400" b="1" dirty="0">
                <a:latin typeface="Comic Sans MS" panose="030F0702030302020204" pitchFamily="66" charset="0"/>
              </a:rPr>
              <a:t>a                       </a:t>
            </a:r>
            <a:r>
              <a:rPr lang="zh-CN" altLang="en-US" sz="2400" b="1" dirty="0">
                <a:latin typeface="Comic Sans MS" panose="030F0702030302020204" pitchFamily="66" charset="0"/>
              </a:rPr>
              <a:t>     </a:t>
            </a:r>
            <a:r>
              <a:rPr lang="en-US" altLang="zh-CN" sz="2400" b="1" dirty="0">
                <a:latin typeface="Comic Sans MS" panose="030F0702030302020204" pitchFamily="66" charset="0"/>
              </a:rPr>
              <a:t>0</a:t>
            </a:r>
            <a:r>
              <a:rPr lang="zh-CN" altLang="en-US" sz="2400" b="1" dirty="0">
                <a:latin typeface="Comic Sans MS" panose="030F0702030302020204" pitchFamily="66" charset="0"/>
              </a:rPr>
              <a:t>             </a:t>
            </a:r>
            <a:r>
              <a:rPr lang="en-US" altLang="zh-CN" sz="2400" b="1" dirty="0">
                <a:latin typeface="Comic Sans MS" panose="030F0702030302020204" pitchFamily="66" charset="0"/>
              </a:rPr>
              <a:t>int *p = a + 1;</a:t>
            </a:r>
            <a:endParaRPr lang="en-US" altLang="zh-CN" sz="2400" b="1" dirty="0">
              <a:latin typeface="Comic Sans MS" panose="030F0702030302020204" pitchFamily="66" charset="0"/>
            </a:endParaRPr>
          </a:p>
          <a:p>
            <a:pPr marL="0" indent="0" algn="just" eaLnBrk="1" hangingPunct="1">
              <a:lnSpc>
                <a:spcPct val="90000"/>
              </a:lnSpc>
              <a:buNone/>
            </a:pPr>
            <a:r>
              <a:rPr lang="zh-CN" altLang="en-US" sz="2400" b="1" dirty="0">
                <a:latin typeface="Comic Sans MS" panose="030F0702030302020204" pitchFamily="66" charset="0"/>
              </a:rPr>
              <a:t>                             </a:t>
            </a:r>
            <a:r>
              <a:rPr lang="en-US" altLang="zh-CN" sz="2400" b="1" dirty="0">
                <a:latin typeface="Comic Sans MS" panose="030F0702030302020204" pitchFamily="66" charset="0"/>
              </a:rPr>
              <a:t>1</a:t>
            </a:r>
            <a:r>
              <a:rPr lang="zh-CN" altLang="en-US" sz="2400" b="1" dirty="0">
                <a:latin typeface="Comic Sans MS" panose="030F0702030302020204" pitchFamily="66" charset="0"/>
              </a:rPr>
              <a:t>               </a:t>
            </a:r>
            <a:r>
              <a:rPr lang="en-US" altLang="zh-CN" sz="2400" b="1" dirty="0">
                <a:latin typeface="Comic Sans MS" panose="030F0702030302020204" pitchFamily="66" charset="0"/>
              </a:rPr>
              <a:t>p</a:t>
            </a:r>
            <a:r>
              <a:rPr lang="zh-CN" altLang="en-US" sz="2400" b="1" dirty="0">
                <a:latin typeface="Comic Sans MS" panose="030F0702030302020204" pitchFamily="66" charset="0"/>
              </a:rPr>
              <a:t>             </a:t>
            </a:r>
            <a:endParaRPr lang="en-US" altLang="zh-CN" sz="2400" b="1" dirty="0">
              <a:latin typeface="Comic Sans MS" panose="030F0702030302020204" pitchFamily="66" charset="0"/>
            </a:endParaRPr>
          </a:p>
          <a:p>
            <a:pPr marL="0" indent="0" algn="just" eaLnBrk="1" hangingPunct="1">
              <a:lnSpc>
                <a:spcPct val="90000"/>
              </a:lnSpc>
              <a:buNone/>
            </a:pPr>
            <a:r>
              <a:rPr lang="en-US" altLang="zh-CN" sz="2400" b="1" dirty="0">
                <a:latin typeface="Comic Sans MS" panose="030F0702030302020204" pitchFamily="66" charset="0"/>
              </a:rPr>
              <a:t>                            </a:t>
            </a:r>
            <a:r>
              <a:rPr lang="zh-CN" altLang="en-US" sz="2400" b="1" dirty="0">
                <a:latin typeface="Comic Sans MS" panose="030F0702030302020204" pitchFamily="66" charset="0"/>
              </a:rPr>
              <a:t> </a:t>
            </a:r>
            <a:endParaRPr lang="en-US" altLang="zh-CN" sz="2400" b="1" dirty="0">
              <a:latin typeface="Comic Sans MS" panose="030F0702030302020204" pitchFamily="66" charset="0"/>
            </a:endParaRPr>
          </a:p>
          <a:p>
            <a:pPr marL="0" indent="0" algn="just" eaLnBrk="1" hangingPunct="1">
              <a:lnSpc>
                <a:spcPct val="90000"/>
              </a:lnSpc>
              <a:buNone/>
            </a:pPr>
            <a:endParaRPr lang="en-US" altLang="zh-CN" sz="2400" b="1" dirty="0">
              <a:latin typeface="Comic Sans MS" panose="030F0702030302020204" pitchFamily="66" charset="0"/>
            </a:endParaRPr>
          </a:p>
          <a:p>
            <a:pPr marL="0" indent="0" algn="just" eaLnBrk="1" hangingPunct="1">
              <a:lnSpc>
                <a:spcPct val="90000"/>
              </a:lnSpc>
              <a:buNone/>
            </a:pPr>
            <a:r>
              <a:rPr lang="en-US" altLang="zh-CN" sz="2400" b="1" dirty="0">
                <a:latin typeface="Comic Sans MS" panose="030F0702030302020204" pitchFamily="66" charset="0"/>
              </a:rPr>
              <a:t>a+4                        </a:t>
            </a:r>
            <a:r>
              <a:rPr lang="zh-CN" altLang="en-US" sz="2400" b="1" dirty="0">
                <a:latin typeface="Comic Sans MS" panose="030F0702030302020204" pitchFamily="66" charset="0"/>
              </a:rPr>
              <a:t>                  </a:t>
            </a:r>
            <a:r>
              <a:rPr lang="en-US" altLang="zh-CN" sz="2400" b="1" dirty="0">
                <a:latin typeface="Comic Sans MS" panose="030F0702030302020204" pitchFamily="66" charset="0"/>
              </a:rPr>
              <a:t>i=3 </a:t>
            </a:r>
            <a:endParaRPr lang="en-US" altLang="zh-CN" sz="2400" b="1" dirty="0">
              <a:latin typeface="Comic Sans MS" panose="030F0702030302020204" pitchFamily="66" charset="0"/>
            </a:endParaRPr>
          </a:p>
          <a:p>
            <a:pPr marL="0" indent="0" algn="just" eaLnBrk="1" hangingPunct="1">
              <a:lnSpc>
                <a:spcPct val="90000"/>
              </a:lnSpc>
              <a:buNone/>
            </a:pPr>
            <a:r>
              <a:rPr lang="en-US" altLang="zh-CN" sz="2400" b="1" dirty="0">
                <a:latin typeface="Comic Sans MS" panose="030F0702030302020204" pitchFamily="66" charset="0"/>
              </a:rPr>
              <a:t>                                         p+i</a:t>
            </a:r>
            <a:r>
              <a:rPr lang="zh-CN" altLang="en-US" sz="2400" b="1" dirty="0">
                <a:latin typeface="Comic Sans MS" panose="030F0702030302020204" pitchFamily="66" charset="0"/>
              </a:rPr>
              <a:t>（</a:t>
            </a:r>
            <a:r>
              <a:rPr lang="en-US" altLang="zh-CN" sz="2400" b="1" dirty="0">
                <a:latin typeface="Comic Sans MS" panose="030F0702030302020204" pitchFamily="66" charset="0"/>
              </a:rPr>
              <a:t>=a+i+1</a:t>
            </a:r>
            <a:r>
              <a:rPr lang="zh-CN" altLang="en-US" sz="2400" b="1" dirty="0">
                <a:latin typeface="Comic Sans MS" panose="030F0702030302020204" pitchFamily="66" charset="0"/>
              </a:rPr>
              <a:t>）</a:t>
            </a:r>
            <a:endParaRPr lang="zh-CN" altLang="en-US" sz="2400" b="1" dirty="0">
              <a:latin typeface="Comic Sans MS" panose="030F0702030302020204" pitchFamily="66" charset="0"/>
            </a:endParaRPr>
          </a:p>
          <a:p>
            <a:pPr marL="0" indent="0" algn="just" eaLnBrk="1" hangingPunct="1">
              <a:lnSpc>
                <a:spcPct val="90000"/>
              </a:lnSpc>
              <a:buNone/>
            </a:pPr>
            <a:r>
              <a:rPr lang="zh-CN" altLang="en-US" sz="2400" b="1" dirty="0">
                <a:latin typeface="Comic Sans MS" panose="030F0702030302020204" pitchFamily="66" charset="0"/>
              </a:rPr>
              <a:t>                             </a:t>
            </a:r>
            <a:r>
              <a:rPr lang="en-US" altLang="zh-CN" sz="2400" b="1" dirty="0">
                <a:latin typeface="Comic Sans MS" panose="030F0702030302020204" pitchFamily="66" charset="0"/>
              </a:rPr>
              <a:t>7</a:t>
            </a:r>
            <a:endParaRPr lang="en-US" altLang="zh-CN" sz="2400" b="1" dirty="0">
              <a:latin typeface="Comic Sans MS" panose="030F0702030302020204" pitchFamily="66" charset="0"/>
            </a:endParaRPr>
          </a:p>
          <a:p>
            <a:pPr marL="0" indent="0" algn="just" eaLnBrk="1" hangingPunct="1">
              <a:lnSpc>
                <a:spcPct val="90000"/>
              </a:lnSpc>
              <a:buNone/>
            </a:pPr>
            <a:r>
              <a:rPr lang="en-US" altLang="zh-CN" sz="2400" b="1" dirty="0">
                <a:latin typeface="宋体" panose="02010600030101010101" pitchFamily="2" charset="-122"/>
              </a:rPr>
              <a:t>   </a:t>
            </a:r>
            <a:endParaRPr lang="en-US" altLang="zh-CN" sz="2400" b="1" dirty="0">
              <a:latin typeface="宋体" panose="02010600030101010101" pitchFamily="2" charset="-122"/>
            </a:endParaRPr>
          </a:p>
          <a:p>
            <a:pPr marL="0" indent="0" algn="just" eaLnBrk="1" hangingPunct="1">
              <a:lnSpc>
                <a:spcPct val="90000"/>
              </a:lnSpc>
              <a:buNone/>
            </a:pPr>
            <a:r>
              <a:rPr lang="en-US" altLang="zh-CN" sz="2400" b="1" dirty="0">
                <a:latin typeface="宋体" panose="02010600030101010101" pitchFamily="2" charset="-122"/>
              </a:rPr>
              <a:t> </a:t>
            </a:r>
            <a:r>
              <a:rPr lang="zh-CN" altLang="en-US" sz="2400" b="1" dirty="0">
                <a:latin typeface="宋体" panose="02010600030101010101" pitchFamily="2" charset="-122"/>
              </a:rPr>
              <a:t>指向一维数组元素的指针与数组元素位置之间的关系</a:t>
            </a:r>
            <a:endParaRPr lang="zh-CN" altLang="en-US" sz="2400" b="1" dirty="0">
              <a:latin typeface="宋体" panose="02010600030101010101" pitchFamily="2" charset="-122"/>
            </a:endParaRPr>
          </a:p>
        </p:txBody>
      </p:sp>
      <p:sp>
        <p:nvSpPr>
          <p:cNvPr id="47108" name="Text Box 3"/>
          <p:cNvSpPr txBox="1"/>
          <p:nvPr/>
        </p:nvSpPr>
        <p:spPr>
          <a:xfrm>
            <a:off x="1173163" y="939800"/>
            <a:ext cx="7543800" cy="769938"/>
          </a:xfrm>
          <a:prstGeom prst="rect">
            <a:avLst/>
          </a:prstGeom>
          <a:noFill/>
          <a:ln w="9525">
            <a:noFill/>
          </a:ln>
        </p:spPr>
        <p:txBody>
          <a:bodyPr lIns="92075" tIns="46038" rIns="92075" bIns="46038">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algn="just" eaLnBrk="1" hangingPunct="1">
              <a:spcBef>
                <a:spcPct val="0"/>
              </a:spcBef>
              <a:buClrTx/>
              <a:buSzTx/>
              <a:buFontTx/>
              <a:buNone/>
            </a:pPr>
            <a:r>
              <a:rPr lang="zh-CN" altLang="en-US" sz="4400" b="1" dirty="0">
                <a:solidFill>
                  <a:schemeClr val="tx2"/>
                </a:solidFill>
                <a:latin typeface="华文中宋" panose="02010600040101010101" pitchFamily="2" charset="-122"/>
                <a:ea typeface="华文中宋" panose="02010600040101010101" pitchFamily="2" charset="-122"/>
              </a:rPr>
              <a:t>指向一维数组元素的指针</a:t>
            </a:r>
            <a:r>
              <a:rPr lang="en-US" altLang="zh-CN" sz="4400" b="1" dirty="0">
                <a:solidFill>
                  <a:schemeClr val="tx2"/>
                </a:solidFill>
                <a:latin typeface="华文中宋" panose="02010600040101010101" pitchFamily="2" charset="-122"/>
                <a:ea typeface="华文中宋" panose="02010600040101010101" pitchFamily="2" charset="-122"/>
              </a:rPr>
              <a:t>(</a:t>
            </a:r>
            <a:r>
              <a:rPr lang="zh-CN" altLang="en-US" sz="4400" b="1" dirty="0">
                <a:solidFill>
                  <a:schemeClr val="tx2"/>
                </a:solidFill>
                <a:latin typeface="华文中宋" panose="02010600040101010101" pitchFamily="2" charset="-122"/>
                <a:ea typeface="华文中宋" panose="02010600040101010101" pitchFamily="2" charset="-122"/>
              </a:rPr>
              <a:t>续</a:t>
            </a:r>
            <a:r>
              <a:rPr lang="en-US" altLang="zh-CN" sz="4400" b="1" dirty="0">
                <a:solidFill>
                  <a:schemeClr val="tx2"/>
                </a:solidFill>
                <a:latin typeface="华文中宋" panose="02010600040101010101" pitchFamily="2" charset="-122"/>
                <a:ea typeface="华文中宋" panose="02010600040101010101" pitchFamily="2" charset="-122"/>
              </a:rPr>
              <a:t>)</a:t>
            </a:r>
            <a:endParaRPr lang="en-US" altLang="zh-CN" sz="4400" b="1" dirty="0">
              <a:solidFill>
                <a:schemeClr val="tx2"/>
              </a:solidFill>
              <a:latin typeface="Comic Sans MS" panose="030F0702030302020204" pitchFamily="66" charset="0"/>
            </a:endParaRPr>
          </a:p>
        </p:txBody>
      </p:sp>
      <p:sp>
        <p:nvSpPr>
          <p:cNvPr id="47109" name="Line 4"/>
          <p:cNvSpPr/>
          <p:nvPr/>
        </p:nvSpPr>
        <p:spPr>
          <a:xfrm>
            <a:off x="1981200" y="2286000"/>
            <a:ext cx="2362200" cy="0"/>
          </a:xfrm>
          <a:prstGeom prst="line">
            <a:avLst/>
          </a:prstGeom>
          <a:ln w="9525">
            <a:noFill/>
          </a:ln>
        </p:spPr>
      </p:sp>
      <p:sp>
        <p:nvSpPr>
          <p:cNvPr id="47110" name="Line 5"/>
          <p:cNvSpPr/>
          <p:nvPr/>
        </p:nvSpPr>
        <p:spPr>
          <a:xfrm>
            <a:off x="2057400" y="3048000"/>
            <a:ext cx="2362200" cy="0"/>
          </a:xfrm>
          <a:prstGeom prst="line">
            <a:avLst/>
          </a:prstGeom>
          <a:ln w="19050" cap="flat" cmpd="sng">
            <a:solidFill>
              <a:schemeClr val="tx1"/>
            </a:solidFill>
            <a:prstDash val="solid"/>
            <a:headEnd type="none" w="med" len="med"/>
            <a:tailEnd type="none" w="med" len="med"/>
          </a:ln>
        </p:spPr>
      </p:sp>
      <p:sp>
        <p:nvSpPr>
          <p:cNvPr id="47111" name="Line 6"/>
          <p:cNvSpPr/>
          <p:nvPr/>
        </p:nvSpPr>
        <p:spPr>
          <a:xfrm>
            <a:off x="2057400" y="3048000"/>
            <a:ext cx="0" cy="2133600"/>
          </a:xfrm>
          <a:prstGeom prst="line">
            <a:avLst/>
          </a:prstGeom>
          <a:ln w="19050" cap="flat" cmpd="sng">
            <a:solidFill>
              <a:schemeClr val="tx1"/>
            </a:solidFill>
            <a:prstDash val="solid"/>
            <a:headEnd type="none" w="med" len="med"/>
            <a:tailEnd type="none" w="med" len="med"/>
          </a:ln>
        </p:spPr>
      </p:sp>
      <p:sp>
        <p:nvSpPr>
          <p:cNvPr id="47112" name="Line 7"/>
          <p:cNvSpPr/>
          <p:nvPr/>
        </p:nvSpPr>
        <p:spPr>
          <a:xfrm>
            <a:off x="2057400" y="5181600"/>
            <a:ext cx="2362200" cy="0"/>
          </a:xfrm>
          <a:prstGeom prst="line">
            <a:avLst/>
          </a:prstGeom>
          <a:ln w="19050" cap="flat" cmpd="sng">
            <a:solidFill>
              <a:schemeClr val="tx1"/>
            </a:solidFill>
            <a:prstDash val="solid"/>
            <a:headEnd type="none" w="med" len="med"/>
            <a:tailEnd type="none" w="med" len="med"/>
          </a:ln>
        </p:spPr>
      </p:sp>
      <p:sp>
        <p:nvSpPr>
          <p:cNvPr id="47113" name="Line 8"/>
          <p:cNvSpPr/>
          <p:nvPr/>
        </p:nvSpPr>
        <p:spPr>
          <a:xfrm>
            <a:off x="4419600" y="2928938"/>
            <a:ext cx="0" cy="2133600"/>
          </a:xfrm>
          <a:prstGeom prst="line">
            <a:avLst/>
          </a:prstGeom>
          <a:ln w="19050" cap="flat" cmpd="sng">
            <a:solidFill>
              <a:schemeClr val="tx1"/>
            </a:solidFill>
            <a:prstDash val="solid"/>
            <a:headEnd type="none" w="med" len="med"/>
            <a:tailEnd type="none" w="med" len="med"/>
          </a:ln>
        </p:spPr>
      </p:sp>
      <p:sp>
        <p:nvSpPr>
          <p:cNvPr id="47114" name="Line 9"/>
          <p:cNvSpPr/>
          <p:nvPr/>
        </p:nvSpPr>
        <p:spPr>
          <a:xfrm>
            <a:off x="2057400" y="3352800"/>
            <a:ext cx="2362200" cy="0"/>
          </a:xfrm>
          <a:prstGeom prst="line">
            <a:avLst/>
          </a:prstGeom>
          <a:ln w="19050" cap="flat" cmpd="sng">
            <a:solidFill>
              <a:schemeClr val="tx1"/>
            </a:solidFill>
            <a:prstDash val="solid"/>
            <a:headEnd type="none" w="med" len="med"/>
            <a:tailEnd type="none" w="med" len="med"/>
          </a:ln>
        </p:spPr>
      </p:sp>
      <p:sp>
        <p:nvSpPr>
          <p:cNvPr id="47115" name="Line 10"/>
          <p:cNvSpPr/>
          <p:nvPr/>
        </p:nvSpPr>
        <p:spPr>
          <a:xfrm>
            <a:off x="2057400" y="4876800"/>
            <a:ext cx="2362200" cy="0"/>
          </a:xfrm>
          <a:prstGeom prst="line">
            <a:avLst/>
          </a:prstGeom>
          <a:ln w="19050" cap="flat" cmpd="sng">
            <a:solidFill>
              <a:schemeClr val="tx1"/>
            </a:solidFill>
            <a:prstDash val="solid"/>
            <a:headEnd type="none" w="med" len="med"/>
            <a:tailEnd type="none" w="med" len="med"/>
          </a:ln>
        </p:spPr>
      </p:sp>
      <p:sp>
        <p:nvSpPr>
          <p:cNvPr id="47116" name="Line 11"/>
          <p:cNvSpPr/>
          <p:nvPr/>
        </p:nvSpPr>
        <p:spPr>
          <a:xfrm>
            <a:off x="2057400" y="4267200"/>
            <a:ext cx="2362200" cy="0"/>
          </a:xfrm>
          <a:prstGeom prst="line">
            <a:avLst/>
          </a:prstGeom>
          <a:ln w="19050" cap="flat" cmpd="sng">
            <a:solidFill>
              <a:schemeClr val="tx1"/>
            </a:solidFill>
            <a:prstDash val="solid"/>
            <a:headEnd type="none" w="med" len="med"/>
            <a:tailEnd type="none" w="med" len="med"/>
          </a:ln>
        </p:spPr>
      </p:sp>
      <p:sp>
        <p:nvSpPr>
          <p:cNvPr id="47117" name="Line 12"/>
          <p:cNvSpPr/>
          <p:nvPr/>
        </p:nvSpPr>
        <p:spPr>
          <a:xfrm>
            <a:off x="2057400" y="4572000"/>
            <a:ext cx="2362200" cy="0"/>
          </a:xfrm>
          <a:prstGeom prst="line">
            <a:avLst/>
          </a:prstGeom>
          <a:ln w="19050" cap="flat" cmpd="sng">
            <a:solidFill>
              <a:schemeClr val="tx1"/>
            </a:solidFill>
            <a:prstDash val="solid"/>
            <a:headEnd type="none" w="med" len="med"/>
            <a:tailEnd type="none" w="med" len="med"/>
          </a:ln>
        </p:spPr>
      </p:sp>
      <p:sp>
        <p:nvSpPr>
          <p:cNvPr id="47118" name="Line 13"/>
          <p:cNvSpPr/>
          <p:nvPr/>
        </p:nvSpPr>
        <p:spPr>
          <a:xfrm>
            <a:off x="2057400" y="3657600"/>
            <a:ext cx="2362200" cy="0"/>
          </a:xfrm>
          <a:prstGeom prst="line">
            <a:avLst/>
          </a:prstGeom>
          <a:ln w="19050" cap="flat" cmpd="sng">
            <a:solidFill>
              <a:schemeClr val="tx1"/>
            </a:solidFill>
            <a:prstDash val="solid"/>
            <a:headEnd type="none" w="med" len="med"/>
            <a:tailEnd type="none" w="med" len="med"/>
          </a:ln>
        </p:spPr>
      </p:sp>
      <p:sp>
        <p:nvSpPr>
          <p:cNvPr id="47119" name="Line 14"/>
          <p:cNvSpPr/>
          <p:nvPr/>
        </p:nvSpPr>
        <p:spPr>
          <a:xfrm>
            <a:off x="2057400" y="3962400"/>
            <a:ext cx="2362200" cy="0"/>
          </a:xfrm>
          <a:prstGeom prst="line">
            <a:avLst/>
          </a:prstGeom>
          <a:ln w="19050" cap="flat" cmpd="sng">
            <a:solidFill>
              <a:schemeClr val="tx1"/>
            </a:solidFill>
            <a:prstDash val="solid"/>
            <a:headEnd type="none" w="med" len="med"/>
            <a:tailEnd type="none" w="med" len="med"/>
          </a:ln>
        </p:spPr>
      </p:sp>
      <p:sp>
        <p:nvSpPr>
          <p:cNvPr id="47120" name="Line 15"/>
          <p:cNvSpPr/>
          <p:nvPr/>
        </p:nvSpPr>
        <p:spPr>
          <a:xfrm flipH="1">
            <a:off x="4429125" y="3386138"/>
            <a:ext cx="2133600" cy="0"/>
          </a:xfrm>
          <a:prstGeom prst="line">
            <a:avLst/>
          </a:prstGeom>
          <a:ln w="19050" cap="flat" cmpd="sng">
            <a:solidFill>
              <a:schemeClr val="tx1"/>
            </a:solidFill>
            <a:prstDash val="solid"/>
            <a:headEnd type="none" w="med" len="med"/>
            <a:tailEnd type="triangle" w="med" len="med"/>
          </a:ln>
        </p:spPr>
      </p:sp>
      <p:sp>
        <p:nvSpPr>
          <p:cNvPr id="47121" name="Line 16"/>
          <p:cNvSpPr/>
          <p:nvPr/>
        </p:nvSpPr>
        <p:spPr>
          <a:xfrm flipH="1">
            <a:off x="6526213" y="3357563"/>
            <a:ext cx="46037" cy="928687"/>
          </a:xfrm>
          <a:prstGeom prst="line">
            <a:avLst/>
          </a:prstGeom>
          <a:ln w="19050" cap="flat" cmpd="sng">
            <a:solidFill>
              <a:schemeClr val="tx1"/>
            </a:solidFill>
            <a:prstDash val="solid"/>
            <a:headEnd type="none" w="med" len="med"/>
            <a:tailEnd type="none" w="med" len="med"/>
          </a:ln>
        </p:spPr>
      </p:sp>
      <p:sp>
        <p:nvSpPr>
          <p:cNvPr id="47122" name="Line 17"/>
          <p:cNvSpPr/>
          <p:nvPr/>
        </p:nvSpPr>
        <p:spPr>
          <a:xfrm flipH="1">
            <a:off x="4429125" y="4286250"/>
            <a:ext cx="2133600" cy="0"/>
          </a:xfrm>
          <a:prstGeom prst="line">
            <a:avLst/>
          </a:prstGeom>
          <a:ln w="19050" cap="flat" cmpd="sng">
            <a:solidFill>
              <a:schemeClr val="tx1"/>
            </a:solidFill>
            <a:prstDash val="solid"/>
            <a:headEnd type="none" w="med" len="med"/>
            <a:tailEnd type="triangle" w="med" len="med"/>
          </a:ln>
        </p:spPr>
      </p:sp>
      <p:cxnSp>
        <p:nvCxnSpPr>
          <p:cNvPr id="47123" name="直接箭头连接符 21"/>
          <p:cNvCxnSpPr/>
          <p:nvPr/>
        </p:nvCxnSpPr>
        <p:spPr>
          <a:xfrm>
            <a:off x="1643063" y="3071813"/>
            <a:ext cx="357187" cy="1587"/>
          </a:xfrm>
          <a:prstGeom prst="straightConnector1">
            <a:avLst/>
          </a:prstGeom>
          <a:ln w="25400" cap="flat" cmpd="sng">
            <a:solidFill>
              <a:srgbClr val="FF0000"/>
            </a:solidFill>
            <a:prstDash val="solid"/>
            <a:headEnd type="none" w="med" len="med"/>
            <a:tailEnd type="arrow" w="med" len="med"/>
          </a:ln>
        </p:spPr>
      </p:cxnSp>
      <p:cxnSp>
        <p:nvCxnSpPr>
          <p:cNvPr id="47124" name="直接箭头连接符 24"/>
          <p:cNvCxnSpPr/>
          <p:nvPr/>
        </p:nvCxnSpPr>
        <p:spPr>
          <a:xfrm>
            <a:off x="1714500" y="4286250"/>
            <a:ext cx="357188" cy="1588"/>
          </a:xfrm>
          <a:prstGeom prst="straightConnector1">
            <a:avLst/>
          </a:prstGeom>
          <a:ln w="25400" cap="flat" cmpd="sng">
            <a:solidFill>
              <a:srgbClr val="FF0000"/>
            </a:solidFill>
            <a:prstDash val="solid"/>
            <a:headEnd type="none" w="med" len="med"/>
            <a:tailEnd type="arrow" w="med" len="med"/>
          </a:ln>
        </p:spPr>
      </p:cxn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7126"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8131"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指向一维数组元素的指针</a:t>
            </a:r>
            <a:r>
              <a:rPr lang="en-US" altLang="zh-CN" b="1" dirty="0">
                <a:latin typeface="华文中宋" panose="02010600040101010101" pitchFamily="2" charset="-122"/>
                <a:ea typeface="华文中宋" panose="02010600040101010101" pitchFamily="2" charset="-122"/>
              </a:rPr>
              <a:t>(</a:t>
            </a:r>
            <a:r>
              <a:rPr lang="zh-CN" altLang="en-US" b="1" dirty="0">
                <a:latin typeface="华文中宋" panose="02010600040101010101" pitchFamily="2" charset="-122"/>
                <a:ea typeface="华文中宋" panose="02010600040101010101" pitchFamily="2" charset="-122"/>
              </a:rPr>
              <a:t>续</a:t>
            </a:r>
            <a:r>
              <a:rPr lang="en-US" altLang="zh-CN" b="1" dirty="0">
                <a:latin typeface="华文中宋" panose="02010600040101010101" pitchFamily="2" charset="-122"/>
                <a:ea typeface="华文中宋" panose="02010600040101010101" pitchFamily="2" charset="-122"/>
              </a:rPr>
              <a:t>)</a:t>
            </a:r>
            <a:endParaRPr lang="en-US" altLang="zh-CN" b="1" dirty="0">
              <a:latin typeface="Comic Sans MS" panose="030F0702030302020204" pitchFamily="66" charset="0"/>
            </a:endParaRPr>
          </a:p>
        </p:txBody>
      </p:sp>
      <p:sp>
        <p:nvSpPr>
          <p:cNvPr id="48132" name="Rectangle 3"/>
          <p:cNvSpPr>
            <a:spLocks noGrp="1"/>
          </p:cNvSpPr>
          <p:nvPr>
            <p:ph idx="1"/>
          </p:nvPr>
        </p:nvSpPr>
        <p:spPr>
          <a:xfrm>
            <a:off x="304800" y="1905000"/>
            <a:ext cx="8610600" cy="4419600"/>
          </a:xfrm>
          <a:ln/>
        </p:spPr>
        <p:txBody>
          <a:bodyPr vert="horz" wrap="square" lIns="91440" tIns="45720" rIns="91440" bIns="45720" anchor="t" anchorCtr="0"/>
          <a:p>
            <a:pPr eaLnBrk="1" hangingPunct="1"/>
            <a:r>
              <a:rPr lang="zh-CN" altLang="en-US" sz="2800" b="1" dirty="0">
                <a:solidFill>
                  <a:schemeClr val="hlink"/>
                </a:solidFill>
                <a:latin typeface="Comic Sans MS" panose="030F0702030302020204" pitchFamily="66" charset="0"/>
              </a:rPr>
              <a:t>引用一维数组元素有以下三种形式</a:t>
            </a:r>
            <a:endParaRPr lang="zh-CN" altLang="en-US" sz="2800" b="1" dirty="0">
              <a:solidFill>
                <a:schemeClr val="hlink"/>
              </a:solidFill>
              <a:latin typeface="Comic Sans MS" panose="030F0702030302020204" pitchFamily="66" charset="0"/>
            </a:endParaRPr>
          </a:p>
          <a:p>
            <a:pPr lvl="1" eaLnBrk="1" hangingPunct="1"/>
            <a:r>
              <a:rPr lang="zh-CN" altLang="en-US" sz="2400" dirty="0">
                <a:solidFill>
                  <a:srgbClr val="0000FF"/>
                </a:solidFill>
                <a:latin typeface="Comic Sans MS" panose="030F0702030302020204" pitchFamily="66" charset="0"/>
              </a:rPr>
              <a:t>用数组元素的下标引用数组元素，如</a:t>
            </a:r>
            <a:r>
              <a:rPr lang="en-US" altLang="zh-CN" sz="2400" dirty="0">
                <a:solidFill>
                  <a:srgbClr val="0000FF"/>
                </a:solidFill>
                <a:latin typeface="Comic Sans MS" panose="030F0702030302020204" pitchFamily="66" charset="0"/>
              </a:rPr>
              <a:t>a[5]</a:t>
            </a:r>
            <a:endParaRPr lang="en-US" altLang="zh-CN" sz="2400" dirty="0">
              <a:solidFill>
                <a:srgbClr val="0000FF"/>
              </a:solidFill>
              <a:latin typeface="Comic Sans MS" panose="030F0702030302020204" pitchFamily="66" charset="0"/>
            </a:endParaRPr>
          </a:p>
          <a:p>
            <a:pPr lvl="1" eaLnBrk="1" hangingPunct="1"/>
            <a:r>
              <a:rPr lang="zh-CN" altLang="en-US" sz="2400" dirty="0">
                <a:solidFill>
                  <a:srgbClr val="0000FF"/>
                </a:solidFill>
                <a:latin typeface="Comic Sans MS" panose="030F0702030302020204" pitchFamily="66" charset="0"/>
              </a:rPr>
              <a:t>利用</a:t>
            </a:r>
            <a:r>
              <a:rPr lang="zh-CN" altLang="en-US" sz="2400" dirty="0">
                <a:solidFill>
                  <a:schemeClr val="hlink"/>
                </a:solidFill>
                <a:latin typeface="Comic Sans MS" panose="030F0702030302020204" pitchFamily="66" charset="0"/>
              </a:rPr>
              <a:t>数组名</a:t>
            </a:r>
            <a:r>
              <a:rPr lang="zh-CN" altLang="en-US" sz="2400" dirty="0">
                <a:solidFill>
                  <a:srgbClr val="0000FF"/>
                </a:solidFill>
                <a:latin typeface="Comic Sans MS" panose="030F0702030302020204" pitchFamily="66" charset="0"/>
              </a:rPr>
              <a:t>的值是数组首元素地址的约定，以地址表达式引用表达式所指的元素，如*</a:t>
            </a:r>
            <a:r>
              <a:rPr lang="en-US" altLang="zh-CN" sz="2400" dirty="0">
                <a:solidFill>
                  <a:srgbClr val="0000FF"/>
                </a:solidFill>
                <a:latin typeface="Comic Sans MS" panose="030F0702030302020204" pitchFamily="66" charset="0"/>
              </a:rPr>
              <a:t>(a+i)=a[i]</a:t>
            </a:r>
            <a:endParaRPr lang="en-US" altLang="zh-CN" sz="2400" dirty="0">
              <a:solidFill>
                <a:srgbClr val="0000FF"/>
              </a:solidFill>
              <a:latin typeface="Comic Sans MS" panose="030F0702030302020204" pitchFamily="66" charset="0"/>
            </a:endParaRPr>
          </a:p>
          <a:p>
            <a:pPr lvl="1" eaLnBrk="1" hangingPunct="1"/>
            <a:r>
              <a:rPr lang="zh-CN" altLang="en-US" sz="2400" dirty="0">
                <a:solidFill>
                  <a:srgbClr val="0000FF"/>
                </a:solidFill>
                <a:latin typeface="Comic Sans MS" panose="030F0702030302020204" pitchFamily="66" charset="0"/>
              </a:rPr>
              <a:t>利用</a:t>
            </a:r>
            <a:r>
              <a:rPr lang="zh-CN" altLang="en-US" sz="2400" dirty="0">
                <a:solidFill>
                  <a:schemeClr val="hlink"/>
                </a:solidFill>
                <a:latin typeface="Comic Sans MS" panose="030F0702030302020204" pitchFamily="66" charset="0"/>
              </a:rPr>
              <a:t>指向数组元素的指针变量</a:t>
            </a:r>
            <a:r>
              <a:rPr lang="zh-CN" altLang="en-US" sz="2400" dirty="0">
                <a:solidFill>
                  <a:srgbClr val="0000FF"/>
                </a:solidFill>
                <a:latin typeface="Comic Sans MS" panose="030F0702030302020204" pitchFamily="66" charset="0"/>
              </a:rPr>
              <a:t>，用它构成指向数组元素的指针表达式，并用该表达式引用数组元素。如*</a:t>
            </a:r>
            <a:r>
              <a:rPr lang="en-US" altLang="zh-CN" sz="2400" dirty="0">
                <a:solidFill>
                  <a:srgbClr val="0000FF"/>
                </a:solidFill>
                <a:latin typeface="Comic Sans MS" panose="030F0702030302020204" pitchFamily="66" charset="0"/>
              </a:rPr>
              <a:t>(p+i)</a:t>
            </a:r>
            <a:r>
              <a:rPr lang="zh-CN" altLang="en-US" sz="2400" dirty="0">
                <a:solidFill>
                  <a:srgbClr val="0000FF"/>
                </a:solidFill>
                <a:latin typeface="Comic Sans MS" panose="030F0702030302020204" pitchFamily="66" charset="0"/>
              </a:rPr>
              <a:t>或</a:t>
            </a:r>
            <a:r>
              <a:rPr lang="en-US" altLang="zh-CN" sz="2400" dirty="0">
                <a:solidFill>
                  <a:srgbClr val="0000FF"/>
                </a:solidFill>
                <a:latin typeface="Comic Sans MS" panose="030F0702030302020204" pitchFamily="66" charset="0"/>
              </a:rPr>
              <a:t>p[i]</a:t>
            </a:r>
            <a:endParaRPr lang="en-US" altLang="zh-CN" sz="2400" dirty="0">
              <a:solidFill>
                <a:srgbClr val="0000FF"/>
              </a:solidFill>
              <a:latin typeface="Comic Sans MS" panose="030F0702030302020204" pitchFamily="66" charset="0"/>
            </a:endParaRPr>
          </a:p>
          <a:p>
            <a:pPr lvl="1" eaLnBrk="1" hangingPunct="1"/>
            <a:r>
              <a:rPr lang="zh-CN" altLang="en-US" sz="2400" b="1" dirty="0">
                <a:solidFill>
                  <a:schemeClr val="hlink"/>
                </a:solidFill>
                <a:latin typeface="Comic Sans MS" panose="030F0702030302020204" pitchFamily="66" charset="0"/>
              </a:rPr>
              <a:t>注：</a:t>
            </a:r>
            <a:r>
              <a:rPr lang="zh-CN" altLang="en-US" sz="2400" dirty="0">
                <a:latin typeface="Comic Sans MS" panose="030F0702030302020204" pitchFamily="66" charset="0"/>
              </a:rPr>
              <a:t>用数组名</a:t>
            </a:r>
            <a:r>
              <a:rPr lang="en-US" altLang="zh-CN" sz="2400" dirty="0">
                <a:latin typeface="Comic Sans MS" panose="030F0702030302020204" pitchFamily="66" charset="0"/>
              </a:rPr>
              <a:t>a</a:t>
            </a:r>
            <a:r>
              <a:rPr lang="zh-CN" altLang="en-US" sz="2400" dirty="0">
                <a:latin typeface="Comic Sans MS" panose="030F0702030302020204" pitchFamily="66" charset="0"/>
              </a:rPr>
              <a:t>表达数组元素地址与用指向数组元素的指针</a:t>
            </a:r>
            <a:r>
              <a:rPr lang="en-US" altLang="zh-CN" sz="2400" dirty="0">
                <a:latin typeface="Comic Sans MS" panose="030F0702030302020204" pitchFamily="66" charset="0"/>
              </a:rPr>
              <a:t>p</a:t>
            </a:r>
            <a:r>
              <a:rPr lang="zh-CN" altLang="en-US" sz="2400" dirty="0">
                <a:latin typeface="Comic Sans MS" panose="030F0702030302020204" pitchFamily="66" charset="0"/>
              </a:rPr>
              <a:t>来表达数组元素的指针，在实际应用上有区别</a:t>
            </a:r>
            <a:endParaRPr lang="zh-CN" altLang="en-US" sz="2400" dirty="0">
              <a:latin typeface="Comic Sans MS" panose="030F0702030302020204" pitchFamily="66" charset="0"/>
            </a:endParaRPr>
          </a:p>
          <a:p>
            <a:pPr lvl="2" eaLnBrk="1" hangingPunct="1"/>
            <a:r>
              <a:rPr lang="en-US" altLang="zh-CN" sz="2000" dirty="0">
                <a:solidFill>
                  <a:schemeClr val="hlink"/>
                </a:solidFill>
                <a:latin typeface="Comic Sans MS" panose="030F0702030302020204" pitchFamily="66" charset="0"/>
              </a:rPr>
              <a:t>p</a:t>
            </a:r>
            <a:r>
              <a:rPr lang="zh-CN" altLang="en-US" sz="2000" dirty="0">
                <a:solidFill>
                  <a:schemeClr val="hlink"/>
                </a:solidFill>
                <a:latin typeface="Comic Sans MS" panose="030F0702030302020204" pitchFamily="66" charset="0"/>
              </a:rPr>
              <a:t>是变量，</a:t>
            </a:r>
            <a:r>
              <a:rPr lang="zh-CN" altLang="en-US" sz="2000" b="1" dirty="0">
                <a:solidFill>
                  <a:schemeClr val="hlink"/>
                </a:solidFill>
                <a:latin typeface="Comic Sans MS" panose="030F0702030302020204" pitchFamily="66" charset="0"/>
              </a:rPr>
              <a:t>其值可改变</a:t>
            </a:r>
            <a:r>
              <a:rPr lang="zh-CN" altLang="en-US" sz="2000" dirty="0">
                <a:solidFill>
                  <a:schemeClr val="hlink"/>
                </a:solidFill>
                <a:latin typeface="Comic Sans MS" panose="030F0702030302020204" pitchFamily="66" charset="0"/>
              </a:rPr>
              <a:t>，如</a:t>
            </a:r>
            <a:r>
              <a:rPr lang="en-US" altLang="zh-CN" sz="2000" dirty="0">
                <a:solidFill>
                  <a:schemeClr val="hlink"/>
                </a:solidFill>
                <a:latin typeface="Comic Sans MS" panose="030F0702030302020204" pitchFamily="66" charset="0"/>
              </a:rPr>
              <a:t>p++</a:t>
            </a:r>
            <a:r>
              <a:rPr lang="zh-CN" altLang="en-US" sz="2000" dirty="0">
                <a:solidFill>
                  <a:schemeClr val="hlink"/>
                </a:solidFill>
                <a:latin typeface="Comic Sans MS" panose="030F0702030302020204" pitchFamily="66" charset="0"/>
              </a:rPr>
              <a:t>；</a:t>
            </a:r>
            <a:endParaRPr lang="zh-CN" altLang="en-US" sz="2000" dirty="0">
              <a:solidFill>
                <a:schemeClr val="hlink"/>
              </a:solidFill>
              <a:latin typeface="Comic Sans MS" panose="030F0702030302020204" pitchFamily="66" charset="0"/>
            </a:endParaRPr>
          </a:p>
          <a:p>
            <a:pPr lvl="2" eaLnBrk="1" hangingPunct="1"/>
            <a:r>
              <a:rPr lang="zh-CN" altLang="en-US" sz="2000" dirty="0">
                <a:solidFill>
                  <a:schemeClr val="hlink"/>
                </a:solidFill>
                <a:latin typeface="Comic Sans MS" panose="030F0702030302020204" pitchFamily="66" charset="0"/>
              </a:rPr>
              <a:t>数组名</a:t>
            </a:r>
            <a:r>
              <a:rPr lang="en-US" altLang="zh-CN" sz="2000" dirty="0">
                <a:solidFill>
                  <a:schemeClr val="hlink"/>
                </a:solidFill>
                <a:latin typeface="Comic Sans MS" panose="030F0702030302020204" pitchFamily="66" charset="0"/>
              </a:rPr>
              <a:t>a</a:t>
            </a:r>
            <a:r>
              <a:rPr lang="zh-CN" altLang="en-US" sz="2000" dirty="0">
                <a:solidFill>
                  <a:schemeClr val="hlink"/>
                </a:solidFill>
                <a:latin typeface="Comic Sans MS" panose="030F0702030302020204" pitchFamily="66" charset="0"/>
              </a:rPr>
              <a:t>只代表数组</a:t>
            </a:r>
            <a:r>
              <a:rPr lang="en-US" altLang="zh-CN" sz="2000" dirty="0">
                <a:solidFill>
                  <a:schemeClr val="hlink"/>
                </a:solidFill>
                <a:latin typeface="Comic Sans MS" panose="030F0702030302020204" pitchFamily="66" charset="0"/>
              </a:rPr>
              <a:t>a</a:t>
            </a:r>
            <a:r>
              <a:rPr lang="zh-CN" altLang="en-US" sz="2000" dirty="0">
                <a:solidFill>
                  <a:schemeClr val="hlink"/>
                </a:solidFill>
                <a:latin typeface="Comic Sans MS" panose="030F0702030302020204" pitchFamily="66" charset="0"/>
              </a:rPr>
              <a:t>的首元素的指针，是不可改变的，</a:t>
            </a:r>
            <a:r>
              <a:rPr lang="zh-CN" altLang="en-US" sz="2000" b="1" dirty="0">
                <a:solidFill>
                  <a:schemeClr val="hlink"/>
                </a:solidFill>
                <a:latin typeface="Comic Sans MS" panose="030F0702030302020204" pitchFamily="66" charset="0"/>
              </a:rPr>
              <a:t>程序只能把它作为常量使用</a:t>
            </a:r>
            <a:endParaRPr lang="zh-CN" altLang="en-US" sz="2000" b="1" dirty="0">
              <a:solidFill>
                <a:schemeClr val="hlink"/>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8134"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9155" name="Rectangle 2"/>
          <p:cNvSpPr>
            <a:spLocks noGrp="1"/>
          </p:cNvSpPr>
          <p:nvPr>
            <p:ph type="title"/>
          </p:nvPr>
        </p:nvSpPr>
        <p:spPr>
          <a:ln/>
        </p:spPr>
        <p:txBody>
          <a:bodyPr vert="horz" wrap="square" lIns="91440" tIns="45720" rIns="91440" bIns="45720" anchor="b" anchorCtr="0"/>
          <a:p>
            <a:pPr eaLnBrk="1" hangingPunct="1"/>
            <a:r>
              <a:rPr lang="zh-CN" altLang="en-US" sz="4000" b="1" dirty="0">
                <a:latin typeface="华文中宋" panose="02010600040101010101" pitchFamily="2" charset="-122"/>
                <a:ea typeface="华文中宋" panose="02010600040101010101" pitchFamily="2" charset="-122"/>
              </a:rPr>
              <a:t>指向一维数组元素的指针样例</a:t>
            </a:r>
            <a:r>
              <a:rPr lang="en-US" altLang="zh-CN" sz="4000" b="1" dirty="0">
                <a:latin typeface="华文中宋" panose="02010600040101010101" pitchFamily="2" charset="-122"/>
                <a:ea typeface="华文中宋" panose="02010600040101010101" pitchFamily="2" charset="-122"/>
              </a:rPr>
              <a:t>-1</a:t>
            </a:r>
            <a:endParaRPr lang="en-US" altLang="zh-CN" sz="4000" b="1" dirty="0">
              <a:latin typeface="华文中宋" panose="02010600040101010101" pitchFamily="2" charset="-122"/>
              <a:ea typeface="华文中宋" panose="02010600040101010101" pitchFamily="2" charset="-122"/>
            </a:endParaRPr>
          </a:p>
        </p:txBody>
      </p:sp>
      <p:sp>
        <p:nvSpPr>
          <p:cNvPr id="49156" name="Rectangle 3"/>
          <p:cNvSpPr>
            <a:spLocks noGrp="1"/>
          </p:cNvSpPr>
          <p:nvPr>
            <p:ph idx="1"/>
          </p:nvPr>
        </p:nvSpPr>
        <p:spPr>
          <a:xfrm>
            <a:off x="533400" y="2017713"/>
            <a:ext cx="8421688" cy="4114800"/>
          </a:xfrm>
          <a:ln/>
        </p:spPr>
        <p:txBody>
          <a:bodyPr vert="horz" wrap="square" lIns="91440" tIns="45720" rIns="91440" bIns="45720" anchor="t" anchorCtr="0"/>
          <a:p>
            <a:pPr eaLnBrk="1" hangingPunct="1"/>
            <a:r>
              <a:rPr lang="zh-CN" altLang="en-US" sz="2800" b="1" dirty="0">
                <a:latin typeface="Comic Sans MS" panose="030F0702030302020204" pitchFamily="66" charset="0"/>
              </a:rPr>
              <a:t>利用指针遍历数组，输入生成一个数组和将已知数组复制到另一个数组</a:t>
            </a:r>
            <a:endParaRPr lang="zh-CN" altLang="en-US" sz="2800" b="1" dirty="0">
              <a:latin typeface="Comic Sans MS" panose="030F0702030302020204" pitchFamily="66" charset="0"/>
            </a:endParaRPr>
          </a:p>
          <a:p>
            <a:pPr lvl="2" algn="just" eaLnBrk="1" hangingPunct="1">
              <a:buNone/>
            </a:pPr>
            <a:endParaRPr lang="zh-CN" altLang="en-US" b="1" dirty="0">
              <a:latin typeface="Comic Sans MS" panose="030F0702030302020204" pitchFamily="66" charset="0"/>
            </a:endParaRPr>
          </a:p>
          <a:p>
            <a:pPr lvl="2" algn="just" eaLnBrk="1" hangingPunct="1">
              <a:buNone/>
            </a:pPr>
            <a:r>
              <a:rPr lang="en-US" altLang="zh-CN" dirty="0">
                <a:solidFill>
                  <a:schemeClr val="folHlink"/>
                </a:solidFill>
                <a:latin typeface="Comic Sans MS" panose="030F0702030302020204" pitchFamily="66" charset="0"/>
              </a:rPr>
              <a:t>int a[100], b[100], *p, *q;</a:t>
            </a:r>
            <a:endParaRPr lang="en-US" altLang="zh-CN" dirty="0">
              <a:solidFill>
                <a:schemeClr val="folHlink"/>
              </a:solidFill>
              <a:latin typeface="Comic Sans MS" panose="030F0702030302020204" pitchFamily="66" charset="0"/>
            </a:endParaRPr>
          </a:p>
          <a:p>
            <a:pPr lvl="2" algn="just" eaLnBrk="1" hangingPunct="1">
              <a:buNone/>
            </a:pPr>
            <a:r>
              <a:rPr lang="en-US" altLang="zh-CN" dirty="0">
                <a:solidFill>
                  <a:schemeClr val="folHlink"/>
                </a:solidFill>
                <a:latin typeface="Comic Sans MS" panose="030F0702030302020204" pitchFamily="66" charset="0"/>
              </a:rPr>
              <a:t>for(p = a; p &lt; a + 100;)</a:t>
            </a:r>
            <a:endParaRPr lang="en-US" altLang="zh-CN" dirty="0">
              <a:solidFill>
                <a:schemeClr val="folHlink"/>
              </a:solidFill>
              <a:latin typeface="Comic Sans MS" panose="030F0702030302020204" pitchFamily="66" charset="0"/>
            </a:endParaRPr>
          </a:p>
          <a:p>
            <a:pPr lvl="2" algn="just" eaLnBrk="1" hangingPunct="1">
              <a:buNone/>
            </a:pPr>
            <a:r>
              <a:rPr lang="en-US" altLang="zh-CN" dirty="0">
                <a:solidFill>
                  <a:schemeClr val="folHlink"/>
                </a:solidFill>
                <a:latin typeface="Comic Sans MS" panose="030F0702030302020204" pitchFamily="66" charset="0"/>
              </a:rPr>
              <a:t>      scanf(”%d”, p++);</a:t>
            </a:r>
            <a:endParaRPr lang="en-US" altLang="zh-CN" dirty="0">
              <a:solidFill>
                <a:schemeClr val="folHlink"/>
              </a:solidFill>
              <a:latin typeface="Comic Sans MS" panose="030F0702030302020204" pitchFamily="66" charset="0"/>
            </a:endParaRPr>
          </a:p>
          <a:p>
            <a:pPr lvl="2" algn="just" eaLnBrk="1" hangingPunct="1">
              <a:buNone/>
            </a:pPr>
            <a:r>
              <a:rPr lang="en-US" altLang="zh-CN" dirty="0">
                <a:solidFill>
                  <a:schemeClr val="folHlink"/>
                </a:solidFill>
                <a:latin typeface="Comic Sans MS" panose="030F0702030302020204" pitchFamily="66" charset="0"/>
              </a:rPr>
              <a:t>for(p = a, q = b; p &lt; a + 100;)</a:t>
            </a:r>
            <a:endParaRPr lang="en-US" altLang="zh-CN" dirty="0">
              <a:solidFill>
                <a:schemeClr val="folHlink"/>
              </a:solidFill>
              <a:latin typeface="Comic Sans MS" panose="030F0702030302020204" pitchFamily="66" charset="0"/>
            </a:endParaRPr>
          </a:p>
          <a:p>
            <a:pPr lvl="2" algn="just" eaLnBrk="1" hangingPunct="1">
              <a:buNone/>
            </a:pPr>
            <a:r>
              <a:rPr lang="en-US" altLang="zh-CN" dirty="0">
                <a:solidFill>
                  <a:schemeClr val="folHlink"/>
                </a:solidFill>
                <a:latin typeface="Comic Sans MS" panose="030F0702030302020204" pitchFamily="66" charset="0"/>
              </a:rPr>
              <a:t>      *q++ = *p++;</a:t>
            </a:r>
            <a:endParaRPr lang="en-US" altLang="zh-CN" dirty="0">
              <a:solidFill>
                <a:schemeClr val="folHlink"/>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9158"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0179" name="Rectangle 2"/>
          <p:cNvSpPr>
            <a:spLocks noGrp="1"/>
          </p:cNvSpPr>
          <p:nvPr>
            <p:ph type="title"/>
          </p:nvPr>
        </p:nvSpPr>
        <p:spPr>
          <a:ln/>
        </p:spPr>
        <p:txBody>
          <a:bodyPr vert="horz" wrap="square" lIns="91440" tIns="45720" rIns="91440" bIns="45720" anchor="b" anchorCtr="0"/>
          <a:p>
            <a:pPr eaLnBrk="1" hangingPunct="1">
              <a:buNone/>
            </a:pPr>
            <a:r>
              <a:rPr lang="zh-CN" altLang="en-US" sz="4000" b="1" dirty="0">
                <a:latin typeface="华文中宋" panose="02010600040101010101" pitchFamily="2" charset="-122"/>
                <a:ea typeface="华文中宋" panose="02010600040101010101" pitchFamily="2" charset="-122"/>
              </a:rPr>
              <a:t>指向一维数组元素的指针样例</a:t>
            </a:r>
            <a:r>
              <a:rPr lang="en-US" altLang="zh-CN" sz="4000" b="1" dirty="0">
                <a:latin typeface="华文中宋" panose="02010600040101010101" pitchFamily="2" charset="-122"/>
                <a:ea typeface="华文中宋" panose="02010600040101010101" pitchFamily="2" charset="-122"/>
              </a:rPr>
              <a:t>-</a:t>
            </a:r>
            <a:r>
              <a:rPr lang="en-US" altLang="zh-CN" sz="4000" b="1" dirty="0">
                <a:latin typeface="Times New Roman" panose="02020603050405020304" pitchFamily="18" charset="0"/>
                <a:ea typeface="华文中宋" panose="02010600040101010101" pitchFamily="2" charset="-122"/>
              </a:rPr>
              <a:t>2</a:t>
            </a:r>
            <a:endParaRPr lang="en-US" altLang="zh-CN" b="1" dirty="0">
              <a:latin typeface="Times New Roman" panose="02020603050405020304" pitchFamily="18" charset="0"/>
              <a:ea typeface="华文中宋" panose="02010600040101010101" pitchFamily="2" charset="-122"/>
            </a:endParaRPr>
          </a:p>
        </p:txBody>
      </p:sp>
      <p:sp>
        <p:nvSpPr>
          <p:cNvPr id="50180" name="Rectangle 3"/>
          <p:cNvSpPr>
            <a:spLocks noGrp="1"/>
          </p:cNvSpPr>
          <p:nvPr>
            <p:ph idx="1"/>
          </p:nvPr>
        </p:nvSpPr>
        <p:spPr>
          <a:xfrm>
            <a:off x="228600" y="2362200"/>
            <a:ext cx="4038600" cy="3810000"/>
          </a:xfrm>
          <a:ln>
            <a:solidFill>
              <a:srgbClr val="FF00FF">
                <a:alpha val="100000"/>
              </a:srgbClr>
            </a:solidFill>
            <a:miter lim="800000"/>
          </a:ln>
        </p:spPr>
        <p:txBody>
          <a:bodyPr vert="horz" wrap="square" lIns="91440" tIns="45720" rIns="91440" bIns="45720" anchor="t" anchorCtr="0"/>
          <a:p>
            <a:pPr eaLnBrk="1" hangingPunct="1">
              <a:buNone/>
            </a:pPr>
            <a:r>
              <a:rPr lang="en-US" altLang="zh-CN" sz="2000" dirty="0">
                <a:solidFill>
                  <a:schemeClr val="folHlink"/>
                </a:solidFill>
                <a:latin typeface="Comic Sans MS" panose="030F0702030302020204" pitchFamily="66" charset="0"/>
              </a:rPr>
              <a:t>#include  &lt;stdio.h&gt;</a:t>
            </a:r>
            <a:endParaRPr lang="en-US" altLang="zh-CN" sz="2000" dirty="0">
              <a:solidFill>
                <a:schemeClr val="folHlink"/>
              </a:solidFill>
              <a:latin typeface="Comic Sans MS" panose="030F0702030302020204" pitchFamily="66" charset="0"/>
            </a:endParaRPr>
          </a:p>
          <a:p>
            <a:pPr eaLnBrk="1" hangingPunct="1">
              <a:buNone/>
            </a:pPr>
            <a:r>
              <a:rPr lang="en-US" altLang="zh-CN" sz="2000" dirty="0">
                <a:solidFill>
                  <a:schemeClr val="folHlink"/>
                </a:solidFill>
                <a:latin typeface="Comic Sans MS" panose="030F0702030302020204" pitchFamily="66" charset="0"/>
              </a:rPr>
              <a:t>int a[] = {1, 2, 3, 4};</a:t>
            </a:r>
            <a:endParaRPr lang="en-US" altLang="zh-CN" sz="2000" dirty="0">
              <a:solidFill>
                <a:schemeClr val="folHlink"/>
              </a:solidFill>
              <a:latin typeface="Comic Sans MS" panose="030F0702030302020204" pitchFamily="66" charset="0"/>
            </a:endParaRPr>
          </a:p>
          <a:p>
            <a:pPr eaLnBrk="1" hangingPunct="1">
              <a:buNone/>
            </a:pPr>
            <a:r>
              <a:rPr lang="en-US" altLang="zh-CN" sz="2000" dirty="0">
                <a:solidFill>
                  <a:schemeClr val="folHlink"/>
                </a:solidFill>
                <a:latin typeface="Comic Sans MS" panose="030F0702030302020204" pitchFamily="66" charset="0"/>
              </a:rPr>
              <a:t>int main()</a:t>
            </a:r>
            <a:endParaRPr lang="en-US" altLang="zh-CN" sz="2000" dirty="0">
              <a:solidFill>
                <a:schemeClr val="folHlink"/>
              </a:solidFill>
              <a:latin typeface="Comic Sans MS" panose="030F0702030302020204" pitchFamily="66" charset="0"/>
            </a:endParaRPr>
          </a:p>
          <a:p>
            <a:pPr eaLnBrk="1" hangingPunct="1">
              <a:buNone/>
            </a:pPr>
            <a:r>
              <a:rPr lang="en-US" altLang="zh-CN" sz="2000" dirty="0">
                <a:solidFill>
                  <a:schemeClr val="folHlink"/>
                </a:solidFill>
                <a:latin typeface="Comic Sans MS" panose="030F0702030302020204" pitchFamily="66" charset="0"/>
              </a:rPr>
              <a:t>{int j, *p;</a:t>
            </a:r>
            <a:endParaRPr lang="en-US" altLang="zh-CN" sz="2000" dirty="0">
              <a:solidFill>
                <a:schemeClr val="folHlink"/>
              </a:solidFill>
              <a:latin typeface="Comic Sans MS" panose="030F0702030302020204" pitchFamily="66" charset="0"/>
            </a:endParaRPr>
          </a:p>
          <a:p>
            <a:pPr eaLnBrk="1" hangingPunct="1">
              <a:buNone/>
            </a:pPr>
            <a:r>
              <a:rPr lang="en-US" altLang="zh-CN" sz="2000" dirty="0">
                <a:solidFill>
                  <a:schemeClr val="folHlink"/>
                </a:solidFill>
                <a:latin typeface="Comic Sans MS" panose="030F0702030302020204" pitchFamily="66" charset="0"/>
              </a:rPr>
              <a:t> for(j = 0; j &lt; 4; j++)</a:t>
            </a:r>
            <a:endParaRPr lang="en-US" altLang="zh-CN" sz="2000" dirty="0">
              <a:solidFill>
                <a:schemeClr val="folHlink"/>
              </a:solidFill>
              <a:latin typeface="Comic Sans MS" panose="030F0702030302020204" pitchFamily="66" charset="0"/>
            </a:endParaRPr>
          </a:p>
          <a:p>
            <a:pPr eaLnBrk="1" hangingPunct="1">
              <a:buNone/>
            </a:pPr>
            <a:r>
              <a:rPr lang="en-US" altLang="zh-CN" sz="2000" dirty="0">
                <a:solidFill>
                  <a:schemeClr val="folHlink"/>
                </a:solidFill>
                <a:latin typeface="Comic Sans MS" panose="030F0702030302020204" pitchFamily="66" charset="0"/>
              </a:rPr>
              <a:t>    printf(”a[%d]\t=%d\t”,j,</a:t>
            </a:r>
            <a:r>
              <a:rPr lang="en-US" altLang="zh-CN" sz="2000" dirty="0">
                <a:solidFill>
                  <a:schemeClr val="hlink"/>
                </a:solidFill>
                <a:latin typeface="Comic Sans MS" panose="030F0702030302020204" pitchFamily="66" charset="0"/>
              </a:rPr>
              <a:t>a[j]</a:t>
            </a:r>
            <a:r>
              <a:rPr lang="en-US" altLang="zh-CN" sz="2000" dirty="0">
                <a:solidFill>
                  <a:schemeClr val="folHlink"/>
                </a:solidFill>
                <a:latin typeface="Comic Sans MS" panose="030F0702030302020204" pitchFamily="66" charset="0"/>
              </a:rPr>
              <a:t>);</a:t>
            </a:r>
            <a:endParaRPr lang="en-US" altLang="zh-CN" sz="2000" dirty="0">
              <a:solidFill>
                <a:schemeClr val="folHlink"/>
              </a:solidFill>
              <a:latin typeface="Comic Sans MS" panose="030F0702030302020204" pitchFamily="66" charset="0"/>
            </a:endParaRPr>
          </a:p>
          <a:p>
            <a:pPr eaLnBrk="1" hangingPunct="1">
              <a:buNone/>
            </a:pPr>
            <a:r>
              <a:rPr lang="en-US" altLang="zh-CN" sz="2000" dirty="0">
                <a:solidFill>
                  <a:schemeClr val="folHlink"/>
                </a:solidFill>
                <a:latin typeface="Comic Sans MS" panose="030F0702030302020204" pitchFamily="66" charset="0"/>
              </a:rPr>
              <a:t> printf(”\n”);</a:t>
            </a:r>
            <a:endParaRPr lang="en-US" altLang="zh-CN" sz="2000" dirty="0">
              <a:solidFill>
                <a:schemeClr val="folHlink"/>
              </a:solidFill>
              <a:latin typeface="Comic Sans MS" panose="030F0702030302020204" pitchFamily="66" charset="0"/>
            </a:endParaRPr>
          </a:p>
          <a:p>
            <a:pPr eaLnBrk="1" hangingPunct="1">
              <a:buNone/>
            </a:pPr>
            <a:r>
              <a:rPr lang="en-US" altLang="zh-CN" sz="2000" dirty="0">
                <a:solidFill>
                  <a:schemeClr val="folHlink"/>
                </a:solidFill>
                <a:latin typeface="Comic Sans MS" panose="030F0702030302020204" pitchFamily="66" charset="0"/>
              </a:rPr>
              <a:t> for(p = a; p &lt;= &amp;a[3]; p++)</a:t>
            </a:r>
            <a:endParaRPr lang="en-US" altLang="zh-CN" sz="2000" dirty="0">
              <a:solidFill>
                <a:schemeClr val="folHlink"/>
              </a:solidFill>
              <a:latin typeface="Comic Sans MS" panose="030F0702030302020204" pitchFamily="66" charset="0"/>
            </a:endParaRPr>
          </a:p>
          <a:p>
            <a:pPr eaLnBrk="1" hangingPunct="1">
              <a:buNone/>
            </a:pPr>
            <a:r>
              <a:rPr lang="en-US" altLang="zh-CN" sz="2000" dirty="0">
                <a:solidFill>
                  <a:schemeClr val="folHlink"/>
                </a:solidFill>
                <a:latin typeface="Comic Sans MS" panose="030F0702030302020204" pitchFamily="66" charset="0"/>
              </a:rPr>
              <a:t>    printf(”*p\t=%d\t”, </a:t>
            </a:r>
            <a:r>
              <a:rPr lang="en-US" altLang="zh-CN" sz="2000" dirty="0">
                <a:solidFill>
                  <a:schemeClr val="hlink"/>
                </a:solidFill>
                <a:latin typeface="Comic Sans MS" panose="030F0702030302020204" pitchFamily="66" charset="0"/>
              </a:rPr>
              <a:t>*p</a:t>
            </a:r>
            <a:r>
              <a:rPr lang="en-US" altLang="zh-CN" sz="2000" dirty="0">
                <a:solidFill>
                  <a:schemeClr val="folHlink"/>
                </a:solidFill>
                <a:latin typeface="Comic Sans MS" panose="030F0702030302020204" pitchFamily="66" charset="0"/>
              </a:rPr>
              <a:t>);</a:t>
            </a:r>
            <a:endParaRPr lang="en-US" altLang="zh-CN" sz="2000" dirty="0">
              <a:solidFill>
                <a:schemeClr val="folHlink"/>
              </a:solidFill>
              <a:latin typeface="Comic Sans MS" panose="030F0702030302020204" pitchFamily="66" charset="0"/>
            </a:endParaRPr>
          </a:p>
          <a:p>
            <a:pPr eaLnBrk="1" hangingPunct="1">
              <a:buNone/>
            </a:pPr>
            <a:r>
              <a:rPr lang="en-US" altLang="zh-CN" sz="2000" dirty="0">
                <a:solidFill>
                  <a:schemeClr val="folHlink"/>
                </a:solidFill>
                <a:latin typeface="Comic Sans MS" panose="030F0702030302020204" pitchFamily="66" charset="0"/>
              </a:rPr>
              <a:t> printf(”\n”);</a:t>
            </a:r>
            <a:endParaRPr lang="en-US" altLang="zh-CN" sz="2000" dirty="0">
              <a:solidFill>
                <a:schemeClr val="folHlink"/>
              </a:solidFill>
              <a:latin typeface="Comic Sans MS" panose="030F0702030302020204" pitchFamily="66" charset="0"/>
            </a:endParaRPr>
          </a:p>
        </p:txBody>
      </p:sp>
      <p:sp>
        <p:nvSpPr>
          <p:cNvPr id="50181" name="Text Box 4"/>
          <p:cNvSpPr txBox="1"/>
          <p:nvPr/>
        </p:nvSpPr>
        <p:spPr>
          <a:xfrm>
            <a:off x="1143000" y="1828800"/>
            <a:ext cx="7315200" cy="420688"/>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spcBef>
                <a:spcPct val="50000"/>
              </a:spcBef>
            </a:pPr>
            <a:r>
              <a:rPr lang="zh-CN" altLang="en-US" sz="2400" b="1" dirty="0">
                <a:latin typeface="宋体" panose="02010600030101010101" pitchFamily="2" charset="-122"/>
              </a:rPr>
              <a:t>引用数组元素各种不同方法的示意程序</a:t>
            </a:r>
            <a:endParaRPr lang="zh-CN" altLang="en-US" sz="2400" b="1" dirty="0">
              <a:latin typeface="宋体" panose="02010600030101010101" pitchFamily="2" charset="-122"/>
            </a:endParaRPr>
          </a:p>
        </p:txBody>
      </p:sp>
      <p:sp>
        <p:nvSpPr>
          <p:cNvPr id="50182" name="Text Box 5"/>
          <p:cNvSpPr txBox="1"/>
          <p:nvPr/>
        </p:nvSpPr>
        <p:spPr>
          <a:xfrm>
            <a:off x="4343400" y="3048000"/>
            <a:ext cx="4572000" cy="2597150"/>
          </a:xfrm>
          <a:prstGeom prst="rect">
            <a:avLst/>
          </a:prstGeom>
          <a:noFill/>
          <a:ln w="9525" cap="flat" cmpd="sng">
            <a:solidFill>
              <a:srgbClr val="FF00FF"/>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buNone/>
            </a:pPr>
            <a:r>
              <a:rPr lang="en-US" altLang="zh-CN" sz="2000" dirty="0">
                <a:solidFill>
                  <a:schemeClr val="folHlink"/>
                </a:solidFill>
                <a:latin typeface="Comic Sans MS" panose="030F0702030302020204" pitchFamily="66" charset="0"/>
              </a:rPr>
              <a:t>for( p=a, j==0; p+j&lt;a+4; j++)</a:t>
            </a:r>
            <a:endParaRPr lang="en-US" altLang="zh-CN" sz="2000" dirty="0">
              <a:solidFill>
                <a:schemeClr val="folHlink"/>
              </a:solidFill>
              <a:latin typeface="Comic Sans MS" panose="030F0702030302020204" pitchFamily="66" charset="0"/>
            </a:endParaRPr>
          </a:p>
          <a:p>
            <a:pPr marL="0" lvl="0" indent="0" eaLnBrk="1" hangingPunct="1">
              <a:buNone/>
            </a:pPr>
            <a:r>
              <a:rPr lang="en-US" altLang="zh-CN" sz="2000" dirty="0">
                <a:solidFill>
                  <a:schemeClr val="folHlink"/>
                </a:solidFill>
                <a:latin typeface="Comic Sans MS" panose="030F0702030302020204" pitchFamily="66" charset="0"/>
              </a:rPr>
              <a:t>   printf(”*(p+%d)\t=%d\t”, j, </a:t>
            </a:r>
            <a:r>
              <a:rPr lang="en-US" altLang="zh-CN" sz="2000" dirty="0">
                <a:solidFill>
                  <a:schemeClr val="hlink"/>
                </a:solidFill>
                <a:latin typeface="Comic Sans MS" panose="030F0702030302020204" pitchFamily="66" charset="0"/>
              </a:rPr>
              <a:t>*(p+j)</a:t>
            </a:r>
            <a:r>
              <a:rPr lang="en-US" altLang="zh-CN" sz="2000" dirty="0">
                <a:solidFill>
                  <a:schemeClr val="folHlink"/>
                </a:solidFill>
                <a:latin typeface="Comic Sans MS" panose="030F0702030302020204" pitchFamily="66" charset="0"/>
              </a:rPr>
              <a:t>);</a:t>
            </a:r>
            <a:endParaRPr lang="en-US" altLang="zh-CN" sz="2000" dirty="0">
              <a:solidFill>
                <a:schemeClr val="folHlink"/>
              </a:solidFill>
              <a:latin typeface="Comic Sans MS" panose="030F0702030302020204" pitchFamily="66" charset="0"/>
            </a:endParaRPr>
          </a:p>
          <a:p>
            <a:pPr marL="0" lvl="0" indent="0" eaLnBrk="1" hangingPunct="1">
              <a:buNone/>
            </a:pPr>
            <a:r>
              <a:rPr lang="en-US" altLang="zh-CN" sz="2000" dirty="0">
                <a:solidFill>
                  <a:schemeClr val="folHlink"/>
                </a:solidFill>
                <a:latin typeface="Comic Sans MS" panose="030F0702030302020204" pitchFamily="66" charset="0"/>
              </a:rPr>
              <a:t>printf(”\n”);</a:t>
            </a:r>
            <a:endParaRPr lang="en-US" altLang="zh-CN" sz="2000" dirty="0">
              <a:solidFill>
                <a:schemeClr val="folHlink"/>
              </a:solidFill>
              <a:latin typeface="Comic Sans MS" panose="030F0702030302020204" pitchFamily="66" charset="0"/>
            </a:endParaRPr>
          </a:p>
          <a:p>
            <a:pPr marL="0" lvl="0" indent="0" eaLnBrk="1" hangingPunct="1">
              <a:buNone/>
            </a:pPr>
            <a:r>
              <a:rPr lang="en-US" altLang="zh-CN" sz="2000" dirty="0">
                <a:solidFill>
                  <a:schemeClr val="folHlink"/>
                </a:solidFill>
                <a:latin typeface="Comic Sans MS" panose="030F0702030302020204" pitchFamily="66" charset="0"/>
              </a:rPr>
              <a:t>for( p=a+3,j=3;j&gt;=0;j--)</a:t>
            </a:r>
            <a:endParaRPr lang="en-US" altLang="zh-CN" sz="2000" dirty="0">
              <a:solidFill>
                <a:schemeClr val="folHlink"/>
              </a:solidFill>
              <a:latin typeface="Comic Sans MS" panose="030F0702030302020204" pitchFamily="66" charset="0"/>
            </a:endParaRPr>
          </a:p>
          <a:p>
            <a:pPr marL="0" lvl="0" indent="0" eaLnBrk="1" hangingPunct="1">
              <a:buNone/>
            </a:pPr>
            <a:r>
              <a:rPr lang="en-US" altLang="zh-CN" sz="2000" dirty="0">
                <a:solidFill>
                  <a:schemeClr val="folHlink"/>
                </a:solidFill>
                <a:latin typeface="Comic Sans MS" panose="030F0702030302020204" pitchFamily="66" charset="0"/>
              </a:rPr>
              <a:t>   printf(”p[-%d]\t=%d\t”, j, </a:t>
            </a:r>
            <a:r>
              <a:rPr lang="en-US" altLang="zh-CN" sz="2000" dirty="0">
                <a:solidFill>
                  <a:schemeClr val="hlink"/>
                </a:solidFill>
                <a:latin typeface="Comic Sans MS" panose="030F0702030302020204" pitchFamily="66" charset="0"/>
              </a:rPr>
              <a:t>p[-j]</a:t>
            </a:r>
            <a:r>
              <a:rPr lang="en-US" altLang="zh-CN" sz="2000" dirty="0">
                <a:solidFill>
                  <a:schemeClr val="folHlink"/>
                </a:solidFill>
                <a:latin typeface="Comic Sans MS" panose="030F0702030302020204" pitchFamily="66" charset="0"/>
              </a:rPr>
              <a:t>);</a:t>
            </a:r>
            <a:endParaRPr lang="en-US" altLang="zh-CN" sz="2000" dirty="0">
              <a:solidFill>
                <a:schemeClr val="folHlink"/>
              </a:solidFill>
              <a:latin typeface="Comic Sans MS" panose="030F0702030302020204" pitchFamily="66" charset="0"/>
            </a:endParaRPr>
          </a:p>
          <a:p>
            <a:pPr marL="0" lvl="0" indent="0" eaLnBrk="1" hangingPunct="1">
              <a:buNone/>
            </a:pPr>
            <a:r>
              <a:rPr lang="en-US" altLang="zh-CN" sz="2000" dirty="0">
                <a:solidFill>
                  <a:schemeClr val="folHlink"/>
                </a:solidFill>
                <a:latin typeface="Comic Sans MS" panose="030F0702030302020204" pitchFamily="66" charset="0"/>
              </a:rPr>
              <a:t>printf(”\n”);</a:t>
            </a:r>
            <a:endParaRPr lang="en-US" altLang="zh-CN" sz="2000" dirty="0">
              <a:solidFill>
                <a:schemeClr val="folHlink"/>
              </a:solidFill>
              <a:latin typeface="Comic Sans MS" panose="030F0702030302020204" pitchFamily="66" charset="0"/>
            </a:endParaRPr>
          </a:p>
          <a:p>
            <a:pPr marL="0" lvl="0" indent="0" eaLnBrk="1" hangingPunct="1">
              <a:buNone/>
            </a:pPr>
            <a:r>
              <a:rPr lang="en-US" altLang="zh-CN" sz="2000" dirty="0">
                <a:solidFill>
                  <a:schemeClr val="folHlink"/>
                </a:solidFill>
                <a:latin typeface="Comic Sans MS" panose="030F0702030302020204" pitchFamily="66" charset="0"/>
              </a:rPr>
              <a:t>}</a:t>
            </a:r>
            <a:endParaRPr lang="en-US" altLang="zh-CN" sz="2000" dirty="0">
              <a:solidFill>
                <a:schemeClr val="folHlink"/>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0184"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1203"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指向字符串的指针</a:t>
            </a:r>
            <a:endParaRPr lang="zh-CN" altLang="en-US" b="1" dirty="0">
              <a:latin typeface="华文中宋" panose="02010600040101010101" pitchFamily="2" charset="-122"/>
              <a:ea typeface="华文中宋" panose="02010600040101010101" pitchFamily="2" charset="-122"/>
            </a:endParaRPr>
          </a:p>
        </p:txBody>
      </p:sp>
      <p:sp>
        <p:nvSpPr>
          <p:cNvPr id="51204" name="Rectangle 3"/>
          <p:cNvSpPr>
            <a:spLocks noGrp="1"/>
          </p:cNvSpPr>
          <p:nvPr>
            <p:ph idx="1"/>
          </p:nvPr>
        </p:nvSpPr>
        <p:spPr>
          <a:xfrm>
            <a:off x="381000" y="1981200"/>
            <a:ext cx="8534400" cy="4495800"/>
          </a:xfrm>
          <a:ln/>
        </p:spPr>
        <p:txBody>
          <a:bodyPr vert="horz" wrap="square" lIns="91440" tIns="45720" rIns="91440" bIns="45720" anchor="t" anchorCtr="0"/>
          <a:p>
            <a:pPr eaLnBrk="1" hangingPunct="1">
              <a:lnSpc>
                <a:spcPct val="90000"/>
              </a:lnSpc>
            </a:pPr>
            <a:r>
              <a:rPr lang="zh-CN" altLang="en-US" sz="2800" b="1" dirty="0">
                <a:solidFill>
                  <a:schemeClr val="bg2"/>
                </a:solidFill>
                <a:latin typeface="Comic Sans MS" panose="030F0702030302020204" pitchFamily="66" charset="0"/>
              </a:rPr>
              <a:t>为字符串常量提供存储空间有两种方法</a:t>
            </a:r>
            <a:endParaRPr lang="zh-CN" altLang="en-US" sz="2800" b="1" dirty="0">
              <a:solidFill>
                <a:schemeClr val="bg2"/>
              </a:solidFill>
              <a:latin typeface="Comic Sans MS" panose="030F0702030302020204" pitchFamily="66" charset="0"/>
            </a:endParaRPr>
          </a:p>
          <a:p>
            <a:pPr lvl="1" eaLnBrk="1" hangingPunct="1">
              <a:lnSpc>
                <a:spcPct val="90000"/>
              </a:lnSpc>
            </a:pPr>
            <a:r>
              <a:rPr lang="zh-CN" altLang="en-US" sz="2400" b="1" dirty="0">
                <a:solidFill>
                  <a:schemeClr val="folHlink"/>
                </a:solidFill>
                <a:latin typeface="Comic Sans MS" panose="030F0702030302020204" pitchFamily="66" charset="0"/>
              </a:rPr>
              <a:t>把字符串常量存放在一个字符数组中</a:t>
            </a:r>
            <a:endParaRPr lang="zh-CN" altLang="en-US" sz="2400" b="1" dirty="0">
              <a:solidFill>
                <a:schemeClr val="folHlink"/>
              </a:solidFill>
              <a:latin typeface="Comic Sans MS" panose="030F0702030302020204" pitchFamily="66" charset="0"/>
            </a:endParaRPr>
          </a:p>
          <a:p>
            <a:pPr lvl="2" eaLnBrk="1" hangingPunct="1">
              <a:lnSpc>
                <a:spcPct val="90000"/>
              </a:lnSpc>
            </a:pPr>
            <a:r>
              <a:rPr lang="zh-CN" altLang="en-US" sz="2000" dirty="0">
                <a:latin typeface="Comic Sans MS" panose="030F0702030302020204" pitchFamily="66" charset="0"/>
              </a:rPr>
              <a:t>例如，</a:t>
            </a:r>
            <a:r>
              <a:rPr lang="zh-CN" altLang="en-US" sz="2000" dirty="0">
                <a:solidFill>
                  <a:srgbClr val="0000FF"/>
                </a:solidFill>
                <a:latin typeface="Comic Sans MS" panose="030F0702030302020204" pitchFamily="66" charset="0"/>
              </a:rPr>
              <a:t> </a:t>
            </a:r>
            <a:r>
              <a:rPr lang="en-US" altLang="zh-CN" sz="2000" dirty="0">
                <a:solidFill>
                  <a:srgbClr val="0000FF"/>
                </a:solidFill>
                <a:latin typeface="Comic Sans MS" panose="030F0702030302020204" pitchFamily="66" charset="0"/>
              </a:rPr>
              <a:t>char s[] = "I am a string.";</a:t>
            </a:r>
            <a:endParaRPr lang="en-US" altLang="zh-CN" sz="2000" dirty="0">
              <a:solidFill>
                <a:srgbClr val="0000FF"/>
              </a:solidFill>
              <a:latin typeface="Comic Sans MS" panose="030F0702030302020204" pitchFamily="66" charset="0"/>
            </a:endParaRPr>
          </a:p>
          <a:p>
            <a:pPr lvl="1" eaLnBrk="1" hangingPunct="1">
              <a:lnSpc>
                <a:spcPct val="90000"/>
              </a:lnSpc>
            </a:pPr>
            <a:r>
              <a:rPr lang="zh-CN" altLang="en-US" sz="2400" b="1" dirty="0">
                <a:solidFill>
                  <a:schemeClr val="folHlink"/>
                </a:solidFill>
                <a:latin typeface="Comic Sans MS" panose="030F0702030302020204" pitchFamily="66" charset="0"/>
              </a:rPr>
              <a:t>由编译系统将字符串常量与程序中出现的其他常量一起存放在常量存储区中</a:t>
            </a:r>
            <a:endParaRPr lang="zh-CN" altLang="en-US" sz="2400" b="1" dirty="0">
              <a:solidFill>
                <a:schemeClr val="folHlink"/>
              </a:solidFill>
              <a:latin typeface="Comic Sans MS" panose="030F0702030302020204" pitchFamily="66" charset="0"/>
            </a:endParaRPr>
          </a:p>
          <a:p>
            <a:pPr lvl="2" eaLnBrk="1" hangingPunct="1">
              <a:lnSpc>
                <a:spcPct val="90000"/>
              </a:lnSpc>
            </a:pPr>
            <a:r>
              <a:rPr lang="zh-CN" altLang="en-US" sz="2000" dirty="0">
                <a:latin typeface="Comic Sans MS" panose="030F0702030302020204" pitchFamily="66" charset="0"/>
              </a:rPr>
              <a:t>例如，</a:t>
            </a:r>
            <a:endParaRPr lang="zh-CN" altLang="en-US" sz="2000" dirty="0">
              <a:latin typeface="Comic Sans MS" panose="030F0702030302020204" pitchFamily="66" charset="0"/>
            </a:endParaRPr>
          </a:p>
          <a:p>
            <a:pPr lvl="3" eaLnBrk="1" hangingPunct="1">
              <a:lnSpc>
                <a:spcPct val="90000"/>
              </a:lnSpc>
              <a:buNone/>
            </a:pPr>
            <a:r>
              <a:rPr lang="zh-CN" altLang="en-US" sz="1800" dirty="0">
                <a:latin typeface="Comic Sans MS" panose="030F0702030302020204" pitchFamily="66" charset="0"/>
              </a:rPr>
              <a:t>   </a:t>
            </a:r>
            <a:r>
              <a:rPr lang="en-US" altLang="zh-CN" dirty="0">
                <a:solidFill>
                  <a:schemeClr val="folHlink"/>
                </a:solidFill>
                <a:latin typeface="Comic Sans MS" panose="030F0702030302020204" pitchFamily="66" charset="0"/>
              </a:rPr>
              <a:t>char *cp1, *cp2 = "I am a string";</a:t>
            </a:r>
            <a:endParaRPr lang="en-US" altLang="zh-CN" dirty="0">
              <a:solidFill>
                <a:schemeClr val="folHlink"/>
              </a:solidFill>
              <a:latin typeface="Comic Sans MS" panose="030F0702030302020204" pitchFamily="66" charset="0"/>
            </a:endParaRPr>
          </a:p>
          <a:p>
            <a:pPr lvl="3" eaLnBrk="1" hangingPunct="1">
              <a:lnSpc>
                <a:spcPct val="90000"/>
              </a:lnSpc>
              <a:buNone/>
            </a:pPr>
            <a:r>
              <a:rPr lang="en-US" altLang="zh-CN" dirty="0">
                <a:solidFill>
                  <a:schemeClr val="folHlink"/>
                </a:solidFill>
                <a:latin typeface="Comic Sans MS" panose="030F0702030302020204" pitchFamily="66" charset="0"/>
              </a:rPr>
              <a:t>   cp1 = ”Another string”;</a:t>
            </a:r>
            <a:endParaRPr lang="en-US" altLang="zh-CN" dirty="0">
              <a:solidFill>
                <a:schemeClr val="folHlink"/>
              </a:solidFill>
              <a:latin typeface="Comic Sans MS" panose="030F0702030302020204" pitchFamily="66" charset="0"/>
            </a:endParaRPr>
          </a:p>
          <a:p>
            <a:pPr lvl="2" eaLnBrk="1" hangingPunct="1">
              <a:lnSpc>
                <a:spcPct val="90000"/>
              </a:lnSpc>
            </a:pPr>
            <a:r>
              <a:rPr lang="zh-CN" altLang="en-US" sz="2000" b="1" dirty="0">
                <a:latin typeface="Comic Sans MS" panose="030F0702030302020204" pitchFamily="66" charset="0"/>
              </a:rPr>
              <a:t>程序为了能访问存于常量存储区中的字符串常量，可用一个</a:t>
            </a:r>
            <a:r>
              <a:rPr lang="zh-CN" altLang="en-US" sz="2000" b="1" dirty="0">
                <a:solidFill>
                  <a:schemeClr val="hlink"/>
                </a:solidFill>
                <a:latin typeface="Comic Sans MS" panose="030F0702030302020204" pitchFamily="66" charset="0"/>
              </a:rPr>
              <a:t>字符指针</a:t>
            </a:r>
            <a:r>
              <a:rPr lang="zh-CN" altLang="en-US" sz="2000" b="1" dirty="0">
                <a:latin typeface="Comic Sans MS" panose="030F0702030302020204" pitchFamily="66" charset="0"/>
              </a:rPr>
              <a:t>指向它的第一个字符</a:t>
            </a:r>
            <a:endParaRPr lang="zh-CN" altLang="en-US" sz="2000" b="1" dirty="0">
              <a:latin typeface="Comic Sans MS" panose="030F0702030302020204" pitchFamily="66" charset="0"/>
            </a:endParaRPr>
          </a:p>
          <a:p>
            <a:pPr lvl="2" eaLnBrk="1" hangingPunct="1">
              <a:lnSpc>
                <a:spcPct val="90000"/>
              </a:lnSpc>
            </a:pPr>
            <a:r>
              <a:rPr lang="zh-CN" altLang="en-US" sz="2000" dirty="0">
                <a:latin typeface="Comic Sans MS" panose="030F0702030302020204" pitchFamily="66" charset="0"/>
              </a:rPr>
              <a:t>当字符串常量出现在表达式中时，系统将字符串常量放入常量存储区，而字符串常量转换成指向该字符串常量存储单元的第一个字符的字符指针</a:t>
            </a:r>
            <a:endParaRPr lang="zh-CN" altLang="en-US" sz="2000" dirty="0">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1206"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2227"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指向字符串的指针</a:t>
            </a:r>
            <a:r>
              <a:rPr lang="en-US" altLang="zh-CN" b="1" dirty="0">
                <a:latin typeface="华文中宋" panose="02010600040101010101" pitchFamily="2" charset="-122"/>
                <a:ea typeface="华文中宋" panose="02010600040101010101" pitchFamily="2" charset="-122"/>
              </a:rPr>
              <a:t>(</a:t>
            </a:r>
            <a:r>
              <a:rPr lang="zh-CN" altLang="en-US" b="1" dirty="0">
                <a:latin typeface="华文中宋" panose="02010600040101010101" pitchFamily="2" charset="-122"/>
                <a:ea typeface="华文中宋" panose="02010600040101010101" pitchFamily="2" charset="-122"/>
              </a:rPr>
              <a:t>续</a:t>
            </a:r>
            <a:r>
              <a:rPr lang="en-US" altLang="zh-CN" b="1" dirty="0">
                <a:latin typeface="华文中宋" panose="02010600040101010101" pitchFamily="2" charset="-122"/>
                <a:ea typeface="华文中宋" panose="02010600040101010101" pitchFamily="2" charset="-122"/>
              </a:rPr>
              <a:t>)</a:t>
            </a:r>
            <a:endParaRPr lang="en-US" altLang="zh-CN" b="1" dirty="0">
              <a:latin typeface="华文中宋" panose="02010600040101010101" pitchFamily="2" charset="-122"/>
              <a:ea typeface="华文中宋" panose="02010600040101010101" pitchFamily="2" charset="-122"/>
            </a:endParaRPr>
          </a:p>
        </p:txBody>
      </p:sp>
      <p:sp>
        <p:nvSpPr>
          <p:cNvPr id="52228" name="Rectangle 3"/>
          <p:cNvSpPr>
            <a:spLocks noGrp="1"/>
          </p:cNvSpPr>
          <p:nvPr>
            <p:ph idx="1"/>
          </p:nvPr>
        </p:nvSpPr>
        <p:spPr>
          <a:xfrm>
            <a:off x="381000" y="1981200"/>
            <a:ext cx="8610600" cy="4267200"/>
          </a:xfrm>
          <a:ln/>
        </p:spPr>
        <p:txBody>
          <a:bodyPr vert="horz" wrap="square" lIns="91440" tIns="45720" rIns="91440" bIns="45720" anchor="t" anchorCtr="0"/>
          <a:p>
            <a:pPr eaLnBrk="1" hangingPunct="1"/>
            <a:r>
              <a:rPr lang="zh-CN" altLang="en-US" sz="2800" b="1" dirty="0">
                <a:latin typeface="Comic Sans MS" panose="030F0702030302020204" pitchFamily="66" charset="0"/>
              </a:rPr>
              <a:t>系统预定义了许多用于字符串处理的库函数，程序可以用</a:t>
            </a:r>
            <a:r>
              <a:rPr lang="zh-CN" altLang="en-US" sz="2800" b="1" dirty="0">
                <a:solidFill>
                  <a:schemeClr val="tx2"/>
                </a:solidFill>
                <a:latin typeface="Comic Sans MS" panose="030F0702030302020204" pitchFamily="66" charset="0"/>
              </a:rPr>
              <a:t>字符串常量</a:t>
            </a:r>
            <a:r>
              <a:rPr lang="zh-CN" altLang="en-US" sz="2800" b="1" dirty="0">
                <a:latin typeface="Comic Sans MS" panose="030F0702030302020204" pitchFamily="66" charset="0"/>
              </a:rPr>
              <a:t>或</a:t>
            </a:r>
            <a:r>
              <a:rPr lang="zh-CN" altLang="en-US" sz="2800" b="1" dirty="0">
                <a:solidFill>
                  <a:schemeClr val="tx2"/>
                </a:solidFill>
                <a:latin typeface="Comic Sans MS" panose="030F0702030302020204" pitchFamily="66" charset="0"/>
              </a:rPr>
              <a:t>指向某字符串的指针</a:t>
            </a:r>
            <a:r>
              <a:rPr lang="zh-CN" altLang="en-US" sz="2800" b="1" dirty="0">
                <a:latin typeface="Comic Sans MS" panose="030F0702030302020204" pitchFamily="66" charset="0"/>
              </a:rPr>
              <a:t>调用这些库函数</a:t>
            </a:r>
            <a:endParaRPr lang="zh-CN" altLang="en-US" sz="2800" b="1" dirty="0">
              <a:latin typeface="Comic Sans MS" panose="030F0702030302020204" pitchFamily="66" charset="0"/>
            </a:endParaRPr>
          </a:p>
          <a:p>
            <a:pPr lvl="1" eaLnBrk="1" hangingPunct="1"/>
            <a:r>
              <a:rPr lang="zh-CN" altLang="en-US" sz="2400" dirty="0">
                <a:latin typeface="Comic Sans MS" panose="030F0702030302020204" pitchFamily="66" charset="0"/>
              </a:rPr>
              <a:t>如调用库函数</a:t>
            </a:r>
            <a:r>
              <a:rPr lang="en-US" altLang="zh-CN" sz="2400" dirty="0">
                <a:latin typeface="Comic Sans MS" panose="030F0702030302020204" pitchFamily="66" charset="0"/>
              </a:rPr>
              <a:t>strlen() </a:t>
            </a:r>
            <a:r>
              <a:rPr lang="zh-CN" altLang="en-US" sz="2400" dirty="0">
                <a:latin typeface="Comic Sans MS" panose="030F0702030302020204" pitchFamily="66" charset="0"/>
              </a:rPr>
              <a:t>求一字符串常量的长度</a:t>
            </a:r>
            <a:endParaRPr lang="zh-CN" altLang="en-US" sz="2400" dirty="0">
              <a:latin typeface="Comic Sans MS" panose="030F0702030302020204" pitchFamily="66" charset="0"/>
            </a:endParaRPr>
          </a:p>
          <a:p>
            <a:pPr lvl="2" eaLnBrk="1" hangingPunct="1">
              <a:buNone/>
            </a:pPr>
            <a:r>
              <a:rPr lang="zh-CN" altLang="en-US" sz="2000" dirty="0">
                <a:latin typeface="Comic Sans MS" panose="030F0702030302020204" pitchFamily="66" charset="0"/>
              </a:rPr>
              <a:t>   </a:t>
            </a:r>
            <a:r>
              <a:rPr lang="en-US" altLang="zh-CN" sz="2000" dirty="0">
                <a:solidFill>
                  <a:schemeClr val="folHlink"/>
                </a:solidFill>
                <a:latin typeface="Comic Sans MS" panose="030F0702030302020204" pitchFamily="66" charset="0"/>
              </a:rPr>
              <a:t>strlen("I am a string.")</a:t>
            </a:r>
            <a:endParaRPr lang="en-US" altLang="zh-CN" sz="2000" dirty="0">
              <a:solidFill>
                <a:schemeClr val="folHlink"/>
              </a:solidFill>
              <a:latin typeface="Comic Sans MS" panose="030F0702030302020204" pitchFamily="66" charset="0"/>
            </a:endParaRPr>
          </a:p>
          <a:p>
            <a:pPr lvl="2" eaLnBrk="1" hangingPunct="1"/>
            <a:r>
              <a:rPr lang="zh-CN" altLang="en-US" sz="2000" dirty="0">
                <a:latin typeface="Comic Sans MS" panose="030F0702030302020204" pitchFamily="66" charset="0"/>
              </a:rPr>
              <a:t>该函数调用的结果是</a:t>
            </a:r>
            <a:r>
              <a:rPr lang="en-US" altLang="zh-CN" sz="2000" dirty="0">
                <a:latin typeface="Comic Sans MS" panose="030F0702030302020204" pitchFamily="66" charset="0"/>
              </a:rPr>
              <a:t>14</a:t>
            </a:r>
            <a:r>
              <a:rPr lang="zh-CN" altLang="en-US" sz="2000" dirty="0">
                <a:latin typeface="Comic Sans MS" panose="030F0702030302020204" pitchFamily="66" charset="0"/>
              </a:rPr>
              <a:t>，表示此字符串常量由</a:t>
            </a:r>
            <a:r>
              <a:rPr lang="en-US" altLang="zh-CN" sz="2000" dirty="0">
                <a:latin typeface="Comic Sans MS" panose="030F0702030302020204" pitchFamily="66" charset="0"/>
              </a:rPr>
              <a:t>14</a:t>
            </a:r>
            <a:r>
              <a:rPr lang="zh-CN" altLang="en-US" sz="2000" dirty="0">
                <a:latin typeface="Comic Sans MS" panose="030F0702030302020204" pitchFamily="66" charset="0"/>
              </a:rPr>
              <a:t>个有效字符组成</a:t>
            </a:r>
            <a:endParaRPr lang="zh-CN" altLang="en-US" sz="2000" dirty="0">
              <a:latin typeface="Comic Sans MS" panose="030F0702030302020204" pitchFamily="66" charset="0"/>
            </a:endParaRPr>
          </a:p>
          <a:p>
            <a:pPr lvl="1" eaLnBrk="1" hangingPunct="1"/>
            <a:r>
              <a:rPr lang="zh-CN" altLang="en-US" sz="2400" dirty="0">
                <a:latin typeface="Comic Sans MS" panose="030F0702030302020204" pitchFamily="66" charset="0"/>
              </a:rPr>
              <a:t>如</a:t>
            </a:r>
            <a:r>
              <a:rPr lang="en-US" altLang="zh-CN" sz="2400" dirty="0">
                <a:latin typeface="Comic Sans MS" panose="030F0702030302020204" pitchFamily="66" charset="0"/>
              </a:rPr>
              <a:t>s</a:t>
            </a:r>
            <a:r>
              <a:rPr lang="zh-CN" altLang="en-US" sz="2400" dirty="0">
                <a:latin typeface="Comic Sans MS" panose="030F0702030302020204" pitchFamily="66" charset="0"/>
              </a:rPr>
              <a:t>是一个字符数组，其中已存有字符串；</a:t>
            </a:r>
            <a:r>
              <a:rPr lang="en-US" altLang="zh-CN" sz="2400" dirty="0">
                <a:latin typeface="Comic Sans MS" panose="030F0702030302020204" pitchFamily="66" charset="0"/>
              </a:rPr>
              <a:t>cp</a:t>
            </a:r>
            <a:r>
              <a:rPr lang="zh-CN" altLang="en-US" sz="2400" dirty="0">
                <a:latin typeface="Comic Sans MS" panose="030F0702030302020204" pitchFamily="66" charset="0"/>
              </a:rPr>
              <a:t>是一个字符指针变量，它指向某个字符串的首字符，则</a:t>
            </a:r>
            <a:endParaRPr lang="zh-CN" altLang="en-US" sz="2400" dirty="0">
              <a:latin typeface="Comic Sans MS" panose="030F0702030302020204" pitchFamily="66" charset="0"/>
            </a:endParaRPr>
          </a:p>
          <a:p>
            <a:pPr lvl="2" eaLnBrk="1" hangingPunct="1"/>
            <a:r>
              <a:rPr lang="zh-CN" altLang="en-US" sz="2000" dirty="0">
                <a:latin typeface="Comic Sans MS" panose="030F0702030302020204" pitchFamily="66" charset="0"/>
              </a:rPr>
              <a:t>代码：</a:t>
            </a:r>
            <a:r>
              <a:rPr lang="en-US" altLang="zh-CN" sz="2000" dirty="0">
                <a:solidFill>
                  <a:schemeClr val="folHlink"/>
                </a:solidFill>
                <a:latin typeface="Comic Sans MS" panose="030F0702030302020204" pitchFamily="66" charset="0"/>
              </a:rPr>
              <a:t>printf(“%s\n”, s);</a:t>
            </a:r>
            <a:r>
              <a:rPr lang="en-US" altLang="zh-CN" sz="2000" dirty="0">
                <a:latin typeface="Comic Sans MS" panose="030F0702030302020204" pitchFamily="66" charset="0"/>
              </a:rPr>
              <a:t> </a:t>
            </a:r>
            <a:r>
              <a:rPr lang="zh-CN" altLang="en-US" sz="2000" dirty="0">
                <a:latin typeface="Comic Sans MS" panose="030F0702030302020204" pitchFamily="66" charset="0"/>
              </a:rPr>
              <a:t>输出存于字符数组</a:t>
            </a:r>
            <a:r>
              <a:rPr lang="en-US" altLang="zh-CN" sz="2000" dirty="0">
                <a:latin typeface="Comic Sans MS" panose="030F0702030302020204" pitchFamily="66" charset="0"/>
              </a:rPr>
              <a:t>s</a:t>
            </a:r>
            <a:r>
              <a:rPr lang="zh-CN" altLang="en-US" sz="2000" dirty="0">
                <a:latin typeface="Comic Sans MS" panose="030F0702030302020204" pitchFamily="66" charset="0"/>
              </a:rPr>
              <a:t>中的字符串</a:t>
            </a:r>
            <a:endParaRPr lang="zh-CN" altLang="en-US" sz="2000" dirty="0">
              <a:latin typeface="Comic Sans MS" panose="030F0702030302020204" pitchFamily="66" charset="0"/>
            </a:endParaRPr>
          </a:p>
          <a:p>
            <a:pPr lvl="2" eaLnBrk="1" hangingPunct="1"/>
            <a:r>
              <a:rPr lang="zh-CN" altLang="en-US" sz="2000" dirty="0">
                <a:latin typeface="Comic Sans MS" panose="030F0702030302020204" pitchFamily="66" charset="0"/>
              </a:rPr>
              <a:t>代码：</a:t>
            </a:r>
            <a:r>
              <a:rPr lang="en-US" altLang="zh-CN" sz="2000" dirty="0">
                <a:solidFill>
                  <a:schemeClr val="folHlink"/>
                </a:solidFill>
                <a:latin typeface="Comic Sans MS" panose="030F0702030302020204" pitchFamily="66" charset="0"/>
              </a:rPr>
              <a:t>printf(“%s\n”, cp);</a:t>
            </a:r>
            <a:r>
              <a:rPr lang="en-US" altLang="zh-CN" sz="2000" dirty="0">
                <a:latin typeface="Comic Sans MS" panose="030F0702030302020204" pitchFamily="66" charset="0"/>
              </a:rPr>
              <a:t> </a:t>
            </a:r>
            <a:r>
              <a:rPr lang="zh-CN" altLang="en-US" sz="2000" dirty="0">
                <a:latin typeface="Comic Sans MS" panose="030F0702030302020204" pitchFamily="66" charset="0"/>
              </a:rPr>
              <a:t>输出以字符指针变量</a:t>
            </a:r>
            <a:r>
              <a:rPr lang="en-US" altLang="zh-CN" sz="2000" dirty="0">
                <a:latin typeface="Comic Sans MS" panose="030F0702030302020204" pitchFamily="66" charset="0"/>
              </a:rPr>
              <a:t>cp</a:t>
            </a:r>
            <a:r>
              <a:rPr lang="zh-CN" altLang="en-US" sz="2000" dirty="0">
                <a:latin typeface="Comic Sans MS" panose="030F0702030302020204" pitchFamily="66" charset="0"/>
              </a:rPr>
              <a:t>所指字符为首字符的串字符串</a:t>
            </a:r>
            <a:endParaRPr lang="zh-CN" altLang="en-US" sz="2000" dirty="0">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2230"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3251"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指向字符串的指针示例</a:t>
            </a:r>
            <a:r>
              <a:rPr lang="en-US" altLang="zh-CN" b="1" dirty="0">
                <a:latin typeface="华文中宋" panose="02010600040101010101" pitchFamily="2" charset="-122"/>
                <a:ea typeface="华文中宋" panose="02010600040101010101" pitchFamily="2" charset="-122"/>
              </a:rPr>
              <a:t>-1</a:t>
            </a:r>
            <a:endParaRPr lang="en-US" altLang="zh-CN" b="1" dirty="0">
              <a:latin typeface="华文中宋" panose="02010600040101010101" pitchFamily="2" charset="-122"/>
              <a:ea typeface="华文中宋" panose="02010600040101010101" pitchFamily="2" charset="-122"/>
            </a:endParaRPr>
          </a:p>
        </p:txBody>
      </p:sp>
      <p:sp>
        <p:nvSpPr>
          <p:cNvPr id="53252" name="Rectangle 3"/>
          <p:cNvSpPr>
            <a:spLocks noGrp="1"/>
          </p:cNvSpPr>
          <p:nvPr>
            <p:ph idx="1"/>
          </p:nvPr>
        </p:nvSpPr>
        <p:spPr>
          <a:xfrm>
            <a:off x="381000" y="1981200"/>
            <a:ext cx="8574088" cy="4383088"/>
          </a:xfrm>
          <a:ln/>
        </p:spPr>
        <p:txBody>
          <a:bodyPr vert="horz" wrap="square" lIns="91440" tIns="45720" rIns="91440" bIns="45720" anchor="t" anchorCtr="0"/>
          <a:p>
            <a:pPr eaLnBrk="1" hangingPunct="1"/>
            <a:r>
              <a:rPr lang="zh-CN" altLang="en-US" sz="2400" b="1" dirty="0">
                <a:latin typeface="Comic Sans MS" panose="030F0702030302020204" pitchFamily="66" charset="0"/>
              </a:rPr>
              <a:t>将一个已知字符串复制到一个字符数组，设</a:t>
            </a:r>
            <a:r>
              <a:rPr lang="en-US" altLang="zh-CN" sz="2400" b="1" dirty="0">
                <a:latin typeface="Comic Sans MS" panose="030F0702030302020204" pitchFamily="66" charset="0"/>
              </a:rPr>
              <a:t>from</a:t>
            </a:r>
            <a:r>
              <a:rPr lang="zh-CN" altLang="en-US" sz="2400" b="1" dirty="0">
                <a:latin typeface="Comic Sans MS" panose="030F0702030302020204" pitchFamily="66" charset="0"/>
              </a:rPr>
              <a:t>为已知字符串的首字符指针，</a:t>
            </a:r>
            <a:r>
              <a:rPr lang="en-US" altLang="zh-CN" sz="2400" b="1" dirty="0">
                <a:latin typeface="Comic Sans MS" panose="030F0702030302020204" pitchFamily="66" charset="0"/>
              </a:rPr>
              <a:t>to</a:t>
            </a:r>
            <a:r>
              <a:rPr lang="zh-CN" altLang="en-US" sz="2400" b="1" dirty="0">
                <a:latin typeface="Comic Sans MS" panose="030F0702030302020204" pitchFamily="66" charset="0"/>
              </a:rPr>
              <a:t>为存储复制字符串的字符数组首元素的指针</a:t>
            </a:r>
            <a:endParaRPr lang="zh-CN" altLang="en-US" sz="2400" b="1" dirty="0">
              <a:latin typeface="Comic Sans MS" panose="030F0702030302020204" pitchFamily="66" charset="0"/>
            </a:endParaRPr>
          </a:p>
          <a:p>
            <a:pPr lvl="1" eaLnBrk="1" hangingPunct="1"/>
            <a:r>
              <a:rPr lang="zh-CN" altLang="en-US" sz="2400" b="1" dirty="0">
                <a:latin typeface="Comic Sans MS" panose="030F0702030302020204" pitchFamily="66" charset="0"/>
              </a:rPr>
              <a:t>若用下标引用数组元素标记法，完成复制的代码可写成</a:t>
            </a:r>
            <a:endParaRPr lang="zh-CN" altLang="en-US" sz="2400" b="1" dirty="0">
              <a:latin typeface="Comic Sans MS" panose="030F0702030302020204" pitchFamily="66" charset="0"/>
            </a:endParaRPr>
          </a:p>
          <a:p>
            <a:pPr lvl="2" algn="just" eaLnBrk="1" hangingPunct="1">
              <a:buNone/>
            </a:pPr>
            <a:r>
              <a:rPr lang="zh-CN" altLang="en-US" sz="2000" b="1" dirty="0">
                <a:solidFill>
                  <a:srgbClr val="336600"/>
                </a:solidFill>
                <a:latin typeface="Comic Sans MS" panose="030F0702030302020204" pitchFamily="66" charset="0"/>
              </a:rPr>
              <a:t>  </a:t>
            </a:r>
            <a:r>
              <a:rPr lang="en-US" altLang="zh-CN" sz="2000" dirty="0">
                <a:solidFill>
                  <a:schemeClr val="folHlink"/>
                </a:solidFill>
                <a:latin typeface="Comic Sans MS" panose="030F0702030302020204" pitchFamily="66" charset="0"/>
              </a:rPr>
              <a:t>k = 0;</a:t>
            </a:r>
            <a:endParaRPr lang="en-US" altLang="zh-CN" sz="2000" dirty="0">
              <a:solidFill>
                <a:schemeClr val="folHlink"/>
              </a:solidFill>
              <a:latin typeface="Comic Sans MS" panose="030F0702030302020204" pitchFamily="66" charset="0"/>
            </a:endParaRPr>
          </a:p>
          <a:p>
            <a:pPr lvl="2" algn="just" eaLnBrk="1" hangingPunct="1">
              <a:buNone/>
            </a:pPr>
            <a:r>
              <a:rPr lang="en-US" altLang="zh-CN" sz="2000" dirty="0">
                <a:solidFill>
                  <a:schemeClr val="folHlink"/>
                </a:solidFill>
                <a:latin typeface="Comic Sans MS" panose="030F0702030302020204" pitchFamily="66" charset="0"/>
              </a:rPr>
              <a:t>  while ((to[k] = from[k]) != ‘\0’)  k++;</a:t>
            </a:r>
            <a:endParaRPr lang="en-US" altLang="zh-CN" sz="2000" dirty="0">
              <a:solidFill>
                <a:schemeClr val="folHlink"/>
              </a:solidFill>
              <a:latin typeface="Comic Sans MS" panose="030F0702030302020204" pitchFamily="66" charset="0"/>
            </a:endParaRPr>
          </a:p>
          <a:p>
            <a:pPr lvl="1" eaLnBrk="1" hangingPunct="1"/>
            <a:r>
              <a:rPr lang="zh-CN" altLang="en-US" sz="2400" b="1" dirty="0">
                <a:latin typeface="Comic Sans MS" panose="030F0702030302020204" pitchFamily="66" charset="0"/>
              </a:rPr>
              <a:t>如采用字符指针描述有</a:t>
            </a:r>
            <a:endParaRPr lang="zh-CN" altLang="en-US" sz="2400" b="1" dirty="0">
              <a:latin typeface="Comic Sans MS" panose="030F0702030302020204" pitchFamily="66" charset="0"/>
            </a:endParaRPr>
          </a:p>
          <a:p>
            <a:pPr lvl="2" eaLnBrk="1" hangingPunct="1">
              <a:buNone/>
            </a:pPr>
            <a:r>
              <a:rPr lang="zh-CN" altLang="en-US" sz="2000" b="1" dirty="0">
                <a:solidFill>
                  <a:srgbClr val="336600"/>
                </a:solidFill>
                <a:latin typeface="Comic Sans MS" panose="030F0702030302020204" pitchFamily="66" charset="0"/>
              </a:rPr>
              <a:t>  </a:t>
            </a:r>
            <a:r>
              <a:rPr lang="en-US" altLang="zh-CN" sz="2000" dirty="0">
                <a:solidFill>
                  <a:schemeClr val="folHlink"/>
                </a:solidFill>
                <a:latin typeface="Comic Sans MS" panose="030F0702030302020204" pitchFamily="66" charset="0"/>
              </a:rPr>
              <a:t>while ((*to++ = *from++) != ‘\0’);</a:t>
            </a:r>
            <a:endParaRPr lang="en-US" altLang="zh-CN" sz="2000" dirty="0">
              <a:solidFill>
                <a:schemeClr val="folHlink"/>
              </a:solidFill>
              <a:latin typeface="Comic Sans MS" panose="030F0702030302020204" pitchFamily="66" charset="0"/>
            </a:endParaRPr>
          </a:p>
          <a:p>
            <a:pPr lvl="2" eaLnBrk="1" hangingPunct="1"/>
            <a:r>
              <a:rPr lang="zh-CN" altLang="en-US" sz="2000" b="1" dirty="0">
                <a:latin typeface="Comic Sans MS" panose="030F0702030302020204" pitchFamily="66" charset="0"/>
              </a:rPr>
              <a:t>由于字符串结束符</a:t>
            </a:r>
            <a:r>
              <a:rPr lang="en-US" altLang="zh-CN" sz="2000" b="1" dirty="0">
                <a:latin typeface="Comic Sans MS" panose="030F0702030302020204" pitchFamily="66" charset="0"/>
              </a:rPr>
              <a:t>\0</a:t>
            </a:r>
            <a:r>
              <a:rPr lang="zh-CN" altLang="en-US" sz="2000" b="1" dirty="0">
                <a:latin typeface="Comic Sans MS" panose="030F0702030302020204" pitchFamily="66" charset="0"/>
              </a:rPr>
              <a:t>的值为</a:t>
            </a:r>
            <a:r>
              <a:rPr lang="en-US" altLang="zh-CN" sz="2000" b="1" dirty="0">
                <a:latin typeface="Comic Sans MS" panose="030F0702030302020204" pitchFamily="66" charset="0"/>
              </a:rPr>
              <a:t>0</a:t>
            </a:r>
            <a:r>
              <a:rPr lang="zh-CN" altLang="en-US" sz="2000" b="1" dirty="0">
                <a:latin typeface="Comic Sans MS" panose="030F0702030302020204" pitchFamily="66" charset="0"/>
              </a:rPr>
              <a:t>，上述测试当前复制字符不是字符串结束符的代码中，“</a:t>
            </a:r>
            <a:r>
              <a:rPr lang="en-US" altLang="zh-CN" sz="2000" b="1" dirty="0">
                <a:latin typeface="Comic Sans MS" panose="030F0702030302020204" pitchFamily="66" charset="0"/>
              </a:rPr>
              <a:t>!=’\0’</a:t>
            </a:r>
            <a:r>
              <a:rPr lang="zh-CN" altLang="en-US" sz="2000" b="1" dirty="0">
                <a:latin typeface="Comic Sans MS" panose="030F0702030302020204" pitchFamily="66" charset="0"/>
              </a:rPr>
              <a:t> ”是多余的，字符串复制更简洁写法是</a:t>
            </a:r>
            <a:endParaRPr lang="zh-CN" altLang="en-US" sz="2000" b="1" dirty="0">
              <a:latin typeface="Comic Sans MS" panose="030F0702030302020204" pitchFamily="66" charset="0"/>
            </a:endParaRPr>
          </a:p>
          <a:p>
            <a:pPr lvl="2" eaLnBrk="1" hangingPunct="1">
              <a:buNone/>
            </a:pPr>
            <a:r>
              <a:rPr lang="zh-CN" altLang="en-US" sz="2000" b="1" dirty="0">
                <a:solidFill>
                  <a:srgbClr val="336600"/>
                </a:solidFill>
                <a:latin typeface="Comic Sans MS" panose="030F0702030302020204" pitchFamily="66" charset="0"/>
              </a:rPr>
              <a:t>  </a:t>
            </a:r>
            <a:r>
              <a:rPr lang="en-US" altLang="zh-CN" sz="2000" dirty="0">
                <a:solidFill>
                  <a:schemeClr val="folHlink"/>
                </a:solidFill>
                <a:latin typeface="Comic Sans MS" panose="030F0702030302020204" pitchFamily="66" charset="0"/>
              </a:rPr>
              <a:t>while (*to++ = *from++);</a:t>
            </a:r>
            <a:endParaRPr lang="en-US" altLang="zh-CN" sz="2000" dirty="0">
              <a:solidFill>
                <a:schemeClr val="folHlink"/>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3254"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4275"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指向字符串的指针示例</a:t>
            </a:r>
            <a:r>
              <a:rPr lang="en-US" altLang="zh-CN" b="1" dirty="0">
                <a:latin typeface="华文中宋" panose="02010600040101010101" pitchFamily="2" charset="-122"/>
                <a:ea typeface="华文中宋" panose="02010600040101010101" pitchFamily="2" charset="-122"/>
              </a:rPr>
              <a:t>-2</a:t>
            </a:r>
            <a:endParaRPr lang="en-US" altLang="zh-CN" b="1" dirty="0">
              <a:latin typeface="华文中宋" panose="02010600040101010101" pitchFamily="2" charset="-122"/>
              <a:ea typeface="华文中宋" panose="02010600040101010101" pitchFamily="2" charset="-122"/>
            </a:endParaRPr>
          </a:p>
        </p:txBody>
      </p:sp>
      <p:sp>
        <p:nvSpPr>
          <p:cNvPr id="54276" name="Rectangle 3"/>
          <p:cNvSpPr>
            <a:spLocks noGrp="1"/>
          </p:cNvSpPr>
          <p:nvPr>
            <p:ph idx="1"/>
          </p:nvPr>
        </p:nvSpPr>
        <p:spPr>
          <a:xfrm>
            <a:off x="457200" y="2017713"/>
            <a:ext cx="8497888" cy="4306887"/>
          </a:xfrm>
          <a:ln/>
        </p:spPr>
        <p:txBody>
          <a:bodyPr vert="horz" wrap="square" lIns="91440" tIns="45720" rIns="91440" bIns="45720" anchor="t" anchorCtr="0"/>
          <a:p>
            <a:pPr eaLnBrk="1" hangingPunct="1">
              <a:lnSpc>
                <a:spcPct val="90000"/>
              </a:lnSpc>
            </a:pPr>
            <a:r>
              <a:rPr lang="zh-CN" altLang="en-US" sz="2800" b="1" dirty="0">
                <a:latin typeface="Comic Sans MS" panose="030F0702030302020204" pitchFamily="66" charset="0"/>
              </a:rPr>
              <a:t>将字符串</a:t>
            </a:r>
            <a:r>
              <a:rPr lang="en-US" altLang="zh-CN" sz="2800" b="1" dirty="0">
                <a:latin typeface="Comic Sans MS" panose="030F0702030302020204" pitchFamily="66" charset="0"/>
              </a:rPr>
              <a:t>s</a:t>
            </a:r>
            <a:r>
              <a:rPr lang="zh-CN" altLang="en-US" sz="2800" b="1" dirty="0">
                <a:latin typeface="Comic Sans MS" panose="030F0702030302020204" pitchFamily="66" charset="0"/>
              </a:rPr>
              <a:t>中的某种字符去掉，设要去掉的字符与字符变量</a:t>
            </a:r>
            <a:r>
              <a:rPr lang="en-US" altLang="zh-CN" sz="2800" b="1" dirty="0">
                <a:latin typeface="Comic Sans MS" panose="030F0702030302020204" pitchFamily="66" charset="0"/>
              </a:rPr>
              <a:t>c</a:t>
            </a:r>
            <a:r>
              <a:rPr lang="zh-CN" altLang="en-US" sz="2800" b="1" dirty="0">
                <a:latin typeface="Comic Sans MS" panose="030F0702030302020204" pitchFamily="66" charset="0"/>
              </a:rPr>
              <a:t>中的字符相同</a:t>
            </a:r>
            <a:endParaRPr lang="zh-CN" altLang="en-US" sz="2800" b="1" dirty="0">
              <a:latin typeface="Comic Sans MS" panose="030F0702030302020204" pitchFamily="66" charset="0"/>
            </a:endParaRPr>
          </a:p>
          <a:p>
            <a:pPr lvl="1" eaLnBrk="1" hangingPunct="1">
              <a:lnSpc>
                <a:spcPct val="90000"/>
              </a:lnSpc>
            </a:pPr>
            <a:r>
              <a:rPr lang="zh-CN" altLang="en-US" sz="2400" dirty="0">
                <a:latin typeface="Comic Sans MS" panose="030F0702030302020204" pitchFamily="66" charset="0"/>
              </a:rPr>
              <a:t>采用一边考察字符一边复制</a:t>
            </a:r>
            <a:endParaRPr lang="zh-CN" altLang="en-US" sz="2400" dirty="0">
              <a:latin typeface="Comic Sans MS" panose="030F0702030302020204" pitchFamily="66" charset="0"/>
            </a:endParaRPr>
          </a:p>
          <a:p>
            <a:pPr lvl="1" eaLnBrk="1" hangingPunct="1">
              <a:lnSpc>
                <a:spcPct val="90000"/>
              </a:lnSpc>
            </a:pPr>
            <a:r>
              <a:rPr lang="zh-CN" altLang="en-US" sz="2400" dirty="0">
                <a:solidFill>
                  <a:schemeClr val="folHlink"/>
                </a:solidFill>
                <a:latin typeface="Comic Sans MS" panose="030F0702030302020204" pitchFamily="66" charset="0"/>
              </a:rPr>
              <a:t>引入两个字符指针</a:t>
            </a:r>
            <a:r>
              <a:rPr lang="en-US" altLang="zh-CN" sz="2400" dirty="0">
                <a:solidFill>
                  <a:schemeClr val="folHlink"/>
                </a:solidFill>
                <a:latin typeface="Comic Sans MS" panose="030F0702030302020204" pitchFamily="66" charset="0"/>
              </a:rPr>
              <a:t>p</a:t>
            </a:r>
            <a:r>
              <a:rPr lang="zh-CN" altLang="en-US" sz="2400" dirty="0">
                <a:solidFill>
                  <a:schemeClr val="folHlink"/>
                </a:solidFill>
                <a:latin typeface="Comic Sans MS" panose="030F0702030302020204" pitchFamily="66" charset="0"/>
              </a:rPr>
              <a:t>和</a:t>
            </a:r>
            <a:r>
              <a:rPr lang="en-US" altLang="zh-CN" sz="2400" dirty="0">
                <a:solidFill>
                  <a:schemeClr val="folHlink"/>
                </a:solidFill>
                <a:latin typeface="Comic Sans MS" panose="030F0702030302020204" pitchFamily="66" charset="0"/>
              </a:rPr>
              <a:t>q</a:t>
            </a:r>
            <a:r>
              <a:rPr lang="zh-CN" altLang="en-US" sz="2400" dirty="0">
                <a:solidFill>
                  <a:schemeClr val="folHlink"/>
                </a:solidFill>
                <a:latin typeface="Comic Sans MS" panose="030F0702030302020204" pitchFamily="66" charset="0"/>
              </a:rPr>
              <a:t>，</a:t>
            </a:r>
            <a:r>
              <a:rPr lang="en-US" altLang="zh-CN" sz="2400" dirty="0">
                <a:solidFill>
                  <a:schemeClr val="folHlink"/>
                </a:solidFill>
                <a:latin typeface="Comic Sans MS" panose="030F0702030302020204" pitchFamily="66" charset="0"/>
              </a:rPr>
              <a:t>p</a:t>
            </a:r>
            <a:r>
              <a:rPr lang="zh-CN" altLang="en-US" sz="2400" dirty="0">
                <a:solidFill>
                  <a:schemeClr val="folHlink"/>
                </a:solidFill>
                <a:latin typeface="Comic Sans MS" panose="030F0702030302020204" pitchFamily="66" charset="0"/>
              </a:rPr>
              <a:t>指向当前正考察的字符，</a:t>
            </a:r>
            <a:r>
              <a:rPr lang="en-US" altLang="zh-CN" sz="2400" dirty="0">
                <a:solidFill>
                  <a:schemeClr val="folHlink"/>
                </a:solidFill>
                <a:latin typeface="Comic Sans MS" panose="030F0702030302020204" pitchFamily="66" charset="0"/>
              </a:rPr>
              <a:t>q</a:t>
            </a:r>
            <a:r>
              <a:rPr lang="zh-CN" altLang="en-US" sz="2400" dirty="0">
                <a:solidFill>
                  <a:schemeClr val="folHlink"/>
                </a:solidFill>
                <a:latin typeface="Comic Sans MS" panose="030F0702030302020204" pitchFamily="66" charset="0"/>
              </a:rPr>
              <a:t>指向下一个用于存储复制字符的位置</a:t>
            </a:r>
            <a:endParaRPr lang="zh-CN" altLang="en-US" sz="2400" dirty="0">
              <a:solidFill>
                <a:schemeClr val="folHlink"/>
              </a:solidFill>
              <a:latin typeface="Comic Sans MS" panose="030F0702030302020204" pitchFamily="66" charset="0"/>
            </a:endParaRPr>
          </a:p>
          <a:p>
            <a:pPr lvl="1" eaLnBrk="1" hangingPunct="1">
              <a:lnSpc>
                <a:spcPct val="90000"/>
              </a:lnSpc>
            </a:pPr>
            <a:r>
              <a:rPr lang="zh-CN" altLang="en-US" sz="2400" dirty="0">
                <a:latin typeface="Comic Sans MS" panose="030F0702030302020204" pitchFamily="66" charset="0"/>
              </a:rPr>
              <a:t>若</a:t>
            </a:r>
            <a:r>
              <a:rPr lang="en-US" altLang="zh-CN" sz="2400" dirty="0">
                <a:latin typeface="Comic Sans MS" panose="030F0702030302020204" pitchFamily="66" charset="0"/>
              </a:rPr>
              <a:t>p</a:t>
            </a:r>
            <a:r>
              <a:rPr lang="zh-CN" altLang="en-US" sz="2400" dirty="0">
                <a:latin typeface="Comic Sans MS" panose="030F0702030302020204" pitchFamily="66" charset="0"/>
              </a:rPr>
              <a:t>所指字符与</a:t>
            </a:r>
            <a:r>
              <a:rPr lang="en-US" altLang="zh-CN" sz="2400" dirty="0">
                <a:latin typeface="Comic Sans MS" panose="030F0702030302020204" pitchFamily="66" charset="0"/>
              </a:rPr>
              <a:t>c</a:t>
            </a:r>
            <a:r>
              <a:rPr lang="zh-CN" altLang="en-US" sz="2400" dirty="0">
                <a:latin typeface="Comic Sans MS" panose="030F0702030302020204" pitchFamily="66" charset="0"/>
              </a:rPr>
              <a:t>不相同，则将它复制到新字符串</a:t>
            </a:r>
            <a:endParaRPr lang="zh-CN" altLang="en-US" sz="2400" dirty="0">
              <a:latin typeface="Comic Sans MS" panose="030F0702030302020204" pitchFamily="66" charset="0"/>
            </a:endParaRPr>
          </a:p>
          <a:p>
            <a:pPr lvl="1" eaLnBrk="1" hangingPunct="1">
              <a:lnSpc>
                <a:spcPct val="90000"/>
              </a:lnSpc>
            </a:pPr>
            <a:r>
              <a:rPr lang="zh-CN" altLang="en-US" sz="2400" dirty="0">
                <a:latin typeface="Comic Sans MS" panose="030F0702030302020204" pitchFamily="66" charset="0"/>
              </a:rPr>
              <a:t>否则，该字符不被复制</a:t>
            </a:r>
            <a:endParaRPr lang="zh-CN" altLang="en-US" sz="2400" dirty="0">
              <a:latin typeface="Comic Sans MS" panose="030F0702030302020204" pitchFamily="66" charset="0"/>
            </a:endParaRPr>
          </a:p>
          <a:p>
            <a:pPr lvl="1" eaLnBrk="1" hangingPunct="1">
              <a:lnSpc>
                <a:spcPct val="90000"/>
              </a:lnSpc>
            </a:pPr>
            <a:r>
              <a:rPr lang="zh-CN" altLang="en-US" sz="2400" dirty="0">
                <a:latin typeface="Comic Sans MS" panose="030F0702030302020204" pitchFamily="66" charset="0"/>
              </a:rPr>
              <a:t>每复制一个字符</a:t>
            </a:r>
            <a:r>
              <a:rPr lang="en-US" altLang="zh-CN" sz="2400" dirty="0">
                <a:latin typeface="Comic Sans MS" panose="030F0702030302020204" pitchFamily="66" charset="0"/>
              </a:rPr>
              <a:t>q</a:t>
            </a:r>
            <a:r>
              <a:rPr lang="zh-CN" altLang="en-US" sz="2400" dirty="0">
                <a:latin typeface="Comic Sans MS" panose="030F0702030302020204" pitchFamily="66" charset="0"/>
              </a:rPr>
              <a:t>才增</a:t>
            </a:r>
            <a:r>
              <a:rPr lang="en-US" altLang="zh-CN" sz="2400" dirty="0">
                <a:latin typeface="Comic Sans MS" panose="030F0702030302020204" pitchFamily="66" charset="0"/>
              </a:rPr>
              <a:t>1</a:t>
            </a:r>
            <a:r>
              <a:rPr lang="zh-CN" altLang="en-US" sz="2400" dirty="0">
                <a:latin typeface="Comic Sans MS" panose="030F0702030302020204" pitchFamily="66" charset="0"/>
              </a:rPr>
              <a:t>，</a:t>
            </a:r>
            <a:r>
              <a:rPr lang="en-US" altLang="zh-CN" sz="2400" dirty="0">
                <a:latin typeface="Comic Sans MS" panose="030F0702030302020204" pitchFamily="66" charset="0"/>
              </a:rPr>
              <a:t>p</a:t>
            </a:r>
            <a:r>
              <a:rPr lang="zh-CN" altLang="en-US" sz="2400" dirty="0">
                <a:latin typeface="Comic Sans MS" panose="030F0702030302020204" pitchFamily="66" charset="0"/>
              </a:rPr>
              <a:t>是每考察一个字符就增</a:t>
            </a:r>
            <a:r>
              <a:rPr lang="en-US" altLang="zh-CN" sz="2400" dirty="0">
                <a:latin typeface="Comic Sans MS" panose="030F0702030302020204" pitchFamily="66" charset="0"/>
              </a:rPr>
              <a:t>1</a:t>
            </a:r>
            <a:endParaRPr lang="en-US" altLang="zh-CN" sz="2400" dirty="0">
              <a:latin typeface="Comic Sans MS" panose="030F0702030302020204" pitchFamily="66" charset="0"/>
            </a:endParaRPr>
          </a:p>
          <a:p>
            <a:pPr eaLnBrk="1" hangingPunct="1">
              <a:lnSpc>
                <a:spcPct val="90000"/>
              </a:lnSpc>
              <a:buNone/>
            </a:pPr>
            <a:r>
              <a:rPr lang="en-US" altLang="zh-CN" sz="2000" b="1" dirty="0">
                <a:latin typeface="Comic Sans MS" panose="030F0702030302020204" pitchFamily="66" charset="0"/>
              </a:rPr>
              <a:t>            </a:t>
            </a:r>
            <a:r>
              <a:rPr lang="en-US" altLang="zh-CN" sz="2000" dirty="0">
                <a:solidFill>
                  <a:schemeClr val="folHlink"/>
                </a:solidFill>
                <a:latin typeface="Comic Sans MS" panose="030F0702030302020204" pitchFamily="66" charset="0"/>
              </a:rPr>
              <a:t>for(p = q = s; *p; p++) </a:t>
            </a:r>
            <a:endParaRPr lang="en-US" altLang="zh-CN" sz="2000" dirty="0">
              <a:solidFill>
                <a:schemeClr val="folHlink"/>
              </a:solidFill>
              <a:latin typeface="Comic Sans MS" panose="030F0702030302020204" pitchFamily="66" charset="0"/>
            </a:endParaRPr>
          </a:p>
          <a:p>
            <a:pPr eaLnBrk="1" hangingPunct="1">
              <a:lnSpc>
                <a:spcPct val="90000"/>
              </a:lnSpc>
              <a:buNone/>
            </a:pPr>
            <a:r>
              <a:rPr lang="en-US" altLang="zh-CN" sz="2000" dirty="0">
                <a:solidFill>
                  <a:schemeClr val="folHlink"/>
                </a:solidFill>
                <a:latin typeface="Comic Sans MS" panose="030F0702030302020204" pitchFamily="66" charset="0"/>
              </a:rPr>
              <a:t>                      if (*p != c)  *q++ = *p; /* </a:t>
            </a:r>
            <a:r>
              <a:rPr lang="zh-CN" altLang="en-US" sz="2000" dirty="0">
                <a:solidFill>
                  <a:schemeClr val="folHlink"/>
                </a:solidFill>
                <a:latin typeface="Comic Sans MS" panose="030F0702030302020204" pitchFamily="66" charset="0"/>
              </a:rPr>
              <a:t>复制 *</a:t>
            </a:r>
            <a:r>
              <a:rPr lang="en-US" altLang="zh-CN" sz="2000" dirty="0">
                <a:solidFill>
                  <a:schemeClr val="folHlink"/>
                </a:solidFill>
                <a:latin typeface="Comic Sans MS" panose="030F0702030302020204" pitchFamily="66" charset="0"/>
              </a:rPr>
              <a:t>/</a:t>
            </a:r>
            <a:endParaRPr lang="en-US" altLang="zh-CN" sz="2000" dirty="0">
              <a:solidFill>
                <a:schemeClr val="folHlink"/>
              </a:solidFill>
              <a:latin typeface="Comic Sans MS" panose="030F0702030302020204" pitchFamily="66" charset="0"/>
            </a:endParaRPr>
          </a:p>
          <a:p>
            <a:pPr lvl="2" eaLnBrk="1" hangingPunct="1">
              <a:lnSpc>
                <a:spcPct val="90000"/>
              </a:lnSpc>
              <a:buNone/>
            </a:pPr>
            <a:r>
              <a:rPr lang="en-US" altLang="zh-CN" sz="2000" dirty="0">
                <a:solidFill>
                  <a:schemeClr val="folHlink"/>
                </a:solidFill>
                <a:latin typeface="Comic Sans MS" panose="030F0702030302020204" pitchFamily="66" charset="0"/>
              </a:rPr>
              <a:t>     *q= ’\0’;    /* </a:t>
            </a:r>
            <a:r>
              <a:rPr lang="zh-CN" altLang="en-US" sz="2000" dirty="0">
                <a:solidFill>
                  <a:schemeClr val="folHlink"/>
                </a:solidFill>
                <a:latin typeface="Comic Sans MS" panose="030F0702030302020204" pitchFamily="66" charset="0"/>
              </a:rPr>
              <a:t>重新构成字符串 *</a:t>
            </a:r>
            <a:r>
              <a:rPr lang="en-US" altLang="zh-CN" sz="2000" dirty="0">
                <a:solidFill>
                  <a:schemeClr val="folHlink"/>
                </a:solidFill>
                <a:latin typeface="Comic Sans MS" panose="030F0702030302020204" pitchFamily="66" charset="0"/>
              </a:rPr>
              <a:t>/</a:t>
            </a:r>
            <a:endParaRPr lang="en-US" altLang="zh-CN" sz="2000" dirty="0">
              <a:solidFill>
                <a:schemeClr val="folHlink"/>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4278"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5299"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指向二维数组的指针</a:t>
            </a:r>
            <a:endParaRPr lang="zh-CN" altLang="en-US" b="1" dirty="0">
              <a:latin typeface="华文中宋" panose="02010600040101010101" pitchFamily="2" charset="-122"/>
              <a:ea typeface="华文中宋" panose="02010600040101010101" pitchFamily="2" charset="-122"/>
            </a:endParaRPr>
          </a:p>
        </p:txBody>
      </p:sp>
      <p:sp>
        <p:nvSpPr>
          <p:cNvPr id="55300" name="Rectangle 3"/>
          <p:cNvSpPr>
            <a:spLocks noGrp="1"/>
          </p:cNvSpPr>
          <p:nvPr>
            <p:ph idx="1"/>
          </p:nvPr>
        </p:nvSpPr>
        <p:spPr>
          <a:xfrm>
            <a:off x="533400" y="1981200"/>
            <a:ext cx="8345488" cy="4343400"/>
          </a:xfrm>
          <a:ln/>
        </p:spPr>
        <p:txBody>
          <a:bodyPr vert="horz" wrap="square" lIns="91440" tIns="45720" rIns="91440" bIns="45720" anchor="t" anchorCtr="0"/>
          <a:p>
            <a:pPr eaLnBrk="1" hangingPunct="1"/>
            <a:r>
              <a:rPr lang="zh-CN" altLang="en-US" sz="2800" dirty="0">
                <a:latin typeface="Comic Sans MS" panose="030F0702030302020204" pitchFamily="66" charset="0"/>
              </a:rPr>
              <a:t>设二维数组为</a:t>
            </a:r>
            <a:endParaRPr lang="zh-CN" altLang="en-US" sz="2800" dirty="0">
              <a:latin typeface="Comic Sans MS" panose="030F0702030302020204" pitchFamily="66" charset="0"/>
            </a:endParaRPr>
          </a:p>
          <a:p>
            <a:pPr lvl="2" algn="just" eaLnBrk="1" hangingPunct="1">
              <a:buNone/>
            </a:pPr>
            <a:r>
              <a:rPr lang="en-US" altLang="zh-CN" dirty="0">
                <a:solidFill>
                  <a:schemeClr val="folHlink"/>
                </a:solidFill>
                <a:latin typeface="Comic Sans MS" panose="030F0702030302020204" pitchFamily="66" charset="0"/>
              </a:rPr>
              <a:t>int a[3][4] = {{1,  2,  3,  4}, </a:t>
            </a:r>
            <a:endParaRPr lang="en-US" altLang="zh-CN" dirty="0">
              <a:solidFill>
                <a:schemeClr val="folHlink"/>
              </a:solidFill>
              <a:latin typeface="Comic Sans MS" panose="030F0702030302020204" pitchFamily="66" charset="0"/>
            </a:endParaRPr>
          </a:p>
          <a:p>
            <a:pPr lvl="2" algn="just" eaLnBrk="1" hangingPunct="1">
              <a:buNone/>
            </a:pPr>
            <a:r>
              <a:rPr lang="en-US" altLang="zh-CN" dirty="0">
                <a:solidFill>
                  <a:schemeClr val="folHlink"/>
                </a:solidFill>
                <a:latin typeface="Comic Sans MS" panose="030F0702030302020204" pitchFamily="66" charset="0"/>
              </a:rPr>
              <a:t>                     {5,  6,  7,  8},</a:t>
            </a:r>
            <a:endParaRPr lang="en-US" altLang="zh-CN" dirty="0">
              <a:solidFill>
                <a:schemeClr val="folHlink"/>
              </a:solidFill>
              <a:latin typeface="Comic Sans MS" panose="030F0702030302020204" pitchFamily="66" charset="0"/>
            </a:endParaRPr>
          </a:p>
          <a:p>
            <a:pPr lvl="2" algn="just" eaLnBrk="1" hangingPunct="1">
              <a:buNone/>
            </a:pPr>
            <a:r>
              <a:rPr lang="en-US" altLang="zh-CN" dirty="0">
                <a:solidFill>
                  <a:schemeClr val="folHlink"/>
                </a:solidFill>
                <a:latin typeface="Comic Sans MS" panose="030F0702030302020204" pitchFamily="66" charset="0"/>
              </a:rPr>
              <a:t>                     {9, 10, 11, 12}};</a:t>
            </a:r>
            <a:endParaRPr lang="en-US" altLang="zh-CN" dirty="0">
              <a:solidFill>
                <a:schemeClr val="folHlink"/>
              </a:solidFill>
              <a:latin typeface="Comic Sans MS" panose="030F0702030302020204" pitchFamily="66" charset="0"/>
            </a:endParaRPr>
          </a:p>
          <a:p>
            <a:pPr lvl="1" eaLnBrk="1" hangingPunct="1"/>
            <a:r>
              <a:rPr lang="zh-CN" altLang="en-US" sz="2400" dirty="0">
                <a:latin typeface="Comic Sans MS" panose="030F0702030302020204" pitchFamily="66" charset="0"/>
              </a:rPr>
              <a:t>这里，数组</a:t>
            </a:r>
            <a:r>
              <a:rPr lang="en-US" altLang="zh-CN" sz="2400" dirty="0">
                <a:latin typeface="Comic Sans MS" panose="030F0702030302020204" pitchFamily="66" charset="0"/>
              </a:rPr>
              <a:t>a</a:t>
            </a:r>
            <a:r>
              <a:rPr lang="zh-CN" altLang="en-US" sz="2400" dirty="0">
                <a:latin typeface="Comic Sans MS" panose="030F0702030302020204" pitchFamily="66" charset="0"/>
              </a:rPr>
              <a:t>有</a:t>
            </a:r>
            <a:r>
              <a:rPr lang="en-US" altLang="zh-CN" sz="2400" dirty="0">
                <a:latin typeface="Comic Sans MS" panose="030F0702030302020204" pitchFamily="66" charset="0"/>
              </a:rPr>
              <a:t>3</a:t>
            </a:r>
            <a:r>
              <a:rPr lang="zh-CN" altLang="en-US" sz="2400" dirty="0">
                <a:latin typeface="Comic Sans MS" panose="030F0702030302020204" pitchFamily="66" charset="0"/>
              </a:rPr>
              <a:t>行</a:t>
            </a:r>
            <a:r>
              <a:rPr lang="en-US" altLang="zh-CN" sz="2400" dirty="0">
                <a:latin typeface="Comic Sans MS" panose="030F0702030302020204" pitchFamily="66" charset="0"/>
              </a:rPr>
              <a:t>4</a:t>
            </a:r>
            <a:r>
              <a:rPr lang="zh-CN" altLang="en-US" sz="2400" dirty="0">
                <a:latin typeface="Comic Sans MS" panose="030F0702030302020204" pitchFamily="66" charset="0"/>
              </a:rPr>
              <a:t>列。按行来看数组</a:t>
            </a:r>
            <a:r>
              <a:rPr lang="en-US" altLang="zh-CN" sz="2400" dirty="0">
                <a:latin typeface="Comic Sans MS" panose="030F0702030302020204" pitchFamily="66" charset="0"/>
              </a:rPr>
              <a:t>a</a:t>
            </a:r>
            <a:r>
              <a:rPr lang="zh-CN" altLang="en-US" sz="2400" dirty="0">
                <a:latin typeface="Comic Sans MS" panose="030F0702030302020204" pitchFamily="66" charset="0"/>
              </a:rPr>
              <a:t>，数组</a:t>
            </a:r>
            <a:r>
              <a:rPr lang="en-US" altLang="zh-CN" sz="2400" dirty="0">
                <a:latin typeface="Comic Sans MS" panose="030F0702030302020204" pitchFamily="66" charset="0"/>
              </a:rPr>
              <a:t>a</a:t>
            </a:r>
            <a:r>
              <a:rPr lang="zh-CN" altLang="en-US" sz="2400" dirty="0">
                <a:latin typeface="Comic Sans MS" panose="030F0702030302020204" pitchFamily="66" charset="0"/>
              </a:rPr>
              <a:t>有三个元素，分别为</a:t>
            </a:r>
            <a:r>
              <a:rPr lang="en-US" altLang="zh-CN" sz="2400" dirty="0">
                <a:latin typeface="Comic Sans MS" panose="030F0702030302020204" pitchFamily="66" charset="0"/>
              </a:rPr>
              <a:t>a[0]</a:t>
            </a:r>
            <a:r>
              <a:rPr lang="zh-CN" altLang="en-US" sz="2400" dirty="0">
                <a:latin typeface="Comic Sans MS" panose="030F0702030302020204" pitchFamily="66" charset="0"/>
              </a:rPr>
              <a:t>，</a:t>
            </a:r>
            <a:r>
              <a:rPr lang="en-US" altLang="zh-CN" sz="2400" dirty="0">
                <a:latin typeface="Comic Sans MS" panose="030F0702030302020204" pitchFamily="66" charset="0"/>
              </a:rPr>
              <a:t>a[1]</a:t>
            </a:r>
            <a:r>
              <a:rPr lang="zh-CN" altLang="en-US" sz="2400" dirty="0">
                <a:latin typeface="Comic Sans MS" panose="030F0702030302020204" pitchFamily="66" charset="0"/>
              </a:rPr>
              <a:t>，</a:t>
            </a:r>
            <a:r>
              <a:rPr lang="en-US" altLang="zh-CN" sz="2400" dirty="0">
                <a:latin typeface="Comic Sans MS" panose="030F0702030302020204" pitchFamily="66" charset="0"/>
              </a:rPr>
              <a:t>a[2]</a:t>
            </a:r>
            <a:r>
              <a:rPr lang="zh-CN" altLang="en-US" sz="2400" dirty="0">
                <a:latin typeface="Comic Sans MS" panose="030F0702030302020204" pitchFamily="66" charset="0"/>
              </a:rPr>
              <a:t>。它们又分别是一个一维数组，各有</a:t>
            </a:r>
            <a:r>
              <a:rPr lang="en-US" altLang="zh-CN" sz="2400" dirty="0">
                <a:latin typeface="Comic Sans MS" panose="030F0702030302020204" pitchFamily="66" charset="0"/>
              </a:rPr>
              <a:t>4</a:t>
            </a:r>
            <a:r>
              <a:rPr lang="zh-CN" altLang="en-US" sz="2400" dirty="0">
                <a:latin typeface="Comic Sans MS" panose="030F0702030302020204" pitchFamily="66" charset="0"/>
              </a:rPr>
              <a:t>个元素</a:t>
            </a:r>
            <a:endParaRPr lang="zh-CN" altLang="en-US" sz="2400" dirty="0">
              <a:latin typeface="Comic Sans MS" panose="030F0702030302020204" pitchFamily="66" charset="0"/>
            </a:endParaRPr>
          </a:p>
          <a:p>
            <a:pPr lvl="1" eaLnBrk="1" hangingPunct="1"/>
            <a:r>
              <a:rPr lang="zh-CN" altLang="en-US" sz="2400" dirty="0">
                <a:latin typeface="Comic Sans MS" panose="030F0702030302020204" pitchFamily="66" charset="0"/>
              </a:rPr>
              <a:t>例如，</a:t>
            </a:r>
            <a:r>
              <a:rPr lang="en-US" altLang="zh-CN" sz="2400" dirty="0">
                <a:solidFill>
                  <a:schemeClr val="hlink"/>
                </a:solidFill>
                <a:latin typeface="Comic Sans MS" panose="030F0702030302020204" pitchFamily="66" charset="0"/>
              </a:rPr>
              <a:t>a[0]</a:t>
            </a:r>
            <a:r>
              <a:rPr lang="zh-CN" altLang="en-US" sz="2400" dirty="0">
                <a:solidFill>
                  <a:schemeClr val="hlink"/>
                </a:solidFill>
                <a:latin typeface="Comic Sans MS" panose="030F0702030302020204" pitchFamily="66" charset="0"/>
              </a:rPr>
              <a:t>所代表的一维数组为</a:t>
            </a:r>
            <a:endParaRPr lang="zh-CN" altLang="en-US" sz="2400" dirty="0">
              <a:solidFill>
                <a:schemeClr val="hlink"/>
              </a:solidFill>
              <a:latin typeface="Comic Sans MS" panose="030F0702030302020204" pitchFamily="66" charset="0"/>
            </a:endParaRPr>
          </a:p>
          <a:p>
            <a:pPr lvl="2" eaLnBrk="1" hangingPunct="1">
              <a:buNone/>
            </a:pPr>
            <a:r>
              <a:rPr lang="zh-CN" altLang="en-US" sz="2200" i="1" dirty="0">
                <a:solidFill>
                  <a:srgbClr val="336600"/>
                </a:solidFill>
                <a:latin typeface="Comic Sans MS" panose="030F0702030302020204" pitchFamily="66" charset="0"/>
              </a:rPr>
              <a:t>   </a:t>
            </a:r>
            <a:r>
              <a:rPr lang="en-US" altLang="zh-CN" dirty="0">
                <a:solidFill>
                  <a:schemeClr val="hlink"/>
                </a:solidFill>
                <a:latin typeface="Comic Sans MS" panose="030F0702030302020204" pitchFamily="66" charset="0"/>
              </a:rPr>
              <a:t>a[0][0]</a:t>
            </a:r>
            <a:r>
              <a:rPr lang="zh-CN" altLang="en-US" dirty="0">
                <a:solidFill>
                  <a:schemeClr val="hlink"/>
                </a:solidFill>
                <a:latin typeface="Comic Sans MS" panose="030F0702030302020204" pitchFamily="66" charset="0"/>
              </a:rPr>
              <a:t>、</a:t>
            </a:r>
            <a:r>
              <a:rPr lang="en-US" altLang="zh-CN" dirty="0">
                <a:solidFill>
                  <a:schemeClr val="hlink"/>
                </a:solidFill>
                <a:latin typeface="Comic Sans MS" panose="030F0702030302020204" pitchFamily="66" charset="0"/>
              </a:rPr>
              <a:t>a[0][1]</a:t>
            </a:r>
            <a:r>
              <a:rPr lang="zh-CN" altLang="en-US" dirty="0">
                <a:solidFill>
                  <a:schemeClr val="hlink"/>
                </a:solidFill>
                <a:latin typeface="Comic Sans MS" panose="030F0702030302020204" pitchFamily="66" charset="0"/>
              </a:rPr>
              <a:t>、</a:t>
            </a:r>
            <a:r>
              <a:rPr lang="en-US" altLang="zh-CN" dirty="0">
                <a:solidFill>
                  <a:schemeClr val="hlink"/>
                </a:solidFill>
                <a:latin typeface="Comic Sans MS" panose="030F0702030302020204" pitchFamily="66" charset="0"/>
              </a:rPr>
              <a:t>a[0][2]</a:t>
            </a:r>
            <a:r>
              <a:rPr lang="zh-CN" altLang="en-US" dirty="0">
                <a:solidFill>
                  <a:schemeClr val="hlink"/>
                </a:solidFill>
                <a:latin typeface="Comic Sans MS" panose="030F0702030302020204" pitchFamily="66" charset="0"/>
              </a:rPr>
              <a:t>、</a:t>
            </a:r>
            <a:r>
              <a:rPr lang="en-US" altLang="zh-CN" dirty="0">
                <a:solidFill>
                  <a:schemeClr val="hlink"/>
                </a:solidFill>
                <a:latin typeface="Comic Sans MS" panose="030F0702030302020204" pitchFamily="66" charset="0"/>
              </a:rPr>
              <a:t>a[0][3]</a:t>
            </a:r>
            <a:endParaRPr lang="en-US" altLang="zh-CN" dirty="0">
              <a:solidFill>
                <a:schemeClr val="hlink"/>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5302"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6323"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指向二维数组的指针</a:t>
            </a:r>
            <a:r>
              <a:rPr lang="en-US" altLang="zh-CN" b="1" dirty="0">
                <a:latin typeface="华文中宋" panose="02010600040101010101" pitchFamily="2" charset="-122"/>
                <a:ea typeface="华文中宋" panose="02010600040101010101" pitchFamily="2" charset="-122"/>
              </a:rPr>
              <a:t>(</a:t>
            </a:r>
            <a:r>
              <a:rPr lang="zh-CN" altLang="en-US" b="1" dirty="0">
                <a:latin typeface="华文中宋" panose="02010600040101010101" pitchFamily="2" charset="-122"/>
                <a:ea typeface="华文中宋" panose="02010600040101010101" pitchFamily="2" charset="-122"/>
              </a:rPr>
              <a:t>续</a:t>
            </a:r>
            <a:r>
              <a:rPr lang="en-US" altLang="zh-CN" b="1" dirty="0">
                <a:latin typeface="华文中宋" panose="02010600040101010101" pitchFamily="2" charset="-122"/>
                <a:ea typeface="华文中宋" panose="02010600040101010101" pitchFamily="2" charset="-122"/>
              </a:rPr>
              <a:t>)</a:t>
            </a:r>
            <a:endParaRPr lang="en-US" altLang="zh-CN" b="1" dirty="0">
              <a:latin typeface="华文中宋" panose="02010600040101010101" pitchFamily="2" charset="-122"/>
              <a:ea typeface="华文中宋" panose="02010600040101010101" pitchFamily="2" charset="-122"/>
            </a:endParaRPr>
          </a:p>
        </p:txBody>
      </p:sp>
      <p:sp>
        <p:nvSpPr>
          <p:cNvPr id="56324" name="Rectangle 3"/>
          <p:cNvSpPr>
            <a:spLocks noGrp="1"/>
          </p:cNvSpPr>
          <p:nvPr>
            <p:ph idx="1"/>
          </p:nvPr>
        </p:nvSpPr>
        <p:spPr>
          <a:xfrm>
            <a:off x="457200" y="2070100"/>
            <a:ext cx="8421688" cy="4383088"/>
          </a:xfrm>
          <a:ln/>
        </p:spPr>
        <p:txBody>
          <a:bodyPr vert="horz" wrap="square" lIns="91440" tIns="45720" rIns="91440" bIns="45720" anchor="t" anchorCtr="0"/>
          <a:p>
            <a:pPr eaLnBrk="1" hangingPunct="1"/>
            <a:r>
              <a:rPr lang="zh-CN" altLang="en-US" sz="2000" dirty="0">
                <a:latin typeface="Comic Sans MS" panose="030F0702030302020204" pitchFamily="66" charset="0"/>
              </a:rPr>
              <a:t>与一维数组名可看作数组的第一个元素</a:t>
            </a:r>
            <a:r>
              <a:rPr lang="en-US" altLang="zh-CN" sz="2000" dirty="0">
                <a:latin typeface="Comic Sans MS" panose="030F0702030302020204" pitchFamily="66" charset="0"/>
              </a:rPr>
              <a:t>(</a:t>
            </a:r>
            <a:r>
              <a:rPr lang="zh-CN" altLang="en-US" sz="2000" dirty="0">
                <a:latin typeface="Comic Sans MS" panose="030F0702030302020204" pitchFamily="66" charset="0"/>
              </a:rPr>
              <a:t>下标为 </a:t>
            </a:r>
            <a:r>
              <a:rPr lang="en-US" altLang="zh-CN" sz="2000" dirty="0">
                <a:latin typeface="Comic Sans MS" panose="030F0702030302020204" pitchFamily="66" charset="0"/>
              </a:rPr>
              <a:t>0)</a:t>
            </a:r>
            <a:r>
              <a:rPr lang="zh-CN" altLang="en-US" sz="2000" dirty="0">
                <a:latin typeface="Comic Sans MS" panose="030F0702030302020204" pitchFamily="66" charset="0"/>
              </a:rPr>
              <a:t>的地址的约定相一致，</a:t>
            </a:r>
            <a:r>
              <a:rPr lang="zh-CN" altLang="en-US" sz="2000" dirty="0">
                <a:solidFill>
                  <a:srgbClr val="0000FF"/>
                </a:solidFill>
                <a:latin typeface="Comic Sans MS" panose="030F0702030302020204" pitchFamily="66" charset="0"/>
              </a:rPr>
              <a:t>二维数组名</a:t>
            </a:r>
            <a:r>
              <a:rPr lang="en-US" altLang="zh-CN" sz="2000" dirty="0">
                <a:solidFill>
                  <a:srgbClr val="0000FF"/>
                </a:solidFill>
                <a:latin typeface="Comic Sans MS" panose="030F0702030302020204" pitchFamily="66" charset="0"/>
              </a:rPr>
              <a:t>a</a:t>
            </a:r>
            <a:r>
              <a:rPr lang="zh-CN" altLang="en-US" sz="2000" dirty="0">
                <a:solidFill>
                  <a:srgbClr val="FF0000"/>
                </a:solidFill>
                <a:latin typeface="Comic Sans MS" panose="030F0702030302020204" pitchFamily="66" charset="0"/>
              </a:rPr>
              <a:t>可以看作</a:t>
            </a:r>
            <a:r>
              <a:rPr lang="en-US" altLang="zh-CN" sz="2000" dirty="0">
                <a:solidFill>
                  <a:srgbClr val="0000FF"/>
                </a:solidFill>
                <a:latin typeface="Comic Sans MS" panose="030F0702030302020204" pitchFamily="66" charset="0"/>
              </a:rPr>
              <a:t>a</a:t>
            </a:r>
            <a:r>
              <a:rPr lang="zh-CN" altLang="en-US" sz="2000" dirty="0">
                <a:solidFill>
                  <a:srgbClr val="0000FF"/>
                </a:solidFill>
                <a:latin typeface="Comic Sans MS" panose="030F0702030302020204" pitchFamily="66" charset="0"/>
              </a:rPr>
              <a:t>的首元素</a:t>
            </a:r>
            <a:r>
              <a:rPr lang="en-US" altLang="zh-CN" sz="2000" dirty="0">
                <a:solidFill>
                  <a:srgbClr val="0000FF"/>
                </a:solidFill>
                <a:latin typeface="Comic Sans MS" panose="030F0702030302020204" pitchFamily="66" charset="0"/>
              </a:rPr>
              <a:t>a[0]</a:t>
            </a:r>
            <a:r>
              <a:rPr lang="zh-CN" altLang="en-US" sz="2000" dirty="0">
                <a:solidFill>
                  <a:srgbClr val="0000FF"/>
                </a:solidFill>
                <a:latin typeface="Comic Sans MS" panose="030F0702030302020204" pitchFamily="66" charset="0"/>
              </a:rPr>
              <a:t>的地址，</a:t>
            </a:r>
            <a:r>
              <a:rPr lang="zh-CN" altLang="en-US" sz="2000" dirty="0">
                <a:latin typeface="Comic Sans MS" panose="030F0702030302020204" pitchFamily="66" charset="0"/>
              </a:rPr>
              <a:t>即表示二维数组第一行的首地址。一般地，</a:t>
            </a:r>
            <a:r>
              <a:rPr lang="en-US" altLang="zh-CN" sz="2000" dirty="0">
                <a:solidFill>
                  <a:srgbClr val="0000FF"/>
                </a:solidFill>
                <a:latin typeface="Comic Sans MS" panose="030F0702030302020204" pitchFamily="66" charset="0"/>
              </a:rPr>
              <a:t>a+i</a:t>
            </a:r>
            <a:r>
              <a:rPr lang="zh-CN" altLang="en-US" sz="2000" dirty="0">
                <a:solidFill>
                  <a:srgbClr val="FF0000"/>
                </a:solidFill>
                <a:latin typeface="Comic Sans MS" panose="030F0702030302020204" pitchFamily="66" charset="0"/>
              </a:rPr>
              <a:t>可以看作</a:t>
            </a:r>
            <a:r>
              <a:rPr lang="zh-CN" altLang="en-US" sz="2000" dirty="0">
                <a:solidFill>
                  <a:srgbClr val="0000FF"/>
                </a:solidFill>
                <a:latin typeface="Comic Sans MS" panose="030F0702030302020204" pitchFamily="66" charset="0"/>
              </a:rPr>
              <a:t>数组</a:t>
            </a:r>
            <a:r>
              <a:rPr lang="en-US" altLang="zh-CN" sz="2000" dirty="0">
                <a:solidFill>
                  <a:srgbClr val="0000FF"/>
                </a:solidFill>
                <a:latin typeface="Comic Sans MS" panose="030F0702030302020204" pitchFamily="66" charset="0"/>
              </a:rPr>
              <a:t>a</a:t>
            </a:r>
            <a:r>
              <a:rPr lang="zh-CN" altLang="en-US" sz="2000" dirty="0">
                <a:solidFill>
                  <a:srgbClr val="0000FF"/>
                </a:solidFill>
                <a:latin typeface="Comic Sans MS" panose="030F0702030302020204" pitchFamily="66" charset="0"/>
              </a:rPr>
              <a:t>的元素</a:t>
            </a:r>
            <a:r>
              <a:rPr lang="en-US" altLang="zh-CN" sz="2000" b="1" dirty="0">
                <a:solidFill>
                  <a:schemeClr val="hlink"/>
                </a:solidFill>
                <a:latin typeface="Comic Sans MS" panose="030F0702030302020204" pitchFamily="66" charset="0"/>
              </a:rPr>
              <a:t>a[i]</a:t>
            </a:r>
            <a:r>
              <a:rPr lang="zh-CN" altLang="en-US" sz="2000" b="1" dirty="0">
                <a:solidFill>
                  <a:schemeClr val="hlink"/>
                </a:solidFill>
                <a:latin typeface="Comic Sans MS" panose="030F0702030302020204" pitchFamily="66" charset="0"/>
              </a:rPr>
              <a:t>的地址</a:t>
            </a:r>
            <a:r>
              <a:rPr lang="zh-CN" altLang="en-US" sz="2000" dirty="0">
                <a:solidFill>
                  <a:srgbClr val="0000FF"/>
                </a:solidFill>
                <a:latin typeface="Comic Sans MS" panose="030F0702030302020204" pitchFamily="66" charset="0"/>
              </a:rPr>
              <a:t>，即二维数组第</a:t>
            </a:r>
            <a:r>
              <a:rPr lang="en-US" altLang="zh-CN" sz="2000" dirty="0">
                <a:solidFill>
                  <a:srgbClr val="0000FF"/>
                </a:solidFill>
                <a:latin typeface="Comic Sans MS" panose="030F0702030302020204" pitchFamily="66" charset="0"/>
              </a:rPr>
              <a:t>i+1</a:t>
            </a:r>
            <a:r>
              <a:rPr lang="zh-CN" altLang="en-US" sz="2000" dirty="0">
                <a:solidFill>
                  <a:srgbClr val="0000FF"/>
                </a:solidFill>
                <a:latin typeface="Comic Sans MS" panose="030F0702030302020204" pitchFamily="66" charset="0"/>
              </a:rPr>
              <a:t>行的首地址。所以，</a:t>
            </a:r>
            <a:r>
              <a:rPr lang="en-US" altLang="zh-CN" sz="1800" b="1" dirty="0">
                <a:solidFill>
                  <a:srgbClr val="FF0000"/>
                </a:solidFill>
                <a:latin typeface="Comic Sans MS" panose="030F0702030302020204" pitchFamily="66" charset="0"/>
              </a:rPr>
              <a:t>a+i=&amp;a[i]</a:t>
            </a:r>
            <a:r>
              <a:rPr lang="zh-CN" altLang="en-US" sz="1800" dirty="0">
                <a:solidFill>
                  <a:srgbClr val="0000FF"/>
                </a:solidFill>
                <a:latin typeface="Comic Sans MS" panose="030F0702030302020204" pitchFamily="66" charset="0"/>
              </a:rPr>
              <a:t>；即</a:t>
            </a:r>
            <a:r>
              <a:rPr lang="en-US" altLang="zh-CN" sz="1800" b="1" dirty="0">
                <a:solidFill>
                  <a:srgbClr val="FF0000"/>
                </a:solidFill>
                <a:latin typeface="Comic Sans MS" panose="030F0702030302020204" pitchFamily="66" charset="0"/>
              </a:rPr>
              <a:t>*(a+i)=a[i]</a:t>
            </a:r>
            <a:endParaRPr lang="en-US" altLang="zh-CN" sz="1800" b="1" dirty="0">
              <a:solidFill>
                <a:srgbClr val="FF0000"/>
              </a:solidFill>
              <a:latin typeface="Comic Sans MS" panose="030F0702030302020204" pitchFamily="66" charset="0"/>
            </a:endParaRPr>
          </a:p>
          <a:p>
            <a:pPr eaLnBrk="1" hangingPunct="1"/>
            <a:endParaRPr lang="en-US" altLang="zh-CN" sz="1200" dirty="0">
              <a:latin typeface="Comic Sans MS" panose="030F0702030302020204" pitchFamily="66" charset="0"/>
            </a:endParaRPr>
          </a:p>
          <a:p>
            <a:pPr eaLnBrk="1" hangingPunct="1"/>
            <a:r>
              <a:rPr lang="zh-CN" altLang="en-US" sz="2000" dirty="0">
                <a:latin typeface="Comic Sans MS" panose="030F0702030302020204" pitchFamily="66" charset="0"/>
              </a:rPr>
              <a:t>因二维数组</a:t>
            </a:r>
            <a:r>
              <a:rPr lang="en-US" altLang="zh-CN" sz="2000" dirty="0">
                <a:latin typeface="Comic Sans MS" panose="030F0702030302020204" pitchFamily="66" charset="0"/>
              </a:rPr>
              <a:t>a</a:t>
            </a:r>
            <a:r>
              <a:rPr lang="zh-CN" altLang="en-US" sz="2000" dirty="0">
                <a:latin typeface="Comic Sans MS" panose="030F0702030302020204" pitchFamily="66" charset="0"/>
              </a:rPr>
              <a:t>能用</a:t>
            </a:r>
            <a:r>
              <a:rPr lang="en-US" altLang="zh-CN" sz="2000" dirty="0">
                <a:latin typeface="Comic Sans MS" panose="030F0702030302020204" pitchFamily="66" charset="0"/>
              </a:rPr>
              <a:t>a[0]</a:t>
            </a:r>
            <a:r>
              <a:rPr lang="zh-CN" altLang="en-US" sz="2000" dirty="0">
                <a:latin typeface="Comic Sans MS" panose="030F0702030302020204" pitchFamily="66" charset="0"/>
              </a:rPr>
              <a:t>，</a:t>
            </a:r>
            <a:r>
              <a:rPr lang="en-US" altLang="zh-CN" sz="2000" dirty="0">
                <a:latin typeface="Comic Sans MS" panose="030F0702030302020204" pitchFamily="66" charset="0"/>
              </a:rPr>
              <a:t>a[1]</a:t>
            </a:r>
            <a:r>
              <a:rPr lang="zh-CN" altLang="en-US" sz="2000" dirty="0">
                <a:latin typeface="Comic Sans MS" panose="030F0702030302020204" pitchFamily="66" charset="0"/>
              </a:rPr>
              <a:t>，</a:t>
            </a:r>
            <a:r>
              <a:rPr lang="en-US" altLang="zh-CN" sz="2000" dirty="0">
                <a:latin typeface="Comic Sans MS" panose="030F0702030302020204" pitchFamily="66" charset="0"/>
              </a:rPr>
              <a:t>a[2]</a:t>
            </a:r>
            <a:r>
              <a:rPr lang="zh-CN" altLang="en-US" sz="2000" dirty="0">
                <a:latin typeface="Comic Sans MS" panose="030F0702030302020204" pitchFamily="66" charset="0"/>
              </a:rPr>
              <a:t>分别表示其中的一维数组，所以</a:t>
            </a:r>
            <a:r>
              <a:rPr lang="en-US" altLang="zh-CN" sz="2000" dirty="0">
                <a:latin typeface="Comic Sans MS" panose="030F0702030302020204" pitchFamily="66" charset="0"/>
              </a:rPr>
              <a:t>a[0]</a:t>
            </a:r>
            <a:r>
              <a:rPr lang="zh-CN" altLang="en-US" sz="2000" dirty="0">
                <a:latin typeface="Comic Sans MS" panose="030F0702030302020204" pitchFamily="66" charset="0"/>
              </a:rPr>
              <a:t>能表示用</a:t>
            </a:r>
            <a:r>
              <a:rPr lang="en-US" altLang="zh-CN" sz="2000" dirty="0">
                <a:latin typeface="Comic Sans MS" panose="030F0702030302020204" pitchFamily="66" charset="0"/>
              </a:rPr>
              <a:t>a[0]</a:t>
            </a:r>
            <a:r>
              <a:rPr lang="zh-CN" altLang="en-US" sz="2000" dirty="0">
                <a:latin typeface="Comic Sans MS" panose="030F0702030302020204" pitchFamily="66" charset="0"/>
              </a:rPr>
              <a:t>表示的一维数组的首元素</a:t>
            </a:r>
            <a:r>
              <a:rPr lang="en-US" altLang="zh-CN" sz="2000" dirty="0">
                <a:latin typeface="Comic Sans MS" panose="030F0702030302020204" pitchFamily="66" charset="0"/>
              </a:rPr>
              <a:t>a[0][0]</a:t>
            </a:r>
            <a:r>
              <a:rPr lang="zh-CN" altLang="en-US" sz="2000" dirty="0">
                <a:latin typeface="Comic Sans MS" panose="030F0702030302020204" pitchFamily="66" charset="0"/>
              </a:rPr>
              <a:t>的地址；</a:t>
            </a:r>
            <a:r>
              <a:rPr lang="en-US" altLang="zh-CN" sz="2000" dirty="0">
                <a:latin typeface="Comic Sans MS" panose="030F0702030302020204" pitchFamily="66" charset="0"/>
              </a:rPr>
              <a:t>a[1]</a:t>
            </a:r>
            <a:r>
              <a:rPr lang="zh-CN" altLang="en-US" sz="2000" dirty="0">
                <a:latin typeface="Comic Sans MS" panose="030F0702030302020204" pitchFamily="66" charset="0"/>
              </a:rPr>
              <a:t>能表示用</a:t>
            </a:r>
            <a:r>
              <a:rPr lang="en-US" altLang="zh-CN" sz="2000" dirty="0">
                <a:latin typeface="Comic Sans MS" panose="030F0702030302020204" pitchFamily="66" charset="0"/>
              </a:rPr>
              <a:t>a[1]</a:t>
            </a:r>
            <a:r>
              <a:rPr lang="zh-CN" altLang="en-US" sz="2000" dirty="0">
                <a:latin typeface="Comic Sans MS" panose="030F0702030302020204" pitchFamily="66" charset="0"/>
              </a:rPr>
              <a:t>表示的一维数组的首元素</a:t>
            </a:r>
            <a:r>
              <a:rPr lang="en-US" altLang="zh-CN" sz="2000" dirty="0">
                <a:latin typeface="Comic Sans MS" panose="030F0702030302020204" pitchFamily="66" charset="0"/>
              </a:rPr>
              <a:t>a[1][0]</a:t>
            </a:r>
            <a:r>
              <a:rPr lang="zh-CN" altLang="en-US" sz="2000" dirty="0">
                <a:latin typeface="Comic Sans MS" panose="030F0702030302020204" pitchFamily="66" charset="0"/>
              </a:rPr>
              <a:t>的地址。一般地，</a:t>
            </a:r>
            <a:r>
              <a:rPr lang="en-US" altLang="zh-CN" sz="2000" dirty="0">
                <a:solidFill>
                  <a:srgbClr val="0000FF"/>
                </a:solidFill>
                <a:latin typeface="Comic Sans MS" panose="030F0702030302020204" pitchFamily="66" charset="0"/>
              </a:rPr>
              <a:t>a[i]</a:t>
            </a:r>
            <a:r>
              <a:rPr lang="zh-CN" altLang="en-US" sz="2000" dirty="0">
                <a:solidFill>
                  <a:srgbClr val="0000FF"/>
                </a:solidFill>
                <a:latin typeface="Comic Sans MS" panose="030F0702030302020204" pitchFamily="66" charset="0"/>
              </a:rPr>
              <a:t>能表示用</a:t>
            </a:r>
            <a:r>
              <a:rPr lang="en-US" altLang="zh-CN" sz="2000" dirty="0">
                <a:solidFill>
                  <a:srgbClr val="0000FF"/>
                </a:solidFill>
                <a:latin typeface="Comic Sans MS" panose="030F0702030302020204" pitchFamily="66" charset="0"/>
              </a:rPr>
              <a:t>a[i]</a:t>
            </a:r>
            <a:r>
              <a:rPr lang="zh-CN" altLang="en-US" sz="2000" dirty="0">
                <a:solidFill>
                  <a:srgbClr val="0000FF"/>
                </a:solidFill>
                <a:latin typeface="Comic Sans MS" panose="030F0702030302020204" pitchFamily="66" charset="0"/>
              </a:rPr>
              <a:t>表示的一维数组的首元素</a:t>
            </a:r>
            <a:r>
              <a:rPr lang="en-US" altLang="zh-CN" sz="2000" dirty="0">
                <a:solidFill>
                  <a:schemeClr val="hlink"/>
                </a:solidFill>
                <a:latin typeface="Comic Sans MS" panose="030F0702030302020204" pitchFamily="66" charset="0"/>
              </a:rPr>
              <a:t>a[i][0]</a:t>
            </a:r>
            <a:r>
              <a:rPr lang="zh-CN" altLang="en-US" sz="2000" dirty="0">
                <a:solidFill>
                  <a:schemeClr val="hlink"/>
                </a:solidFill>
                <a:latin typeface="Comic Sans MS" panose="030F0702030302020204" pitchFamily="66" charset="0"/>
              </a:rPr>
              <a:t>的地址。所以，</a:t>
            </a:r>
            <a:r>
              <a:rPr lang="en-US" altLang="zh-CN" sz="1800" b="1" dirty="0">
                <a:solidFill>
                  <a:srgbClr val="FF0000"/>
                </a:solidFill>
                <a:latin typeface="Comic Sans MS" panose="030F0702030302020204" pitchFamily="66" charset="0"/>
              </a:rPr>
              <a:t> a[i]=&amp;a[i][0]</a:t>
            </a:r>
            <a:r>
              <a:rPr lang="zh-CN" altLang="en-US" sz="1800" dirty="0">
                <a:solidFill>
                  <a:srgbClr val="0000FF"/>
                </a:solidFill>
                <a:latin typeface="Comic Sans MS" panose="030F0702030302020204" pitchFamily="66" charset="0"/>
              </a:rPr>
              <a:t>；</a:t>
            </a:r>
            <a:r>
              <a:rPr lang="en-US" altLang="zh-CN" sz="1800" b="1" dirty="0">
                <a:solidFill>
                  <a:srgbClr val="FF0000"/>
                </a:solidFill>
                <a:latin typeface="Comic Sans MS" panose="030F0702030302020204" pitchFamily="66" charset="0"/>
              </a:rPr>
              <a:t> a[i]+j=&amp;a[i][j]</a:t>
            </a:r>
            <a:r>
              <a:rPr lang="zh-CN" altLang="en-US" sz="1800" dirty="0">
                <a:solidFill>
                  <a:srgbClr val="0000FF"/>
                </a:solidFill>
                <a:latin typeface="Comic Sans MS" panose="030F0702030302020204" pitchFamily="66" charset="0"/>
              </a:rPr>
              <a:t>；即</a:t>
            </a:r>
            <a:r>
              <a:rPr lang="en-US" altLang="zh-CN" sz="1800" b="1" dirty="0">
                <a:solidFill>
                  <a:srgbClr val="FF0000"/>
                </a:solidFill>
                <a:latin typeface="Comic Sans MS" panose="030F0702030302020204" pitchFamily="66" charset="0"/>
              </a:rPr>
              <a:t>*a[i]=a[i][0]; *(a[i]+j)=a[i][j]</a:t>
            </a:r>
            <a:endParaRPr lang="en-US" altLang="zh-CN" sz="1800" b="1" dirty="0">
              <a:solidFill>
                <a:srgbClr val="FF0000"/>
              </a:solidFill>
              <a:latin typeface="Comic Sans MS" panose="030F0702030302020204" pitchFamily="66" charset="0"/>
            </a:endParaRPr>
          </a:p>
          <a:p>
            <a:pPr eaLnBrk="1" hangingPunct="1"/>
            <a:endParaRPr lang="en-US" altLang="zh-CN" sz="1200" dirty="0">
              <a:solidFill>
                <a:schemeClr val="hlink"/>
              </a:solidFill>
              <a:latin typeface="Comic Sans MS" panose="030F0702030302020204" pitchFamily="66" charset="0"/>
            </a:endParaRPr>
          </a:p>
          <a:p>
            <a:pPr eaLnBrk="1" hangingPunct="1"/>
            <a:r>
              <a:rPr lang="zh-CN" altLang="en-US" sz="2000" dirty="0">
                <a:solidFill>
                  <a:schemeClr val="hlink"/>
                </a:solidFill>
                <a:latin typeface="Comic Sans MS" panose="030F0702030302020204" pitchFamily="66" charset="0"/>
              </a:rPr>
              <a:t>综上，</a:t>
            </a:r>
            <a:r>
              <a:rPr lang="en-US" altLang="zh-CN" sz="2000" dirty="0">
                <a:solidFill>
                  <a:schemeClr val="hlink"/>
                </a:solidFill>
                <a:latin typeface="Comic Sans MS" panose="030F0702030302020204" pitchFamily="66" charset="0"/>
              </a:rPr>
              <a:t>a</a:t>
            </a:r>
            <a:r>
              <a:rPr lang="zh-CN" altLang="en-US" sz="2000" dirty="0">
                <a:solidFill>
                  <a:schemeClr val="hlink"/>
                </a:solidFill>
                <a:latin typeface="Comic Sans MS" panose="030F0702030302020204" pitchFamily="66" charset="0"/>
              </a:rPr>
              <a:t>和</a:t>
            </a:r>
            <a:r>
              <a:rPr lang="en-US" altLang="zh-CN" sz="2000" dirty="0">
                <a:solidFill>
                  <a:schemeClr val="hlink"/>
                </a:solidFill>
                <a:latin typeface="Comic Sans MS" panose="030F0702030302020204" pitchFamily="66" charset="0"/>
              </a:rPr>
              <a:t>a+i</a:t>
            </a:r>
            <a:r>
              <a:rPr lang="zh-CN" altLang="en-US" sz="2000" dirty="0">
                <a:solidFill>
                  <a:schemeClr val="hlink"/>
                </a:solidFill>
                <a:latin typeface="Comic Sans MS" panose="030F0702030302020204" pitchFamily="66" charset="0"/>
              </a:rPr>
              <a:t>就是地址的地址。</a:t>
            </a:r>
            <a:r>
              <a:rPr lang="en-US" altLang="zh-CN" sz="2000" dirty="0">
                <a:solidFill>
                  <a:schemeClr val="hlink"/>
                </a:solidFill>
                <a:latin typeface="Comic Sans MS" panose="030F0702030302020204" pitchFamily="66" charset="0"/>
              </a:rPr>
              <a:t>a</a:t>
            </a:r>
            <a:r>
              <a:rPr lang="zh-CN" altLang="en-US" sz="2000" dirty="0">
                <a:solidFill>
                  <a:schemeClr val="hlink"/>
                </a:solidFill>
                <a:latin typeface="Comic Sans MS" panose="030F0702030302020204" pitchFamily="66" charset="0"/>
              </a:rPr>
              <a:t>相当于二级地址</a:t>
            </a:r>
            <a:endParaRPr lang="zh-CN" altLang="en-US" sz="2000" dirty="0">
              <a:solidFill>
                <a:schemeClr val="hlink"/>
              </a:solidFill>
              <a:latin typeface="Comic Sans MS" panose="030F0702030302020204" pitchFamily="66" charset="0"/>
            </a:endParaRPr>
          </a:p>
          <a:p>
            <a:pPr lvl="1" eaLnBrk="1" hangingPunct="1"/>
            <a:r>
              <a:rPr lang="en-US" altLang="zh-CN" sz="1800" dirty="0">
                <a:solidFill>
                  <a:schemeClr val="hlink"/>
                </a:solidFill>
                <a:latin typeface="Comic Sans MS" panose="030F0702030302020204" pitchFamily="66" charset="0"/>
              </a:rPr>
              <a:t>*(a+i)=a[i]; *(a[i]+j)=a[i][j] ; *(*(a+i)+j)=a[i][j];</a:t>
            </a:r>
            <a:r>
              <a:rPr lang="zh-CN" altLang="en-US" sz="1800" dirty="0">
                <a:solidFill>
                  <a:schemeClr val="hlink"/>
                </a:solidFill>
                <a:latin typeface="Comic Sans MS" panose="030F0702030302020204" pitchFamily="66" charset="0"/>
              </a:rPr>
              <a:t> **</a:t>
            </a:r>
            <a:r>
              <a:rPr lang="en-US" altLang="zh-CN" sz="1800" dirty="0">
                <a:solidFill>
                  <a:schemeClr val="hlink"/>
                </a:solidFill>
                <a:latin typeface="Comic Sans MS" panose="030F0702030302020204" pitchFamily="66" charset="0"/>
              </a:rPr>
              <a:t>a=a[0][0] </a:t>
            </a:r>
            <a:endParaRPr lang="en-US" altLang="zh-CN" sz="1800" dirty="0">
              <a:solidFill>
                <a:schemeClr val="hlink"/>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6326"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7347"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指向二维数组的指针</a:t>
            </a:r>
            <a:r>
              <a:rPr lang="en-US" altLang="zh-CN" b="1" dirty="0">
                <a:latin typeface="华文中宋" panose="02010600040101010101" pitchFamily="2" charset="-122"/>
                <a:ea typeface="华文中宋" panose="02010600040101010101" pitchFamily="2" charset="-122"/>
              </a:rPr>
              <a:t>(</a:t>
            </a:r>
            <a:r>
              <a:rPr lang="zh-CN" altLang="en-US" b="1" dirty="0">
                <a:latin typeface="华文中宋" panose="02010600040101010101" pitchFamily="2" charset="-122"/>
                <a:ea typeface="华文中宋" panose="02010600040101010101" pitchFamily="2" charset="-122"/>
              </a:rPr>
              <a:t>续</a:t>
            </a:r>
            <a:r>
              <a:rPr lang="en-US" altLang="zh-CN" b="1" dirty="0">
                <a:latin typeface="华文中宋" panose="02010600040101010101" pitchFamily="2" charset="-122"/>
                <a:ea typeface="华文中宋" panose="02010600040101010101" pitchFamily="2" charset="-122"/>
              </a:rPr>
              <a:t>)</a:t>
            </a:r>
            <a:endParaRPr lang="en-US" altLang="zh-CN" b="1" dirty="0">
              <a:latin typeface="Comic Sans MS" panose="030F0702030302020204" pitchFamily="66" charset="0"/>
            </a:endParaRPr>
          </a:p>
        </p:txBody>
      </p:sp>
      <p:sp>
        <p:nvSpPr>
          <p:cNvPr id="57348" name="Rectangle 3"/>
          <p:cNvSpPr>
            <a:spLocks noGrp="1"/>
          </p:cNvSpPr>
          <p:nvPr>
            <p:ph idx="1"/>
          </p:nvPr>
        </p:nvSpPr>
        <p:spPr>
          <a:xfrm>
            <a:off x="457200" y="2017713"/>
            <a:ext cx="8497888" cy="4306887"/>
          </a:xfrm>
          <a:ln/>
        </p:spPr>
        <p:txBody>
          <a:bodyPr vert="horz" wrap="square" lIns="91440" tIns="45720" rIns="91440" bIns="45720" anchor="t" anchorCtr="0"/>
          <a:p>
            <a:pPr eaLnBrk="1" hangingPunct="1"/>
            <a:r>
              <a:rPr lang="en-US" altLang="zh-CN" dirty="0">
                <a:solidFill>
                  <a:srgbClr val="336600"/>
                </a:solidFill>
                <a:latin typeface="Comic Sans MS" panose="030F0702030302020204" pitchFamily="66" charset="0"/>
              </a:rPr>
              <a:t>a[i]</a:t>
            </a:r>
            <a:r>
              <a:rPr lang="zh-CN" altLang="en-US" dirty="0">
                <a:solidFill>
                  <a:srgbClr val="336600"/>
                </a:solidFill>
                <a:latin typeface="Comic Sans MS" panose="030F0702030302020204" pitchFamily="66" charset="0"/>
              </a:rPr>
              <a:t>表示用</a:t>
            </a:r>
            <a:r>
              <a:rPr lang="en-US" altLang="zh-CN" dirty="0">
                <a:solidFill>
                  <a:srgbClr val="336600"/>
                </a:solidFill>
                <a:latin typeface="Comic Sans MS" panose="030F0702030302020204" pitchFamily="66" charset="0"/>
              </a:rPr>
              <a:t>a[i]</a:t>
            </a:r>
            <a:r>
              <a:rPr lang="zh-CN" altLang="en-US" dirty="0">
                <a:solidFill>
                  <a:srgbClr val="336600"/>
                </a:solidFill>
                <a:latin typeface="Comic Sans MS" panose="030F0702030302020204" pitchFamily="66" charset="0"/>
              </a:rPr>
              <a:t>表示的一维数组的首元素</a:t>
            </a:r>
            <a:r>
              <a:rPr lang="en-US" altLang="zh-CN" dirty="0">
                <a:solidFill>
                  <a:srgbClr val="336600"/>
                </a:solidFill>
                <a:latin typeface="Comic Sans MS" panose="030F0702030302020204" pitchFamily="66" charset="0"/>
              </a:rPr>
              <a:t>a[i][0]</a:t>
            </a:r>
            <a:r>
              <a:rPr lang="zh-CN" altLang="en-US" dirty="0">
                <a:solidFill>
                  <a:srgbClr val="336600"/>
                </a:solidFill>
                <a:latin typeface="Comic Sans MS" panose="030F0702030302020204" pitchFamily="66" charset="0"/>
              </a:rPr>
              <a:t>的地址</a:t>
            </a:r>
            <a:endParaRPr lang="zh-CN" altLang="en-US" dirty="0">
              <a:solidFill>
                <a:srgbClr val="336600"/>
              </a:solidFill>
              <a:latin typeface="Comic Sans MS" panose="030F0702030302020204" pitchFamily="66" charset="0"/>
            </a:endParaRPr>
          </a:p>
          <a:p>
            <a:pPr eaLnBrk="1" hangingPunct="1"/>
            <a:r>
              <a:rPr lang="zh-CN" altLang="en-US" dirty="0">
                <a:solidFill>
                  <a:schemeClr val="folHlink"/>
                </a:solidFill>
                <a:latin typeface="Comic Sans MS" panose="030F0702030302020204" pitchFamily="66" charset="0"/>
              </a:rPr>
              <a:t>因</a:t>
            </a:r>
            <a:r>
              <a:rPr lang="en-US" altLang="zh-CN" dirty="0">
                <a:solidFill>
                  <a:schemeClr val="folHlink"/>
                </a:solidFill>
                <a:latin typeface="Comic Sans MS" panose="030F0702030302020204" pitchFamily="66" charset="0"/>
              </a:rPr>
              <a:t>a[i]</a:t>
            </a:r>
            <a:r>
              <a:rPr lang="zh-CN" altLang="en-US" dirty="0">
                <a:solidFill>
                  <a:schemeClr val="folHlink"/>
                </a:solidFill>
                <a:latin typeface="Comic Sans MS" panose="030F0702030302020204" pitchFamily="66" charset="0"/>
              </a:rPr>
              <a:t>可写成*</a:t>
            </a:r>
            <a:r>
              <a:rPr lang="en-US" altLang="zh-CN" dirty="0">
                <a:solidFill>
                  <a:schemeClr val="folHlink"/>
                </a:solidFill>
                <a:latin typeface="Comic Sans MS" panose="030F0702030302020204" pitchFamily="66" charset="0"/>
              </a:rPr>
              <a:t>(a+i)</a:t>
            </a:r>
            <a:r>
              <a:rPr lang="zh-CN" altLang="en-US" dirty="0">
                <a:solidFill>
                  <a:schemeClr val="folHlink"/>
                </a:solidFill>
                <a:latin typeface="Comic Sans MS" panose="030F0702030302020204" pitchFamily="66" charset="0"/>
              </a:rPr>
              <a:t>，</a:t>
            </a:r>
            <a:r>
              <a:rPr lang="en-US" altLang="zh-CN" dirty="0">
                <a:solidFill>
                  <a:schemeClr val="hlink"/>
                </a:solidFill>
                <a:latin typeface="Comic Sans MS" panose="030F0702030302020204" pitchFamily="66" charset="0"/>
              </a:rPr>
              <a:t>a[i]</a:t>
            </a:r>
            <a:r>
              <a:rPr lang="zh-CN" altLang="en-US" dirty="0">
                <a:solidFill>
                  <a:schemeClr val="hlink"/>
                </a:solidFill>
                <a:latin typeface="Comic Sans MS" panose="030F0702030302020204" pitchFamily="66" charset="0"/>
              </a:rPr>
              <a:t>或*</a:t>
            </a:r>
            <a:r>
              <a:rPr lang="en-US" altLang="zh-CN" dirty="0">
                <a:solidFill>
                  <a:schemeClr val="hlink"/>
                </a:solidFill>
                <a:latin typeface="Comic Sans MS" panose="030F0702030302020204" pitchFamily="66" charset="0"/>
              </a:rPr>
              <a:t>(a+i)</a:t>
            </a:r>
            <a:r>
              <a:rPr lang="zh-CN" altLang="en-US" dirty="0">
                <a:solidFill>
                  <a:schemeClr val="hlink"/>
                </a:solidFill>
                <a:latin typeface="Comic Sans MS" panose="030F0702030302020204" pitchFamily="66" charset="0"/>
              </a:rPr>
              <a:t>表示二维数组</a:t>
            </a:r>
            <a:r>
              <a:rPr lang="en-US" altLang="zh-CN" dirty="0">
                <a:solidFill>
                  <a:schemeClr val="hlink"/>
                </a:solidFill>
                <a:latin typeface="Comic Sans MS" panose="030F0702030302020204" pitchFamily="66" charset="0"/>
              </a:rPr>
              <a:t>a</a:t>
            </a:r>
            <a:r>
              <a:rPr lang="zh-CN" altLang="en-US" dirty="0">
                <a:solidFill>
                  <a:schemeClr val="hlink"/>
                </a:solidFill>
                <a:latin typeface="Comic Sans MS" panose="030F0702030302020204" pitchFamily="66" charset="0"/>
              </a:rPr>
              <a:t>的元素</a:t>
            </a:r>
            <a:r>
              <a:rPr lang="en-US" altLang="zh-CN" dirty="0">
                <a:solidFill>
                  <a:schemeClr val="hlink"/>
                </a:solidFill>
                <a:latin typeface="Comic Sans MS" panose="030F0702030302020204" pitchFamily="66" charset="0"/>
              </a:rPr>
              <a:t>a[i][0]</a:t>
            </a:r>
            <a:r>
              <a:rPr lang="zh-CN" altLang="en-US" dirty="0">
                <a:solidFill>
                  <a:schemeClr val="hlink"/>
                </a:solidFill>
                <a:latin typeface="Comic Sans MS" panose="030F0702030302020204" pitchFamily="66" charset="0"/>
              </a:rPr>
              <a:t>的地址，即</a:t>
            </a:r>
            <a:r>
              <a:rPr lang="en-US" altLang="zh-CN" dirty="0">
                <a:solidFill>
                  <a:schemeClr val="hlink"/>
                </a:solidFill>
                <a:latin typeface="Comic Sans MS" panose="030F0702030302020204" pitchFamily="66" charset="0"/>
              </a:rPr>
              <a:t>&amp;a[i][0]</a:t>
            </a:r>
            <a:r>
              <a:rPr lang="zh-CN" altLang="en-US" dirty="0">
                <a:solidFill>
                  <a:schemeClr val="hlink"/>
                </a:solidFill>
                <a:latin typeface="Comic Sans MS" panose="030F0702030302020204" pitchFamily="66" charset="0"/>
              </a:rPr>
              <a:t>。</a:t>
            </a:r>
            <a:endParaRPr lang="zh-CN" altLang="en-US" dirty="0">
              <a:solidFill>
                <a:schemeClr val="hlink"/>
              </a:solidFill>
              <a:latin typeface="Comic Sans MS" panose="030F0702030302020204" pitchFamily="66" charset="0"/>
            </a:endParaRPr>
          </a:p>
          <a:p>
            <a:pPr eaLnBrk="1" hangingPunct="1"/>
            <a:r>
              <a:rPr lang="zh-CN" altLang="en-US" dirty="0">
                <a:latin typeface="Comic Sans MS" panose="030F0702030302020204" pitchFamily="66" charset="0"/>
              </a:rPr>
              <a:t>根据地址运算规则，</a:t>
            </a:r>
            <a:r>
              <a:rPr lang="en-US" altLang="zh-CN" dirty="0">
                <a:latin typeface="Comic Sans MS" panose="030F0702030302020204" pitchFamily="66" charset="0"/>
              </a:rPr>
              <a:t>a[i]+j</a:t>
            </a:r>
            <a:r>
              <a:rPr lang="zh-CN" altLang="en-US" dirty="0">
                <a:latin typeface="Comic Sans MS" panose="030F0702030302020204" pitchFamily="66" charset="0"/>
              </a:rPr>
              <a:t>即代表数组</a:t>
            </a:r>
            <a:r>
              <a:rPr lang="en-US" altLang="zh-CN" dirty="0">
                <a:latin typeface="Comic Sans MS" panose="030F0702030302020204" pitchFamily="66" charset="0"/>
              </a:rPr>
              <a:t>a</a:t>
            </a:r>
            <a:r>
              <a:rPr lang="zh-CN" altLang="en-US" dirty="0">
                <a:latin typeface="Comic Sans MS" panose="030F0702030302020204" pitchFamily="66" charset="0"/>
              </a:rPr>
              <a:t>的元素</a:t>
            </a:r>
            <a:r>
              <a:rPr lang="en-US" altLang="zh-CN" dirty="0">
                <a:latin typeface="Comic Sans MS" panose="030F0702030302020204" pitchFamily="66" charset="0"/>
              </a:rPr>
              <a:t>a[i][j]</a:t>
            </a:r>
            <a:r>
              <a:rPr lang="zh-CN" altLang="en-US" dirty="0">
                <a:latin typeface="Comic Sans MS" panose="030F0702030302020204" pitchFamily="66" charset="0"/>
              </a:rPr>
              <a:t>的地址，即</a:t>
            </a:r>
            <a:r>
              <a:rPr lang="en-US" altLang="zh-CN" dirty="0">
                <a:latin typeface="Comic Sans MS" panose="030F0702030302020204" pitchFamily="66" charset="0"/>
              </a:rPr>
              <a:t>&amp;a[i][j]</a:t>
            </a:r>
            <a:r>
              <a:rPr lang="zh-CN" altLang="en-US" dirty="0">
                <a:latin typeface="Comic Sans MS" panose="030F0702030302020204" pitchFamily="66" charset="0"/>
              </a:rPr>
              <a:t>。因</a:t>
            </a:r>
            <a:r>
              <a:rPr lang="en-US" altLang="zh-CN" dirty="0">
                <a:latin typeface="Comic Sans MS" panose="030F0702030302020204" pitchFamily="66" charset="0"/>
              </a:rPr>
              <a:t>a[i]</a:t>
            </a:r>
            <a:r>
              <a:rPr lang="zh-CN" altLang="en-US" dirty="0">
                <a:latin typeface="Comic Sans MS" panose="030F0702030302020204" pitchFamily="66" charset="0"/>
              </a:rPr>
              <a:t>与 *</a:t>
            </a:r>
            <a:r>
              <a:rPr lang="en-US" altLang="zh-CN" dirty="0">
                <a:latin typeface="Comic Sans MS" panose="030F0702030302020204" pitchFamily="66" charset="0"/>
              </a:rPr>
              <a:t>(a+i)</a:t>
            </a:r>
            <a:r>
              <a:rPr lang="zh-CN" altLang="en-US" dirty="0">
                <a:latin typeface="Comic Sans MS" panose="030F0702030302020204" pitchFamily="66" charset="0"/>
              </a:rPr>
              <a:t>等价，所以</a:t>
            </a:r>
            <a:r>
              <a:rPr lang="zh-CN" altLang="en-US" dirty="0">
                <a:solidFill>
                  <a:srgbClr val="0000FF"/>
                </a:solidFill>
                <a:latin typeface="Comic Sans MS" panose="030F0702030302020204" pitchFamily="66" charset="0"/>
              </a:rPr>
              <a:t>*</a:t>
            </a:r>
            <a:r>
              <a:rPr lang="en-US" altLang="zh-CN" dirty="0">
                <a:solidFill>
                  <a:srgbClr val="0000FF"/>
                </a:solidFill>
                <a:latin typeface="Comic Sans MS" panose="030F0702030302020204" pitchFamily="66" charset="0"/>
              </a:rPr>
              <a:t>(a+i)+j</a:t>
            </a:r>
            <a:r>
              <a:rPr lang="zh-CN" altLang="en-US" dirty="0">
                <a:solidFill>
                  <a:srgbClr val="0000FF"/>
                </a:solidFill>
                <a:latin typeface="Comic Sans MS" panose="030F0702030302020204" pitchFamily="66" charset="0"/>
              </a:rPr>
              <a:t>也与</a:t>
            </a:r>
            <a:r>
              <a:rPr lang="en-US" altLang="zh-CN" dirty="0">
                <a:solidFill>
                  <a:srgbClr val="0000FF"/>
                </a:solidFill>
                <a:latin typeface="Comic Sans MS" panose="030F0702030302020204" pitchFamily="66" charset="0"/>
              </a:rPr>
              <a:t>&amp;a[i][j]</a:t>
            </a:r>
            <a:r>
              <a:rPr lang="zh-CN" altLang="en-US" dirty="0">
                <a:solidFill>
                  <a:srgbClr val="0000FF"/>
                </a:solidFill>
                <a:latin typeface="Comic Sans MS" panose="030F0702030302020204" pitchFamily="66" charset="0"/>
              </a:rPr>
              <a:t>等价</a:t>
            </a:r>
            <a:endParaRPr lang="zh-CN" altLang="en-US" dirty="0">
              <a:solidFill>
                <a:srgbClr val="0000FF"/>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7350"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8371"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指向二维数组的指针</a:t>
            </a:r>
            <a:r>
              <a:rPr lang="en-US" altLang="zh-CN" b="1" dirty="0">
                <a:latin typeface="华文中宋" panose="02010600040101010101" pitchFamily="2" charset="-122"/>
                <a:ea typeface="华文中宋" panose="02010600040101010101" pitchFamily="2" charset="-122"/>
              </a:rPr>
              <a:t>(</a:t>
            </a:r>
            <a:r>
              <a:rPr lang="zh-CN" altLang="en-US" b="1" dirty="0">
                <a:latin typeface="华文中宋" panose="02010600040101010101" pitchFamily="2" charset="-122"/>
                <a:ea typeface="华文中宋" panose="02010600040101010101" pitchFamily="2" charset="-122"/>
              </a:rPr>
              <a:t>续</a:t>
            </a:r>
            <a:r>
              <a:rPr lang="en-US" altLang="zh-CN" b="1" dirty="0">
                <a:latin typeface="华文中宋" panose="02010600040101010101" pitchFamily="2" charset="-122"/>
                <a:ea typeface="华文中宋" panose="02010600040101010101" pitchFamily="2" charset="-122"/>
              </a:rPr>
              <a:t>)</a:t>
            </a:r>
            <a:endParaRPr lang="en-US" altLang="zh-CN" b="1" dirty="0">
              <a:latin typeface="Comic Sans MS" panose="030F0702030302020204" pitchFamily="66" charset="0"/>
            </a:endParaRPr>
          </a:p>
        </p:txBody>
      </p:sp>
      <p:sp>
        <p:nvSpPr>
          <p:cNvPr id="58372" name="Rectangle 3"/>
          <p:cNvSpPr>
            <a:spLocks noGrp="1"/>
          </p:cNvSpPr>
          <p:nvPr>
            <p:ph idx="1"/>
          </p:nvPr>
        </p:nvSpPr>
        <p:spPr>
          <a:xfrm>
            <a:off x="381000" y="2057400"/>
            <a:ext cx="8534400" cy="4419600"/>
          </a:xfrm>
          <a:ln/>
        </p:spPr>
        <p:txBody>
          <a:bodyPr vert="horz" wrap="square" lIns="91440" tIns="45720" rIns="91440" bIns="45720" anchor="t" anchorCtr="0"/>
          <a:p>
            <a:pPr eaLnBrk="1" hangingPunct="1"/>
            <a:r>
              <a:rPr lang="zh-CN" altLang="en-US" sz="2800" b="1" dirty="0">
                <a:latin typeface="Comic Sans MS" panose="030F0702030302020204" pitchFamily="66" charset="0"/>
              </a:rPr>
              <a:t>指针变量指向二维数组中一整行（性质续）</a:t>
            </a:r>
            <a:endParaRPr lang="zh-CN" altLang="en-US" sz="2800" b="1" dirty="0">
              <a:latin typeface="Comic Sans MS" panose="030F0702030302020204" pitchFamily="66" charset="0"/>
            </a:endParaRPr>
          </a:p>
          <a:p>
            <a:pPr lvl="1" eaLnBrk="1" hangingPunct="1"/>
            <a:r>
              <a:rPr lang="zh-CN" altLang="en-US" dirty="0">
                <a:solidFill>
                  <a:schemeClr val="folHlink"/>
                </a:solidFill>
                <a:latin typeface="Comic Sans MS" panose="030F0702030302020204" pitchFamily="66" charset="0"/>
              </a:rPr>
              <a:t>数组元素</a:t>
            </a:r>
            <a:r>
              <a:rPr lang="en-US" altLang="zh-CN" dirty="0">
                <a:solidFill>
                  <a:schemeClr val="folHlink"/>
                </a:solidFill>
                <a:latin typeface="Comic Sans MS" panose="030F0702030302020204" pitchFamily="66" charset="0"/>
              </a:rPr>
              <a:t>a[i][j]</a:t>
            </a:r>
            <a:r>
              <a:rPr lang="zh-CN" altLang="en-US" dirty="0">
                <a:latin typeface="Comic Sans MS" panose="030F0702030302020204" pitchFamily="66" charset="0"/>
              </a:rPr>
              <a:t>有以下</a:t>
            </a:r>
            <a:r>
              <a:rPr lang="zh-CN" altLang="en-US" dirty="0">
                <a:solidFill>
                  <a:schemeClr val="hlink"/>
                </a:solidFill>
                <a:latin typeface="Comic Sans MS" panose="030F0702030302020204" pitchFamily="66" charset="0"/>
              </a:rPr>
              <a:t>三种等价表示形式</a:t>
            </a:r>
            <a:r>
              <a:rPr lang="zh-CN" altLang="en-US" dirty="0">
                <a:latin typeface="Comic Sans MS" panose="030F0702030302020204" pitchFamily="66" charset="0"/>
              </a:rPr>
              <a:t>：</a:t>
            </a:r>
            <a:endParaRPr lang="zh-CN" altLang="en-US" dirty="0">
              <a:latin typeface="Comic Sans MS" panose="030F0702030302020204" pitchFamily="66" charset="0"/>
            </a:endParaRPr>
          </a:p>
          <a:p>
            <a:pPr lvl="2" eaLnBrk="1" hangingPunct="1">
              <a:buNone/>
            </a:pPr>
            <a:r>
              <a:rPr lang="zh-CN" altLang="en-US" dirty="0">
                <a:solidFill>
                  <a:schemeClr val="folHlink"/>
                </a:solidFill>
                <a:latin typeface="Comic Sans MS" panose="030F0702030302020204" pitchFamily="66" charset="0"/>
              </a:rPr>
              <a:t>*</a:t>
            </a:r>
            <a:r>
              <a:rPr lang="en-US" altLang="zh-CN" dirty="0">
                <a:solidFill>
                  <a:schemeClr val="folHlink"/>
                </a:solidFill>
                <a:latin typeface="Comic Sans MS" panose="030F0702030302020204" pitchFamily="66" charset="0"/>
              </a:rPr>
              <a:t>(a[i]+j)</a:t>
            </a:r>
            <a:r>
              <a:rPr lang="zh-CN" altLang="en-US" dirty="0">
                <a:solidFill>
                  <a:schemeClr val="folHlink"/>
                </a:solidFill>
                <a:latin typeface="Comic Sans MS" panose="030F0702030302020204" pitchFamily="66" charset="0"/>
              </a:rPr>
              <a:t>、*</a:t>
            </a:r>
            <a:r>
              <a:rPr lang="en-US" altLang="zh-CN" dirty="0">
                <a:solidFill>
                  <a:schemeClr val="folHlink"/>
                </a:solidFill>
                <a:latin typeface="Comic Sans MS" panose="030F0702030302020204" pitchFamily="66" charset="0"/>
              </a:rPr>
              <a:t>(*(a+i)+j)</a:t>
            </a:r>
            <a:r>
              <a:rPr lang="zh-CN" altLang="en-US" dirty="0">
                <a:solidFill>
                  <a:schemeClr val="folHlink"/>
                </a:solidFill>
                <a:latin typeface="Comic Sans MS" panose="030F0702030302020204" pitchFamily="66" charset="0"/>
              </a:rPr>
              <a:t>、</a:t>
            </a:r>
            <a:r>
              <a:rPr lang="en-US" altLang="zh-CN" dirty="0">
                <a:solidFill>
                  <a:schemeClr val="folHlink"/>
                </a:solidFill>
                <a:latin typeface="Comic Sans MS" panose="030F0702030302020204" pitchFamily="66" charset="0"/>
              </a:rPr>
              <a:t>(*(a+i))[j]</a:t>
            </a:r>
            <a:endParaRPr lang="en-US" altLang="zh-CN" dirty="0">
              <a:solidFill>
                <a:schemeClr val="folHlink"/>
              </a:solidFill>
              <a:latin typeface="Comic Sans MS" panose="030F0702030302020204" pitchFamily="66" charset="0"/>
            </a:endParaRPr>
          </a:p>
          <a:p>
            <a:pPr lvl="2" eaLnBrk="1" hangingPunct="1">
              <a:buNone/>
            </a:pPr>
            <a:endParaRPr lang="en-US" altLang="zh-CN" dirty="0">
              <a:solidFill>
                <a:schemeClr val="folHlink"/>
              </a:solidFill>
              <a:latin typeface="Comic Sans MS" panose="030F0702030302020204" pitchFamily="66" charset="0"/>
            </a:endParaRPr>
          </a:p>
          <a:p>
            <a:pPr lvl="1" eaLnBrk="1" hangingPunct="1"/>
            <a:r>
              <a:rPr lang="zh-CN" altLang="en-US" dirty="0">
                <a:solidFill>
                  <a:srgbClr val="0000FF"/>
                </a:solidFill>
                <a:latin typeface="Comic Sans MS" panose="030F0702030302020204" pitchFamily="66" charset="0"/>
              </a:rPr>
              <a:t>特别地，</a:t>
            </a:r>
            <a:r>
              <a:rPr lang="en-US" altLang="zh-CN" dirty="0">
                <a:solidFill>
                  <a:srgbClr val="0000FF"/>
                </a:solidFill>
                <a:latin typeface="Comic Sans MS" panose="030F0702030302020204" pitchFamily="66" charset="0"/>
              </a:rPr>
              <a:t>a[0][0]</a:t>
            </a:r>
            <a:r>
              <a:rPr lang="zh-CN" altLang="en-US" dirty="0">
                <a:solidFill>
                  <a:schemeClr val="hlink"/>
                </a:solidFill>
                <a:latin typeface="Comic Sans MS" panose="030F0702030302020204" pitchFamily="66" charset="0"/>
              </a:rPr>
              <a:t>等价表示形式</a:t>
            </a:r>
            <a:r>
              <a:rPr lang="zh-CN" altLang="en-US" dirty="0">
                <a:solidFill>
                  <a:srgbClr val="0000FF"/>
                </a:solidFill>
                <a:latin typeface="Comic Sans MS" panose="030F0702030302020204" pitchFamily="66" charset="0"/>
              </a:rPr>
              <a:t>有： *</a:t>
            </a:r>
            <a:r>
              <a:rPr lang="en-US" altLang="zh-CN" dirty="0">
                <a:solidFill>
                  <a:srgbClr val="0000FF"/>
                </a:solidFill>
                <a:latin typeface="Comic Sans MS" panose="030F0702030302020204" pitchFamily="66" charset="0"/>
              </a:rPr>
              <a:t>a[0] </a:t>
            </a:r>
            <a:r>
              <a:rPr lang="zh-CN" altLang="en-US" dirty="0">
                <a:solidFill>
                  <a:srgbClr val="0000FF"/>
                </a:solidFill>
                <a:latin typeface="Comic Sans MS" panose="030F0702030302020204" pitchFamily="66" charset="0"/>
              </a:rPr>
              <a:t>和 **</a:t>
            </a:r>
            <a:r>
              <a:rPr lang="en-US" altLang="zh-CN" dirty="0">
                <a:solidFill>
                  <a:srgbClr val="0000FF"/>
                </a:solidFill>
                <a:latin typeface="Comic Sans MS" panose="030F0702030302020204" pitchFamily="66" charset="0"/>
              </a:rPr>
              <a:t>a</a:t>
            </a:r>
            <a:endParaRPr lang="en-US" altLang="zh-CN" dirty="0">
              <a:solidFill>
                <a:srgbClr val="0000FF"/>
              </a:solidFill>
              <a:latin typeface="Comic Sans MS" panose="030F0702030302020204" pitchFamily="66" charset="0"/>
            </a:endParaRPr>
          </a:p>
          <a:p>
            <a:pPr lvl="1" eaLnBrk="1" hangingPunct="1"/>
            <a:endParaRPr lang="en-US" altLang="zh-CN" dirty="0">
              <a:solidFill>
                <a:srgbClr val="0000FF"/>
              </a:solidFill>
              <a:latin typeface="Comic Sans MS" panose="030F0702030302020204" pitchFamily="66" charset="0"/>
            </a:endParaRPr>
          </a:p>
          <a:p>
            <a:pPr lvl="1" eaLnBrk="1" hangingPunct="1"/>
            <a:r>
              <a:rPr lang="zh-CN" altLang="en-US" dirty="0">
                <a:solidFill>
                  <a:schemeClr val="folHlink"/>
                </a:solidFill>
                <a:latin typeface="Comic Sans MS" panose="030F0702030302020204" pitchFamily="66" charset="0"/>
              </a:rPr>
              <a:t>数组元素</a:t>
            </a:r>
            <a:r>
              <a:rPr lang="en-US" altLang="zh-CN" dirty="0">
                <a:solidFill>
                  <a:schemeClr val="folHlink"/>
                </a:solidFill>
                <a:latin typeface="Comic Sans MS" panose="030F0702030302020204" pitchFamily="66" charset="0"/>
              </a:rPr>
              <a:t>a[i][j]</a:t>
            </a:r>
            <a:r>
              <a:rPr lang="zh-CN" altLang="en-US" dirty="0">
                <a:solidFill>
                  <a:schemeClr val="folHlink"/>
                </a:solidFill>
                <a:latin typeface="Comic Sans MS" panose="030F0702030302020204" pitchFamily="66" charset="0"/>
              </a:rPr>
              <a:t>的地址</a:t>
            </a:r>
            <a:r>
              <a:rPr lang="zh-CN" altLang="en-US" dirty="0">
                <a:latin typeface="Comic Sans MS" panose="030F0702030302020204" pitchFamily="66" charset="0"/>
              </a:rPr>
              <a:t>也有</a:t>
            </a:r>
            <a:r>
              <a:rPr lang="zh-CN" altLang="en-US" dirty="0">
                <a:solidFill>
                  <a:schemeClr val="hlink"/>
                </a:solidFill>
                <a:latin typeface="Comic Sans MS" panose="030F0702030302020204" pitchFamily="66" charset="0"/>
              </a:rPr>
              <a:t>三种等价表示形式</a:t>
            </a:r>
            <a:endParaRPr lang="zh-CN" altLang="en-US" dirty="0">
              <a:solidFill>
                <a:schemeClr val="hlink"/>
              </a:solidFill>
              <a:latin typeface="Comic Sans MS" panose="030F0702030302020204" pitchFamily="66" charset="0"/>
            </a:endParaRPr>
          </a:p>
          <a:p>
            <a:pPr lvl="2" eaLnBrk="1" hangingPunct="1">
              <a:buNone/>
            </a:pPr>
            <a:r>
              <a:rPr lang="en-US" altLang="zh-CN" dirty="0">
                <a:solidFill>
                  <a:schemeClr val="folHlink"/>
                </a:solidFill>
                <a:latin typeface="Comic Sans MS" panose="030F0702030302020204" pitchFamily="66" charset="0"/>
              </a:rPr>
              <a:t>a[i]+j</a:t>
            </a:r>
            <a:r>
              <a:rPr lang="zh-CN" altLang="en-US" dirty="0">
                <a:solidFill>
                  <a:schemeClr val="folHlink"/>
                </a:solidFill>
                <a:latin typeface="Comic Sans MS" panose="030F0702030302020204" pitchFamily="66" charset="0"/>
              </a:rPr>
              <a:t>、*</a:t>
            </a:r>
            <a:r>
              <a:rPr lang="en-US" altLang="zh-CN" dirty="0">
                <a:solidFill>
                  <a:schemeClr val="folHlink"/>
                </a:solidFill>
                <a:latin typeface="Comic Sans MS" panose="030F0702030302020204" pitchFamily="66" charset="0"/>
              </a:rPr>
              <a:t>(a+i)+j</a:t>
            </a:r>
            <a:r>
              <a:rPr lang="zh-CN" altLang="en-US" dirty="0">
                <a:solidFill>
                  <a:schemeClr val="folHlink"/>
                </a:solidFill>
                <a:latin typeface="Comic Sans MS" panose="030F0702030302020204" pitchFamily="66" charset="0"/>
              </a:rPr>
              <a:t>、</a:t>
            </a:r>
            <a:r>
              <a:rPr lang="en-US" altLang="zh-CN" dirty="0">
                <a:solidFill>
                  <a:schemeClr val="folHlink"/>
                </a:solidFill>
                <a:latin typeface="Comic Sans MS" panose="030F0702030302020204" pitchFamily="66" charset="0"/>
              </a:rPr>
              <a:t>&amp;a[i][j]</a:t>
            </a:r>
            <a:endParaRPr lang="en-US" altLang="zh-CN" dirty="0">
              <a:solidFill>
                <a:schemeClr val="folHlink"/>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8374"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9394" name="标题 1"/>
          <p:cNvSpPr>
            <a:spLocks noGrp="1"/>
          </p:cNvSpPr>
          <p:nvPr>
            <p:ph type="title"/>
          </p:nvPr>
        </p:nvSpPr>
        <p:spPr>
          <a:ln/>
        </p:spPr>
        <p:txBody>
          <a:bodyPr vert="horz" wrap="square" lIns="91440" tIns="45720" rIns="91440" bIns="45720" anchor="b" anchorCtr="0"/>
          <a:p>
            <a:r>
              <a:rPr lang="zh-CN" altLang="en-US" b="1" dirty="0">
                <a:latin typeface="华文中宋" panose="02010600040101010101" pitchFamily="2" charset="-122"/>
                <a:ea typeface="华文中宋" panose="02010600040101010101" pitchFamily="2" charset="-122"/>
              </a:rPr>
              <a:t>二维数组与指针图示</a:t>
            </a:r>
            <a:endParaRPr lang="zh-CN" altLang="en-US" b="1" dirty="0">
              <a:latin typeface="华文中宋" panose="02010600040101010101" pitchFamily="2" charset="-122"/>
              <a:ea typeface="华文中宋" panose="02010600040101010101" pitchFamily="2" charset="-122"/>
            </a:endParaRPr>
          </a:p>
        </p:txBody>
      </p:sp>
      <p:sp>
        <p:nvSpPr>
          <p:cNvPr id="4" name="页脚占位符 3"/>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9396" name="矩形 5"/>
          <p:cNvSpPr/>
          <p:nvPr/>
        </p:nvSpPr>
        <p:spPr>
          <a:xfrm>
            <a:off x="3000375" y="3000375"/>
            <a:ext cx="785813" cy="428625"/>
          </a:xfrm>
          <a:prstGeom prst="rect">
            <a:avLst/>
          </a:prstGeom>
          <a:noFill/>
          <a:ln w="25400" cap="flat" cmpd="sng">
            <a:solidFill>
              <a:srgbClr val="FF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lnSpc>
                <a:spcPct val="90000"/>
              </a:lnSpc>
            </a:pPr>
            <a:endParaRPr lang="zh-CN" altLang="en-US" sz="2000" b="1" dirty="0">
              <a:latin typeface="宋体" panose="02010600030101010101" pitchFamily="2" charset="-122"/>
            </a:endParaRPr>
          </a:p>
        </p:txBody>
      </p:sp>
      <p:sp>
        <p:nvSpPr>
          <p:cNvPr id="59397" name="矩形 6"/>
          <p:cNvSpPr/>
          <p:nvPr/>
        </p:nvSpPr>
        <p:spPr>
          <a:xfrm>
            <a:off x="3786188" y="3000375"/>
            <a:ext cx="785812" cy="428625"/>
          </a:xfrm>
          <a:prstGeom prst="rect">
            <a:avLst/>
          </a:prstGeom>
          <a:noFill/>
          <a:ln w="25400" cap="flat" cmpd="sng">
            <a:solidFill>
              <a:srgbClr val="FF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lnSpc>
                <a:spcPct val="90000"/>
              </a:lnSpc>
            </a:pPr>
            <a:endParaRPr lang="zh-CN" altLang="en-US" sz="2000" b="1" dirty="0">
              <a:latin typeface="宋体" panose="02010600030101010101" pitchFamily="2" charset="-122"/>
            </a:endParaRPr>
          </a:p>
        </p:txBody>
      </p:sp>
      <p:sp>
        <p:nvSpPr>
          <p:cNvPr id="59398" name="矩形 7"/>
          <p:cNvSpPr/>
          <p:nvPr/>
        </p:nvSpPr>
        <p:spPr>
          <a:xfrm>
            <a:off x="4572000" y="3000375"/>
            <a:ext cx="785813" cy="428625"/>
          </a:xfrm>
          <a:prstGeom prst="rect">
            <a:avLst/>
          </a:prstGeom>
          <a:noFill/>
          <a:ln w="25400" cap="flat" cmpd="sng">
            <a:solidFill>
              <a:srgbClr val="FF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lnSpc>
                <a:spcPct val="90000"/>
              </a:lnSpc>
            </a:pPr>
            <a:endParaRPr lang="zh-CN" altLang="en-US" sz="2000" b="1" dirty="0">
              <a:latin typeface="宋体" panose="02010600030101010101" pitchFamily="2" charset="-122"/>
            </a:endParaRPr>
          </a:p>
        </p:txBody>
      </p:sp>
      <p:sp>
        <p:nvSpPr>
          <p:cNvPr id="59399" name="矩形 8"/>
          <p:cNvSpPr/>
          <p:nvPr/>
        </p:nvSpPr>
        <p:spPr>
          <a:xfrm>
            <a:off x="6929438" y="3000375"/>
            <a:ext cx="785812" cy="428625"/>
          </a:xfrm>
          <a:prstGeom prst="rect">
            <a:avLst/>
          </a:prstGeom>
          <a:noFill/>
          <a:ln w="25400" cap="flat" cmpd="sng">
            <a:solidFill>
              <a:srgbClr val="FF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lnSpc>
                <a:spcPct val="90000"/>
              </a:lnSpc>
            </a:pPr>
            <a:endParaRPr lang="zh-CN" altLang="en-US" sz="2000" b="1" dirty="0">
              <a:latin typeface="宋体" panose="02010600030101010101" pitchFamily="2" charset="-122"/>
            </a:endParaRPr>
          </a:p>
        </p:txBody>
      </p:sp>
      <p:sp>
        <p:nvSpPr>
          <p:cNvPr id="59400" name="矩形 9"/>
          <p:cNvSpPr/>
          <p:nvPr/>
        </p:nvSpPr>
        <p:spPr>
          <a:xfrm>
            <a:off x="7715250" y="3000375"/>
            <a:ext cx="785813" cy="428625"/>
          </a:xfrm>
          <a:prstGeom prst="rect">
            <a:avLst/>
          </a:prstGeom>
          <a:noFill/>
          <a:ln w="25400" cap="flat" cmpd="sng">
            <a:solidFill>
              <a:srgbClr val="FF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lnSpc>
                <a:spcPct val="90000"/>
              </a:lnSpc>
            </a:pPr>
            <a:endParaRPr lang="zh-CN" altLang="en-US" sz="2000" b="1" dirty="0">
              <a:latin typeface="宋体" panose="02010600030101010101" pitchFamily="2" charset="-122"/>
            </a:endParaRPr>
          </a:p>
        </p:txBody>
      </p:sp>
      <p:sp>
        <p:nvSpPr>
          <p:cNvPr id="59401" name="TextBox 10"/>
          <p:cNvSpPr txBox="1"/>
          <p:nvPr/>
        </p:nvSpPr>
        <p:spPr>
          <a:xfrm>
            <a:off x="5715000" y="3000375"/>
            <a:ext cx="700088" cy="36988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buNone/>
            </a:pPr>
            <a:r>
              <a:rPr lang="en-US" altLang="zh-CN" sz="2000" b="1" dirty="0">
                <a:latin typeface="Times New Roman" panose="02020603050405020304" pitchFamily="18" charset="0"/>
                <a:ea typeface="Times New Roman" panose="02020603050405020304" pitchFamily="18" charset="0"/>
              </a:rPr>
              <a:t>…</a:t>
            </a:r>
            <a:r>
              <a:rPr lang="en-US" altLang="zh-CN" sz="2000" b="1" dirty="0">
                <a:latin typeface="Times New Roman" panose="02020603050405020304" pitchFamily="18" charset="0"/>
                <a:ea typeface="Times New Roman" panose="02020603050405020304" pitchFamily="18" charset="0"/>
              </a:rPr>
              <a:t>…</a:t>
            </a:r>
            <a:endParaRPr lang="zh-CN" altLang="en-US" sz="2000" b="1" dirty="0">
              <a:latin typeface="Times New Roman" panose="02020603050405020304" pitchFamily="18" charset="0"/>
              <a:ea typeface="Times New Roman" panose="02020603050405020304" pitchFamily="18" charset="0"/>
            </a:endParaRPr>
          </a:p>
        </p:txBody>
      </p:sp>
      <p:sp>
        <p:nvSpPr>
          <p:cNvPr id="59402" name="矩形 11"/>
          <p:cNvSpPr/>
          <p:nvPr/>
        </p:nvSpPr>
        <p:spPr>
          <a:xfrm>
            <a:off x="3000375" y="3714750"/>
            <a:ext cx="785813" cy="428625"/>
          </a:xfrm>
          <a:prstGeom prst="rect">
            <a:avLst/>
          </a:prstGeom>
          <a:noFill/>
          <a:ln w="25400" cap="flat" cmpd="sng">
            <a:solidFill>
              <a:srgbClr val="FF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lnSpc>
                <a:spcPct val="90000"/>
              </a:lnSpc>
            </a:pPr>
            <a:endParaRPr lang="zh-CN" altLang="en-US" sz="2000" b="1" dirty="0">
              <a:latin typeface="宋体" panose="02010600030101010101" pitchFamily="2" charset="-122"/>
            </a:endParaRPr>
          </a:p>
        </p:txBody>
      </p:sp>
      <p:sp>
        <p:nvSpPr>
          <p:cNvPr id="59403" name="矩形 12"/>
          <p:cNvSpPr/>
          <p:nvPr/>
        </p:nvSpPr>
        <p:spPr>
          <a:xfrm>
            <a:off x="3786188" y="3714750"/>
            <a:ext cx="785812" cy="428625"/>
          </a:xfrm>
          <a:prstGeom prst="rect">
            <a:avLst/>
          </a:prstGeom>
          <a:noFill/>
          <a:ln w="25400" cap="flat" cmpd="sng">
            <a:solidFill>
              <a:srgbClr val="FF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lnSpc>
                <a:spcPct val="90000"/>
              </a:lnSpc>
            </a:pPr>
            <a:endParaRPr lang="zh-CN" altLang="en-US" sz="2000" b="1" dirty="0">
              <a:latin typeface="宋体" panose="02010600030101010101" pitchFamily="2" charset="-122"/>
            </a:endParaRPr>
          </a:p>
        </p:txBody>
      </p:sp>
      <p:sp>
        <p:nvSpPr>
          <p:cNvPr id="59404" name="矩形 13"/>
          <p:cNvSpPr/>
          <p:nvPr/>
        </p:nvSpPr>
        <p:spPr>
          <a:xfrm>
            <a:off x="4572000" y="3714750"/>
            <a:ext cx="785813" cy="428625"/>
          </a:xfrm>
          <a:prstGeom prst="rect">
            <a:avLst/>
          </a:prstGeom>
          <a:noFill/>
          <a:ln w="25400" cap="flat" cmpd="sng">
            <a:solidFill>
              <a:srgbClr val="FF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lnSpc>
                <a:spcPct val="90000"/>
              </a:lnSpc>
            </a:pPr>
            <a:endParaRPr lang="zh-CN" altLang="en-US" sz="2000" b="1" dirty="0">
              <a:latin typeface="宋体" panose="02010600030101010101" pitchFamily="2" charset="-122"/>
            </a:endParaRPr>
          </a:p>
        </p:txBody>
      </p:sp>
      <p:sp>
        <p:nvSpPr>
          <p:cNvPr id="59405" name="矩形 14"/>
          <p:cNvSpPr/>
          <p:nvPr/>
        </p:nvSpPr>
        <p:spPr>
          <a:xfrm>
            <a:off x="6929438" y="3714750"/>
            <a:ext cx="785812" cy="428625"/>
          </a:xfrm>
          <a:prstGeom prst="rect">
            <a:avLst/>
          </a:prstGeom>
          <a:noFill/>
          <a:ln w="25400" cap="flat" cmpd="sng">
            <a:solidFill>
              <a:srgbClr val="FF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lnSpc>
                <a:spcPct val="90000"/>
              </a:lnSpc>
            </a:pPr>
            <a:endParaRPr lang="zh-CN" altLang="en-US" sz="2000" b="1" dirty="0">
              <a:latin typeface="宋体" panose="02010600030101010101" pitchFamily="2" charset="-122"/>
            </a:endParaRPr>
          </a:p>
        </p:txBody>
      </p:sp>
      <p:sp>
        <p:nvSpPr>
          <p:cNvPr id="59406" name="矩形 15"/>
          <p:cNvSpPr/>
          <p:nvPr/>
        </p:nvSpPr>
        <p:spPr>
          <a:xfrm>
            <a:off x="7715250" y="3714750"/>
            <a:ext cx="785813" cy="428625"/>
          </a:xfrm>
          <a:prstGeom prst="rect">
            <a:avLst/>
          </a:prstGeom>
          <a:noFill/>
          <a:ln w="25400" cap="flat" cmpd="sng">
            <a:solidFill>
              <a:srgbClr val="FF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lnSpc>
                <a:spcPct val="90000"/>
              </a:lnSpc>
            </a:pPr>
            <a:endParaRPr lang="zh-CN" altLang="en-US" sz="2000" b="1" dirty="0">
              <a:latin typeface="宋体" panose="02010600030101010101" pitchFamily="2" charset="-122"/>
            </a:endParaRPr>
          </a:p>
        </p:txBody>
      </p:sp>
      <p:sp>
        <p:nvSpPr>
          <p:cNvPr id="59407" name="TextBox 16"/>
          <p:cNvSpPr txBox="1"/>
          <p:nvPr/>
        </p:nvSpPr>
        <p:spPr>
          <a:xfrm>
            <a:off x="5715000" y="3714750"/>
            <a:ext cx="700088" cy="36988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buNone/>
            </a:pPr>
            <a:r>
              <a:rPr lang="en-US" altLang="zh-CN" sz="2000" b="1" dirty="0">
                <a:latin typeface="Times New Roman" panose="02020603050405020304" pitchFamily="18" charset="0"/>
                <a:ea typeface="Times New Roman" panose="02020603050405020304" pitchFamily="18" charset="0"/>
              </a:rPr>
              <a:t>…</a:t>
            </a:r>
            <a:r>
              <a:rPr lang="en-US" altLang="zh-CN" sz="2000" b="1" dirty="0">
                <a:latin typeface="Times New Roman" panose="02020603050405020304" pitchFamily="18" charset="0"/>
                <a:ea typeface="Times New Roman" panose="02020603050405020304" pitchFamily="18" charset="0"/>
              </a:rPr>
              <a:t>…</a:t>
            </a:r>
            <a:endParaRPr lang="zh-CN" altLang="en-US" sz="2000" b="1" dirty="0">
              <a:latin typeface="Times New Roman" panose="02020603050405020304" pitchFamily="18" charset="0"/>
              <a:ea typeface="Times New Roman" panose="02020603050405020304" pitchFamily="18" charset="0"/>
            </a:endParaRPr>
          </a:p>
        </p:txBody>
      </p:sp>
      <p:sp>
        <p:nvSpPr>
          <p:cNvPr id="59408" name="矩形 17"/>
          <p:cNvSpPr/>
          <p:nvPr/>
        </p:nvSpPr>
        <p:spPr>
          <a:xfrm>
            <a:off x="3000375" y="5429250"/>
            <a:ext cx="785813" cy="428625"/>
          </a:xfrm>
          <a:prstGeom prst="rect">
            <a:avLst/>
          </a:prstGeom>
          <a:noFill/>
          <a:ln w="25400" cap="flat" cmpd="sng">
            <a:solidFill>
              <a:srgbClr val="FF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lnSpc>
                <a:spcPct val="90000"/>
              </a:lnSpc>
            </a:pPr>
            <a:endParaRPr lang="zh-CN" altLang="en-US" sz="2000" b="1" dirty="0">
              <a:latin typeface="宋体" panose="02010600030101010101" pitchFamily="2" charset="-122"/>
            </a:endParaRPr>
          </a:p>
        </p:txBody>
      </p:sp>
      <p:sp>
        <p:nvSpPr>
          <p:cNvPr id="59409" name="矩形 18"/>
          <p:cNvSpPr/>
          <p:nvPr/>
        </p:nvSpPr>
        <p:spPr>
          <a:xfrm>
            <a:off x="3786188" y="5429250"/>
            <a:ext cx="785812" cy="428625"/>
          </a:xfrm>
          <a:prstGeom prst="rect">
            <a:avLst/>
          </a:prstGeom>
          <a:noFill/>
          <a:ln w="25400" cap="flat" cmpd="sng">
            <a:solidFill>
              <a:srgbClr val="FF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lnSpc>
                <a:spcPct val="90000"/>
              </a:lnSpc>
            </a:pPr>
            <a:endParaRPr lang="zh-CN" altLang="en-US" sz="2000" b="1" dirty="0">
              <a:latin typeface="宋体" panose="02010600030101010101" pitchFamily="2" charset="-122"/>
            </a:endParaRPr>
          </a:p>
        </p:txBody>
      </p:sp>
      <p:sp>
        <p:nvSpPr>
          <p:cNvPr id="59410" name="矩形 19"/>
          <p:cNvSpPr/>
          <p:nvPr/>
        </p:nvSpPr>
        <p:spPr>
          <a:xfrm>
            <a:off x="4572000" y="5429250"/>
            <a:ext cx="785813" cy="428625"/>
          </a:xfrm>
          <a:prstGeom prst="rect">
            <a:avLst/>
          </a:prstGeom>
          <a:noFill/>
          <a:ln w="25400" cap="flat" cmpd="sng">
            <a:solidFill>
              <a:srgbClr val="FF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lnSpc>
                <a:spcPct val="90000"/>
              </a:lnSpc>
            </a:pPr>
            <a:endParaRPr lang="zh-CN" altLang="en-US" sz="2000" b="1" dirty="0">
              <a:latin typeface="宋体" panose="02010600030101010101" pitchFamily="2" charset="-122"/>
            </a:endParaRPr>
          </a:p>
        </p:txBody>
      </p:sp>
      <p:sp>
        <p:nvSpPr>
          <p:cNvPr id="59411" name="矩形 20"/>
          <p:cNvSpPr/>
          <p:nvPr/>
        </p:nvSpPr>
        <p:spPr>
          <a:xfrm>
            <a:off x="6929438" y="5429250"/>
            <a:ext cx="785812" cy="428625"/>
          </a:xfrm>
          <a:prstGeom prst="rect">
            <a:avLst/>
          </a:prstGeom>
          <a:noFill/>
          <a:ln w="25400" cap="flat" cmpd="sng">
            <a:solidFill>
              <a:srgbClr val="FF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lnSpc>
                <a:spcPct val="90000"/>
              </a:lnSpc>
            </a:pPr>
            <a:endParaRPr lang="zh-CN" altLang="en-US" sz="2000" b="1" dirty="0">
              <a:latin typeface="宋体" panose="02010600030101010101" pitchFamily="2" charset="-122"/>
            </a:endParaRPr>
          </a:p>
        </p:txBody>
      </p:sp>
      <p:sp>
        <p:nvSpPr>
          <p:cNvPr id="59412" name="矩形 21"/>
          <p:cNvSpPr/>
          <p:nvPr/>
        </p:nvSpPr>
        <p:spPr>
          <a:xfrm>
            <a:off x="7715250" y="5429250"/>
            <a:ext cx="785813" cy="428625"/>
          </a:xfrm>
          <a:prstGeom prst="rect">
            <a:avLst/>
          </a:prstGeom>
          <a:noFill/>
          <a:ln w="25400" cap="flat" cmpd="sng">
            <a:solidFill>
              <a:srgbClr val="FF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lnSpc>
                <a:spcPct val="90000"/>
              </a:lnSpc>
            </a:pPr>
            <a:endParaRPr lang="zh-CN" altLang="en-US" sz="2000" b="1" dirty="0">
              <a:latin typeface="宋体" panose="02010600030101010101" pitchFamily="2" charset="-122"/>
            </a:endParaRPr>
          </a:p>
        </p:txBody>
      </p:sp>
      <p:sp>
        <p:nvSpPr>
          <p:cNvPr id="59413" name="TextBox 22"/>
          <p:cNvSpPr txBox="1"/>
          <p:nvPr/>
        </p:nvSpPr>
        <p:spPr>
          <a:xfrm>
            <a:off x="5715000" y="5429250"/>
            <a:ext cx="700088" cy="36988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buNone/>
            </a:pPr>
            <a:r>
              <a:rPr lang="en-US" altLang="zh-CN" sz="2000" b="1" dirty="0">
                <a:latin typeface="Times New Roman" panose="02020603050405020304" pitchFamily="18" charset="0"/>
                <a:ea typeface="Times New Roman" panose="02020603050405020304" pitchFamily="18" charset="0"/>
              </a:rPr>
              <a:t>…</a:t>
            </a:r>
            <a:r>
              <a:rPr lang="en-US" altLang="zh-CN" sz="2000" b="1" dirty="0">
                <a:latin typeface="Times New Roman" panose="02020603050405020304" pitchFamily="18" charset="0"/>
                <a:ea typeface="Times New Roman" panose="02020603050405020304" pitchFamily="18" charset="0"/>
              </a:rPr>
              <a:t>…</a:t>
            </a:r>
            <a:endParaRPr lang="zh-CN" altLang="en-US" sz="2000" b="1" dirty="0">
              <a:latin typeface="Times New Roman" panose="02020603050405020304" pitchFamily="18" charset="0"/>
              <a:ea typeface="Times New Roman" panose="02020603050405020304" pitchFamily="18" charset="0"/>
            </a:endParaRPr>
          </a:p>
        </p:txBody>
      </p:sp>
      <p:sp>
        <p:nvSpPr>
          <p:cNvPr id="59414" name="TextBox 23"/>
          <p:cNvSpPr txBox="1"/>
          <p:nvPr/>
        </p:nvSpPr>
        <p:spPr>
          <a:xfrm>
            <a:off x="4037013" y="4518025"/>
            <a:ext cx="392112" cy="55403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ts val="600"/>
              </a:lnSpc>
              <a:spcBef>
                <a:spcPct val="0"/>
              </a:spcBef>
              <a:buNone/>
            </a:pPr>
            <a:r>
              <a:rPr lang="en-US" altLang="zh-CN" b="1" dirty="0">
                <a:latin typeface="宋体" panose="02010600030101010101" pitchFamily="2" charset="-122"/>
              </a:rPr>
              <a:t>.</a:t>
            </a:r>
            <a:endParaRPr lang="en-US" altLang="zh-CN" b="1" dirty="0">
              <a:latin typeface="宋体" panose="02010600030101010101" pitchFamily="2" charset="-122"/>
            </a:endParaRPr>
          </a:p>
          <a:p>
            <a:pPr marL="0" lvl="0" indent="0" eaLnBrk="1" hangingPunct="1">
              <a:lnSpc>
                <a:spcPts val="600"/>
              </a:lnSpc>
              <a:spcBef>
                <a:spcPct val="0"/>
              </a:spcBef>
              <a:buNone/>
            </a:pPr>
            <a:r>
              <a:rPr lang="en-US" altLang="zh-CN" b="1" dirty="0">
                <a:latin typeface="宋体" panose="02010600030101010101" pitchFamily="2" charset="-122"/>
              </a:rPr>
              <a:t>.</a:t>
            </a:r>
            <a:endParaRPr lang="en-US" altLang="zh-CN" b="1" dirty="0">
              <a:latin typeface="宋体" panose="02010600030101010101" pitchFamily="2" charset="-122"/>
            </a:endParaRPr>
          </a:p>
          <a:p>
            <a:pPr marL="0" lvl="0" indent="0" eaLnBrk="1" hangingPunct="1">
              <a:lnSpc>
                <a:spcPts val="600"/>
              </a:lnSpc>
              <a:spcBef>
                <a:spcPct val="0"/>
              </a:spcBef>
              <a:buNone/>
            </a:pPr>
            <a:r>
              <a:rPr lang="en-US" altLang="zh-CN" b="1" dirty="0">
                <a:latin typeface="宋体" panose="02010600030101010101" pitchFamily="2" charset="-122"/>
              </a:rPr>
              <a:t>.</a:t>
            </a:r>
            <a:endParaRPr lang="en-US" altLang="zh-CN" b="1" dirty="0">
              <a:latin typeface="宋体" panose="02010600030101010101" pitchFamily="2" charset="-122"/>
            </a:endParaRPr>
          </a:p>
          <a:p>
            <a:pPr marL="0" lvl="0" indent="0" eaLnBrk="1" hangingPunct="1">
              <a:lnSpc>
                <a:spcPts val="600"/>
              </a:lnSpc>
              <a:spcBef>
                <a:spcPct val="0"/>
              </a:spcBef>
              <a:buNone/>
            </a:pPr>
            <a:r>
              <a:rPr lang="en-US" altLang="zh-CN" b="1" dirty="0">
                <a:latin typeface="宋体" panose="02010600030101010101" pitchFamily="2" charset="-122"/>
              </a:rPr>
              <a:t>.</a:t>
            </a:r>
            <a:endParaRPr lang="en-US" altLang="zh-CN" b="1" dirty="0">
              <a:latin typeface="宋体" panose="02010600030101010101" pitchFamily="2" charset="-122"/>
            </a:endParaRPr>
          </a:p>
          <a:p>
            <a:pPr marL="0" lvl="0" indent="0" eaLnBrk="1" hangingPunct="1">
              <a:lnSpc>
                <a:spcPts val="600"/>
              </a:lnSpc>
              <a:spcBef>
                <a:spcPct val="0"/>
              </a:spcBef>
              <a:buNone/>
            </a:pPr>
            <a:r>
              <a:rPr lang="en-US" altLang="zh-CN" b="1" dirty="0">
                <a:latin typeface="宋体" panose="02010600030101010101" pitchFamily="2" charset="-122"/>
              </a:rPr>
              <a:t>.</a:t>
            </a:r>
            <a:endParaRPr lang="en-US" altLang="zh-CN" b="1" dirty="0">
              <a:latin typeface="宋体" panose="02010600030101010101" pitchFamily="2" charset="-122"/>
            </a:endParaRPr>
          </a:p>
          <a:p>
            <a:pPr marL="0" lvl="0" indent="0" eaLnBrk="1" hangingPunct="1">
              <a:lnSpc>
                <a:spcPts val="600"/>
              </a:lnSpc>
              <a:spcBef>
                <a:spcPct val="0"/>
              </a:spcBef>
              <a:buNone/>
            </a:pPr>
            <a:r>
              <a:rPr lang="en-US" altLang="zh-CN" b="1" dirty="0">
                <a:latin typeface="宋体" panose="02010600030101010101" pitchFamily="2" charset="-122"/>
              </a:rPr>
              <a:t>.</a:t>
            </a:r>
            <a:endParaRPr lang="zh-CN" altLang="en-US" b="1" dirty="0">
              <a:latin typeface="宋体" panose="02010600030101010101" pitchFamily="2" charset="-122"/>
            </a:endParaRPr>
          </a:p>
        </p:txBody>
      </p:sp>
      <p:sp>
        <p:nvSpPr>
          <p:cNvPr id="59415" name="矩形 24"/>
          <p:cNvSpPr/>
          <p:nvPr/>
        </p:nvSpPr>
        <p:spPr>
          <a:xfrm>
            <a:off x="2643188" y="2786063"/>
            <a:ext cx="142875" cy="357187"/>
          </a:xfrm>
          <a:prstGeom prst="rect">
            <a:avLst/>
          </a:prstGeom>
          <a:noFill/>
          <a:ln w="9525">
            <a:noFill/>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lnSpc>
                <a:spcPct val="90000"/>
              </a:lnSpc>
            </a:pPr>
            <a:endParaRPr lang="zh-CN" altLang="en-US" sz="2000" b="1" dirty="0">
              <a:latin typeface="宋体" panose="02010600030101010101" pitchFamily="2" charset="-122"/>
            </a:endParaRPr>
          </a:p>
        </p:txBody>
      </p:sp>
      <p:sp>
        <p:nvSpPr>
          <p:cNvPr id="59416" name="矩形 25"/>
          <p:cNvSpPr/>
          <p:nvPr/>
        </p:nvSpPr>
        <p:spPr>
          <a:xfrm>
            <a:off x="2857500" y="2714625"/>
            <a:ext cx="5786438" cy="3357563"/>
          </a:xfrm>
          <a:prstGeom prst="rect">
            <a:avLst/>
          </a:prstGeom>
          <a:noFill/>
          <a:ln w="25400" cap="flat" cmpd="sng">
            <a:solidFill>
              <a:srgbClr val="3333CC"/>
            </a:solidFill>
            <a:prstDash val="sysDash"/>
            <a:round/>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lnSpc>
                <a:spcPct val="90000"/>
              </a:lnSpc>
            </a:pPr>
            <a:endParaRPr lang="zh-CN" altLang="en-US" sz="2000" b="1" dirty="0">
              <a:latin typeface="宋体" panose="02010600030101010101" pitchFamily="2" charset="-122"/>
            </a:endParaRPr>
          </a:p>
        </p:txBody>
      </p:sp>
      <p:sp>
        <p:nvSpPr>
          <p:cNvPr id="59417" name="TextBox 26"/>
          <p:cNvSpPr txBox="1"/>
          <p:nvPr/>
        </p:nvSpPr>
        <p:spPr>
          <a:xfrm>
            <a:off x="1285875" y="1928813"/>
            <a:ext cx="2351088" cy="534987"/>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buNone/>
            </a:pPr>
            <a:r>
              <a:rPr lang="en-US" altLang="zh-CN" b="1" dirty="0">
                <a:latin typeface="Times New Roman" panose="02020603050405020304" pitchFamily="18" charset="0"/>
                <a:cs typeface="Times New Roman" panose="02020603050405020304" pitchFamily="18" charset="0"/>
              </a:rPr>
              <a:t>int</a:t>
            </a:r>
            <a:r>
              <a:rPr lang="zh-CN" altLang="en-US" b="1" dirty="0">
                <a:latin typeface="Times New Roman" panose="02020603050405020304" pitchFamily="18" charset="0"/>
                <a:cs typeface="Times New Roman" panose="02020603050405020304" pitchFamily="18" charset="0"/>
              </a:rPr>
              <a:t> </a:t>
            </a:r>
            <a:r>
              <a:rPr lang="en-US" altLang="zh-CN" b="1" dirty="0">
                <a:latin typeface="Times New Roman" panose="02020603050405020304" pitchFamily="18" charset="0"/>
                <a:cs typeface="Times New Roman" panose="02020603050405020304" pitchFamily="18" charset="0"/>
              </a:rPr>
              <a:t>a[</a:t>
            </a:r>
            <a:r>
              <a:rPr lang="en-US" altLang="zh-CN" b="1" i="1" dirty="0">
                <a:latin typeface="Times New Roman" panose="02020603050405020304" pitchFamily="18" charset="0"/>
                <a:cs typeface="Times New Roman" panose="02020603050405020304" pitchFamily="18" charset="0"/>
              </a:rPr>
              <a:t>m</a:t>
            </a:r>
            <a:r>
              <a:rPr lang="en-US" altLang="zh-CN" b="1" dirty="0">
                <a:latin typeface="Times New Roman" panose="02020603050405020304" pitchFamily="18" charset="0"/>
                <a:cs typeface="Times New Roman" panose="02020603050405020304" pitchFamily="18" charset="0"/>
              </a:rPr>
              <a:t>][</a:t>
            </a:r>
            <a:r>
              <a:rPr lang="en-US" altLang="zh-CN" b="1" i="1" dirty="0">
                <a:latin typeface="Times New Roman" panose="02020603050405020304" pitchFamily="18" charset="0"/>
                <a:cs typeface="Times New Roman" panose="02020603050405020304" pitchFamily="18" charset="0"/>
              </a:rPr>
              <a:t>n</a:t>
            </a:r>
            <a:r>
              <a:rPr lang="en-US" altLang="zh-CN" b="1" dirty="0">
                <a:latin typeface="Times New Roman" panose="02020603050405020304" pitchFamily="18" charset="0"/>
                <a:cs typeface="Times New Roman" panose="02020603050405020304" pitchFamily="18" charset="0"/>
              </a:rPr>
              <a:t>];</a:t>
            </a:r>
            <a:r>
              <a:rPr lang="zh-CN" altLang="en-US" sz="2000" b="1" dirty="0">
                <a:latin typeface="宋体" panose="02010600030101010101" pitchFamily="2" charset="-122"/>
              </a:rPr>
              <a:t> </a:t>
            </a:r>
            <a:endParaRPr lang="zh-CN" altLang="en-US" sz="2000" b="1" dirty="0">
              <a:latin typeface="宋体" panose="02010600030101010101" pitchFamily="2" charset="-122"/>
            </a:endParaRPr>
          </a:p>
        </p:txBody>
      </p:sp>
      <p:sp>
        <p:nvSpPr>
          <p:cNvPr id="59418" name="TextBox 27"/>
          <p:cNvSpPr txBox="1"/>
          <p:nvPr/>
        </p:nvSpPr>
        <p:spPr>
          <a:xfrm>
            <a:off x="1438275" y="3000375"/>
            <a:ext cx="1204913" cy="303212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buNone/>
            </a:pPr>
            <a:r>
              <a:rPr lang="en-US" altLang="zh-CN" sz="2800" b="1" dirty="0">
                <a:latin typeface="Times New Roman" panose="02020603050405020304" pitchFamily="18" charset="0"/>
                <a:cs typeface="Times New Roman" panose="02020603050405020304" pitchFamily="18" charset="0"/>
              </a:rPr>
              <a:t>a[0]</a:t>
            </a:r>
            <a:endParaRPr lang="en-US" altLang="zh-CN" sz="2800" b="1" dirty="0">
              <a:latin typeface="Times New Roman" panose="02020603050405020304" pitchFamily="18" charset="0"/>
              <a:cs typeface="Times New Roman" panose="02020603050405020304" pitchFamily="18" charset="0"/>
            </a:endParaRPr>
          </a:p>
          <a:p>
            <a:pPr marL="0" lvl="0" indent="0" eaLnBrk="1" hangingPunct="1">
              <a:lnSpc>
                <a:spcPct val="90000"/>
              </a:lnSpc>
              <a:buNone/>
            </a:pPr>
            <a:endParaRPr lang="en-US" altLang="zh-CN" sz="1000" b="1" dirty="0">
              <a:latin typeface="Times New Roman" panose="02020603050405020304" pitchFamily="18" charset="0"/>
              <a:cs typeface="Times New Roman" panose="02020603050405020304" pitchFamily="18" charset="0"/>
            </a:endParaRPr>
          </a:p>
          <a:p>
            <a:pPr marL="0" lvl="0" indent="0" eaLnBrk="1" hangingPunct="1">
              <a:lnSpc>
                <a:spcPct val="90000"/>
              </a:lnSpc>
              <a:spcBef>
                <a:spcPts val="1200"/>
              </a:spcBef>
              <a:buNone/>
            </a:pPr>
            <a:r>
              <a:rPr lang="en-US" altLang="zh-CN" sz="2800" b="1" dirty="0">
                <a:latin typeface="Times New Roman" panose="02020603050405020304" pitchFamily="18" charset="0"/>
                <a:cs typeface="Times New Roman" panose="02020603050405020304" pitchFamily="18" charset="0"/>
              </a:rPr>
              <a:t>a[1]</a:t>
            </a:r>
            <a:endParaRPr lang="en-US" altLang="zh-CN" sz="2800" b="1" dirty="0">
              <a:latin typeface="Times New Roman" panose="02020603050405020304" pitchFamily="18" charset="0"/>
              <a:cs typeface="Times New Roman" panose="02020603050405020304" pitchFamily="18" charset="0"/>
            </a:endParaRPr>
          </a:p>
          <a:p>
            <a:pPr marL="0" lvl="0" indent="0" eaLnBrk="1" hangingPunct="1">
              <a:spcBef>
                <a:spcPct val="0"/>
              </a:spcBef>
              <a:buNone/>
            </a:pPr>
            <a:r>
              <a:rPr lang="en-US" altLang="zh-CN" sz="2000" b="1" dirty="0">
                <a:latin typeface="Times New Roman" panose="02020603050405020304" pitchFamily="18" charset="0"/>
                <a:cs typeface="Times New Roman" panose="02020603050405020304" pitchFamily="18" charset="0"/>
              </a:rPr>
              <a:t>.</a:t>
            </a:r>
            <a:endParaRPr lang="en-US" altLang="zh-CN" sz="2000" b="1" dirty="0">
              <a:latin typeface="Times New Roman" panose="02020603050405020304" pitchFamily="18" charset="0"/>
              <a:cs typeface="Times New Roman" panose="02020603050405020304" pitchFamily="18" charset="0"/>
            </a:endParaRPr>
          </a:p>
          <a:p>
            <a:pPr marL="0" lvl="0" indent="0" eaLnBrk="1" hangingPunct="1">
              <a:spcBef>
                <a:spcPct val="0"/>
              </a:spcBef>
              <a:buNone/>
            </a:pPr>
            <a:r>
              <a:rPr lang="en-US" altLang="zh-CN" sz="2000" b="1" dirty="0">
                <a:latin typeface="Times New Roman" panose="02020603050405020304" pitchFamily="18" charset="0"/>
                <a:cs typeface="Times New Roman" panose="02020603050405020304" pitchFamily="18" charset="0"/>
              </a:rPr>
              <a:t>.</a:t>
            </a:r>
            <a:endParaRPr lang="en-US" altLang="zh-CN" sz="2000" b="1" dirty="0">
              <a:latin typeface="Times New Roman" panose="02020603050405020304" pitchFamily="18" charset="0"/>
              <a:cs typeface="Times New Roman" panose="02020603050405020304" pitchFamily="18" charset="0"/>
            </a:endParaRPr>
          </a:p>
          <a:p>
            <a:pPr marL="0" lvl="0" indent="0" eaLnBrk="1" hangingPunct="1">
              <a:spcBef>
                <a:spcPct val="0"/>
              </a:spcBef>
              <a:buNone/>
            </a:pPr>
            <a:r>
              <a:rPr lang="en-US" altLang="zh-CN" sz="2000" b="1" dirty="0">
                <a:latin typeface="Times New Roman" panose="02020603050405020304" pitchFamily="18" charset="0"/>
                <a:cs typeface="Times New Roman" panose="02020603050405020304" pitchFamily="18" charset="0"/>
              </a:rPr>
              <a:t>.</a:t>
            </a:r>
            <a:endParaRPr lang="en-US" altLang="zh-CN" sz="2000" b="1" dirty="0">
              <a:latin typeface="Times New Roman" panose="02020603050405020304" pitchFamily="18" charset="0"/>
              <a:cs typeface="Times New Roman" panose="02020603050405020304" pitchFamily="18" charset="0"/>
            </a:endParaRPr>
          </a:p>
          <a:p>
            <a:pPr marL="0" lvl="0" indent="0" eaLnBrk="1" hangingPunct="1">
              <a:spcBef>
                <a:spcPct val="0"/>
              </a:spcBef>
              <a:buNone/>
            </a:pPr>
            <a:r>
              <a:rPr lang="en-US" altLang="zh-CN" sz="2000" b="1" dirty="0">
                <a:latin typeface="Times New Roman" panose="02020603050405020304" pitchFamily="18" charset="0"/>
                <a:cs typeface="Times New Roman" panose="02020603050405020304" pitchFamily="18" charset="0"/>
              </a:rPr>
              <a:t>.</a:t>
            </a:r>
            <a:endParaRPr lang="en-US" altLang="zh-CN" sz="2000" b="1" dirty="0">
              <a:latin typeface="Times New Roman" panose="02020603050405020304" pitchFamily="18" charset="0"/>
              <a:cs typeface="Times New Roman" panose="02020603050405020304" pitchFamily="18" charset="0"/>
            </a:endParaRPr>
          </a:p>
          <a:p>
            <a:pPr marL="0" lvl="0" indent="0" eaLnBrk="1" hangingPunct="1">
              <a:lnSpc>
                <a:spcPct val="90000"/>
              </a:lnSpc>
              <a:spcBef>
                <a:spcPts val="1200"/>
              </a:spcBef>
              <a:buNone/>
            </a:pPr>
            <a:r>
              <a:rPr lang="en-US" altLang="zh-CN" sz="2800" b="1" dirty="0">
                <a:latin typeface="Times New Roman" panose="02020603050405020304" pitchFamily="18" charset="0"/>
                <a:cs typeface="Times New Roman" panose="02020603050405020304" pitchFamily="18" charset="0"/>
              </a:rPr>
              <a:t>a[</a:t>
            </a:r>
            <a:r>
              <a:rPr lang="en-US" altLang="zh-CN" sz="2800" b="1" i="1" dirty="0">
                <a:latin typeface="Times New Roman" panose="02020603050405020304" pitchFamily="18" charset="0"/>
                <a:cs typeface="Times New Roman" panose="02020603050405020304" pitchFamily="18" charset="0"/>
              </a:rPr>
              <a:t>m</a:t>
            </a:r>
            <a:r>
              <a:rPr lang="en-US" altLang="zh-CN" sz="2800" b="1" dirty="0">
                <a:latin typeface="Times New Roman" panose="02020603050405020304" pitchFamily="18" charset="0"/>
                <a:cs typeface="Times New Roman" panose="02020603050405020304" pitchFamily="18" charset="0"/>
              </a:rPr>
              <a:t>-1]</a:t>
            </a:r>
            <a:endParaRPr lang="zh-CN" altLang="en-US" sz="2800" b="1" dirty="0">
              <a:latin typeface="Times New Roman" panose="02020603050405020304" pitchFamily="18" charset="0"/>
              <a:ea typeface="Times New Roman" panose="02020603050405020304" pitchFamily="18" charset="0"/>
            </a:endParaRPr>
          </a:p>
        </p:txBody>
      </p:sp>
      <p:cxnSp>
        <p:nvCxnSpPr>
          <p:cNvPr id="59419" name="直接箭头连接符 29"/>
          <p:cNvCxnSpPr>
            <a:endCxn id="59396" idx="1"/>
          </p:cNvCxnSpPr>
          <p:nvPr/>
        </p:nvCxnSpPr>
        <p:spPr>
          <a:xfrm>
            <a:off x="2500313" y="3214688"/>
            <a:ext cx="500062" cy="1587"/>
          </a:xfrm>
          <a:prstGeom prst="straightConnector1">
            <a:avLst/>
          </a:prstGeom>
          <a:ln w="38100" cap="flat" cmpd="sng">
            <a:solidFill>
              <a:srgbClr val="00B050"/>
            </a:solidFill>
            <a:prstDash val="solid"/>
            <a:headEnd type="none" w="med" len="med"/>
            <a:tailEnd type="arrow" w="med" len="med"/>
          </a:ln>
        </p:spPr>
      </p:cxnSp>
      <p:cxnSp>
        <p:nvCxnSpPr>
          <p:cNvPr id="59420" name="直接箭头连接符 30"/>
          <p:cNvCxnSpPr/>
          <p:nvPr/>
        </p:nvCxnSpPr>
        <p:spPr>
          <a:xfrm>
            <a:off x="2500313" y="3927475"/>
            <a:ext cx="500062" cy="1588"/>
          </a:xfrm>
          <a:prstGeom prst="straightConnector1">
            <a:avLst/>
          </a:prstGeom>
          <a:ln w="38100" cap="flat" cmpd="sng">
            <a:solidFill>
              <a:srgbClr val="00B050"/>
            </a:solidFill>
            <a:prstDash val="solid"/>
            <a:headEnd type="none" w="med" len="med"/>
            <a:tailEnd type="arrow" w="med" len="med"/>
          </a:ln>
        </p:spPr>
      </p:cxnSp>
      <p:cxnSp>
        <p:nvCxnSpPr>
          <p:cNvPr id="59421" name="直接箭头连接符 31"/>
          <p:cNvCxnSpPr/>
          <p:nvPr/>
        </p:nvCxnSpPr>
        <p:spPr>
          <a:xfrm>
            <a:off x="2500313" y="5641975"/>
            <a:ext cx="500062" cy="1588"/>
          </a:xfrm>
          <a:prstGeom prst="straightConnector1">
            <a:avLst/>
          </a:prstGeom>
          <a:ln w="38100" cap="flat" cmpd="sng">
            <a:solidFill>
              <a:srgbClr val="00B050"/>
            </a:solidFill>
            <a:prstDash val="solid"/>
            <a:headEnd type="none" w="med" len="med"/>
            <a:tailEnd type="arrow" w="med" len="med"/>
          </a:ln>
        </p:spPr>
      </p:cxnSp>
      <p:sp>
        <p:nvSpPr>
          <p:cNvPr id="59422" name="矩形 32"/>
          <p:cNvSpPr/>
          <p:nvPr/>
        </p:nvSpPr>
        <p:spPr>
          <a:xfrm>
            <a:off x="1428750" y="2714625"/>
            <a:ext cx="1071563" cy="3429000"/>
          </a:xfrm>
          <a:prstGeom prst="rect">
            <a:avLst/>
          </a:prstGeom>
          <a:noFill/>
          <a:ln w="28575" cap="flat" cmpd="sng">
            <a:solidFill>
              <a:srgbClr val="3333CC"/>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342900" lvl="0" indent="-342900" eaLnBrk="1" hangingPunct="1">
              <a:lnSpc>
                <a:spcPct val="90000"/>
              </a:lnSpc>
            </a:pPr>
            <a:endParaRPr lang="zh-CN" altLang="en-US" sz="2000" b="1" dirty="0">
              <a:latin typeface="宋体" panose="02010600030101010101" pitchFamily="2" charset="-122"/>
            </a:endParaRPr>
          </a:p>
        </p:txBody>
      </p:sp>
      <p:sp>
        <p:nvSpPr>
          <p:cNvPr id="59423" name="TextBox 33"/>
          <p:cNvSpPr txBox="1"/>
          <p:nvPr/>
        </p:nvSpPr>
        <p:spPr>
          <a:xfrm>
            <a:off x="322263" y="2714625"/>
            <a:ext cx="392112" cy="53498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buNone/>
            </a:pPr>
            <a:r>
              <a:rPr lang="en-US" altLang="zh-CN" b="1" dirty="0">
                <a:latin typeface="Times New Roman" panose="02020603050405020304" pitchFamily="18" charset="0"/>
                <a:cs typeface="Times New Roman" panose="02020603050405020304" pitchFamily="18" charset="0"/>
              </a:rPr>
              <a:t>a</a:t>
            </a:r>
            <a:endParaRPr lang="zh-CN" altLang="en-US" b="1" dirty="0">
              <a:latin typeface="Times New Roman" panose="02020603050405020304" pitchFamily="18" charset="0"/>
              <a:ea typeface="Times New Roman" panose="02020603050405020304" pitchFamily="18" charset="0"/>
            </a:endParaRPr>
          </a:p>
        </p:txBody>
      </p:sp>
      <p:cxnSp>
        <p:nvCxnSpPr>
          <p:cNvPr id="59424" name="直接箭头连接符 34"/>
          <p:cNvCxnSpPr/>
          <p:nvPr/>
        </p:nvCxnSpPr>
        <p:spPr>
          <a:xfrm>
            <a:off x="857250" y="3000375"/>
            <a:ext cx="500063" cy="1588"/>
          </a:xfrm>
          <a:prstGeom prst="straightConnector1">
            <a:avLst/>
          </a:prstGeom>
          <a:ln w="38100" cap="flat" cmpd="sng">
            <a:solidFill>
              <a:srgbClr val="00B050"/>
            </a:solidFill>
            <a:prstDash val="solid"/>
            <a:headEnd type="none" w="med" len="med"/>
            <a:tailEnd type="arrow" w="med" len="med"/>
          </a:ln>
        </p:spPr>
      </p:cxnSp>
      <p:cxnSp>
        <p:nvCxnSpPr>
          <p:cNvPr id="59425" name="直接连接符 36"/>
          <p:cNvCxnSpPr/>
          <p:nvPr/>
        </p:nvCxnSpPr>
        <p:spPr>
          <a:xfrm>
            <a:off x="1428750" y="3571875"/>
            <a:ext cx="1071563" cy="1588"/>
          </a:xfrm>
          <a:prstGeom prst="line">
            <a:avLst/>
          </a:prstGeom>
          <a:ln w="38100" cap="flat" cmpd="sng">
            <a:solidFill>
              <a:srgbClr val="3333CC"/>
            </a:solidFill>
            <a:prstDash val="solid"/>
            <a:headEnd type="none" w="med" len="med"/>
            <a:tailEnd type="none" w="med" len="med"/>
          </a:ln>
        </p:spPr>
      </p:cxnSp>
      <p:cxnSp>
        <p:nvCxnSpPr>
          <p:cNvPr id="59426" name="直接连接符 38"/>
          <p:cNvCxnSpPr/>
          <p:nvPr/>
        </p:nvCxnSpPr>
        <p:spPr>
          <a:xfrm>
            <a:off x="1428750" y="4213225"/>
            <a:ext cx="1071563" cy="1588"/>
          </a:xfrm>
          <a:prstGeom prst="line">
            <a:avLst/>
          </a:prstGeom>
          <a:ln w="38100" cap="flat" cmpd="sng">
            <a:solidFill>
              <a:srgbClr val="3333CC"/>
            </a:solidFill>
            <a:prstDash val="solid"/>
            <a:headEnd type="none" w="med" len="med"/>
            <a:tailEnd type="none" w="med" len="med"/>
          </a:ln>
        </p:spPr>
      </p:cxnSp>
      <p:cxnSp>
        <p:nvCxnSpPr>
          <p:cNvPr id="59427" name="直接连接符 39"/>
          <p:cNvCxnSpPr/>
          <p:nvPr/>
        </p:nvCxnSpPr>
        <p:spPr>
          <a:xfrm>
            <a:off x="1428750" y="5427663"/>
            <a:ext cx="1071563" cy="1587"/>
          </a:xfrm>
          <a:prstGeom prst="line">
            <a:avLst/>
          </a:prstGeom>
          <a:ln w="38100" cap="flat" cmpd="sng">
            <a:solidFill>
              <a:srgbClr val="3333CC"/>
            </a:solidFill>
            <a:prstDash val="solid"/>
            <a:headEnd type="none" w="med" len="med"/>
            <a:tailEnd type="none" w="med" len="med"/>
          </a:ln>
        </p:spPr>
      </p:cxnSp>
      <p:sp>
        <p:nvSpPr>
          <p:cNvPr id="59428" name="TextBox 40"/>
          <p:cNvSpPr txBox="1"/>
          <p:nvPr/>
        </p:nvSpPr>
        <p:spPr>
          <a:xfrm>
            <a:off x="3214688" y="2701925"/>
            <a:ext cx="5648325" cy="36988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buNone/>
            </a:pPr>
            <a:r>
              <a:rPr lang="en-US" altLang="zh-CN" sz="2000" b="1" i="1" dirty="0">
                <a:latin typeface="Times New Roman" panose="02020603050405020304" pitchFamily="18" charset="0"/>
                <a:cs typeface="Times New Roman" panose="02020603050405020304" pitchFamily="18" charset="0"/>
              </a:rPr>
              <a:t>0            1         2                                  n-2     n-1</a:t>
            </a:r>
            <a:r>
              <a:rPr lang="en-US" altLang="zh-CN" sz="2000" b="1" dirty="0">
                <a:latin typeface="宋体" panose="02010600030101010101" pitchFamily="2" charset="-122"/>
              </a:rPr>
              <a:t>    </a:t>
            </a:r>
            <a:endParaRPr lang="zh-CN" altLang="en-US" sz="2000" b="1" dirty="0">
              <a:latin typeface="宋体" panose="02010600030101010101" pitchFamily="2" charset="-122"/>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9430"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0419"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数组指针：指向数组的指针</a:t>
            </a:r>
            <a:endParaRPr lang="en-US" altLang="zh-CN" b="1" dirty="0">
              <a:latin typeface="华文中宋" panose="02010600040101010101" pitchFamily="2" charset="-122"/>
              <a:ea typeface="华文中宋" panose="02010600040101010101" pitchFamily="2" charset="-122"/>
            </a:endParaRPr>
          </a:p>
        </p:txBody>
      </p:sp>
      <p:sp>
        <p:nvSpPr>
          <p:cNvPr id="60420" name="Rectangle 3"/>
          <p:cNvSpPr>
            <a:spLocks noGrp="1"/>
          </p:cNvSpPr>
          <p:nvPr>
            <p:ph idx="1"/>
          </p:nvPr>
        </p:nvSpPr>
        <p:spPr>
          <a:xfrm>
            <a:off x="381000" y="1844675"/>
            <a:ext cx="8610600" cy="4419600"/>
          </a:xfrm>
          <a:ln/>
        </p:spPr>
        <p:txBody>
          <a:bodyPr vert="horz" wrap="square" lIns="91440" tIns="45720" rIns="91440" bIns="45720" anchor="t" anchorCtr="0"/>
          <a:p>
            <a:pPr lvl="1" eaLnBrk="1" hangingPunct="1">
              <a:lnSpc>
                <a:spcPct val="90000"/>
              </a:lnSpc>
            </a:pPr>
            <a:r>
              <a:rPr lang="zh-CN" altLang="en-US" sz="2400" b="1" dirty="0">
                <a:solidFill>
                  <a:schemeClr val="folHlink"/>
                </a:solidFill>
                <a:latin typeface="Comic Sans MS" panose="030F0702030302020204" pitchFamily="66" charset="0"/>
              </a:rPr>
              <a:t>定义指向数组的指针变量</a:t>
            </a:r>
            <a:r>
              <a:rPr lang="zh-CN" altLang="en-US" sz="2400" dirty="0">
                <a:latin typeface="Comic Sans MS" panose="030F0702030302020204" pitchFamily="66" charset="0"/>
              </a:rPr>
              <a:t>，如：</a:t>
            </a:r>
            <a:r>
              <a:rPr lang="en-US" altLang="zh-CN" sz="2400" dirty="0">
                <a:solidFill>
                  <a:schemeClr val="folHlink"/>
                </a:solidFill>
                <a:latin typeface="Comic Sans MS" panose="030F0702030302020204" pitchFamily="66" charset="0"/>
              </a:rPr>
              <a:t>int  (*p)[4];</a:t>
            </a:r>
            <a:endParaRPr lang="en-US" altLang="zh-CN" sz="2400" dirty="0">
              <a:solidFill>
                <a:schemeClr val="folHlink"/>
              </a:solidFill>
              <a:latin typeface="Comic Sans MS" panose="030F0702030302020204" pitchFamily="66" charset="0"/>
            </a:endParaRPr>
          </a:p>
          <a:p>
            <a:pPr lvl="2" eaLnBrk="1" hangingPunct="1">
              <a:lnSpc>
                <a:spcPct val="90000"/>
              </a:lnSpc>
            </a:pPr>
            <a:r>
              <a:rPr lang="zh-CN" altLang="en-US" sz="2000" b="1" dirty="0">
                <a:solidFill>
                  <a:schemeClr val="hlink"/>
                </a:solidFill>
                <a:latin typeface="Comic Sans MS" panose="030F0702030302020204" pitchFamily="66" charset="0"/>
              </a:rPr>
              <a:t>定义指针变量</a:t>
            </a:r>
            <a:r>
              <a:rPr lang="en-US" altLang="zh-CN" sz="2000" b="1" dirty="0">
                <a:solidFill>
                  <a:schemeClr val="hlink"/>
                </a:solidFill>
                <a:latin typeface="Comic Sans MS" panose="030F0702030302020204" pitchFamily="66" charset="0"/>
              </a:rPr>
              <a:t>p</a:t>
            </a:r>
            <a:r>
              <a:rPr lang="zh-CN" altLang="en-US" sz="2000" b="1" dirty="0">
                <a:solidFill>
                  <a:schemeClr val="hlink"/>
                </a:solidFill>
                <a:latin typeface="Comic Sans MS" panose="030F0702030302020204" pitchFamily="66" charset="0"/>
              </a:rPr>
              <a:t>能指向一个由四个</a:t>
            </a:r>
            <a:r>
              <a:rPr lang="en-US" altLang="zh-CN" sz="2000" b="1" dirty="0">
                <a:solidFill>
                  <a:schemeClr val="hlink"/>
                </a:solidFill>
                <a:latin typeface="Comic Sans MS" panose="030F0702030302020204" pitchFamily="66" charset="0"/>
              </a:rPr>
              <a:t>int</a:t>
            </a:r>
            <a:r>
              <a:rPr lang="zh-CN" altLang="en-US" sz="2000" b="1" dirty="0">
                <a:solidFill>
                  <a:schemeClr val="hlink"/>
                </a:solidFill>
                <a:latin typeface="Comic Sans MS" panose="030F0702030302020204" pitchFamily="66" charset="0"/>
              </a:rPr>
              <a:t>型元素组成的数组</a:t>
            </a:r>
            <a:endParaRPr lang="zh-CN" altLang="en-US" sz="2000" b="1" dirty="0">
              <a:solidFill>
                <a:schemeClr val="hlink"/>
              </a:solidFill>
              <a:latin typeface="Comic Sans MS" panose="030F0702030302020204" pitchFamily="66" charset="0"/>
            </a:endParaRPr>
          </a:p>
          <a:p>
            <a:pPr lvl="2" eaLnBrk="1" hangingPunct="1">
              <a:lnSpc>
                <a:spcPct val="90000"/>
              </a:lnSpc>
            </a:pPr>
            <a:r>
              <a:rPr lang="zh-CN" altLang="en-US" sz="2000" dirty="0">
                <a:latin typeface="Comic Sans MS" panose="030F0702030302020204" pitchFamily="66" charset="0"/>
              </a:rPr>
              <a:t>以上定义中，圆括号是必需的，否则 </a:t>
            </a:r>
            <a:r>
              <a:rPr lang="en-US" altLang="zh-CN" sz="2000" dirty="0">
                <a:solidFill>
                  <a:schemeClr val="folHlink"/>
                </a:solidFill>
                <a:latin typeface="Comic Sans MS" panose="030F0702030302020204" pitchFamily="66" charset="0"/>
              </a:rPr>
              <a:t>int *p[4];</a:t>
            </a:r>
            <a:r>
              <a:rPr lang="en-US" altLang="zh-CN" sz="2000" dirty="0">
                <a:latin typeface="Comic Sans MS" panose="030F0702030302020204" pitchFamily="66" charset="0"/>
              </a:rPr>
              <a:t> </a:t>
            </a:r>
            <a:r>
              <a:rPr lang="zh-CN" altLang="en-US" sz="2000" b="1" dirty="0">
                <a:solidFill>
                  <a:schemeClr val="hlink"/>
                </a:solidFill>
                <a:latin typeface="Comic Sans MS" panose="030F0702030302020204" pitchFamily="66" charset="0"/>
              </a:rPr>
              <a:t>定义为一个指针数组</a:t>
            </a:r>
            <a:r>
              <a:rPr lang="en-US" altLang="zh-CN" sz="2000" b="1" dirty="0">
                <a:solidFill>
                  <a:schemeClr val="hlink"/>
                </a:solidFill>
                <a:latin typeface="Comic Sans MS" panose="030F0702030302020204" pitchFamily="66" charset="0"/>
              </a:rPr>
              <a:t>p</a:t>
            </a:r>
            <a:r>
              <a:rPr lang="zh-CN" altLang="en-US" sz="2000" dirty="0">
                <a:latin typeface="Comic Sans MS" panose="030F0702030302020204" pitchFamily="66" charset="0"/>
              </a:rPr>
              <a:t>，即</a:t>
            </a:r>
            <a:r>
              <a:rPr lang="en-US" altLang="zh-CN" sz="2000" dirty="0">
                <a:latin typeface="Comic Sans MS" panose="030F0702030302020204" pitchFamily="66" charset="0"/>
              </a:rPr>
              <a:t>p</a:t>
            </a:r>
            <a:r>
              <a:rPr lang="zh-CN" altLang="en-US" sz="2000" dirty="0">
                <a:latin typeface="Comic Sans MS" panose="030F0702030302020204" pitchFamily="66" charset="0"/>
              </a:rPr>
              <a:t>有四个元素，每个元素是一个指向整型变量的指针</a:t>
            </a:r>
            <a:endParaRPr lang="zh-CN" altLang="en-US" sz="2000" dirty="0">
              <a:latin typeface="Comic Sans MS" panose="030F0702030302020204" pitchFamily="66" charset="0"/>
            </a:endParaRPr>
          </a:p>
          <a:p>
            <a:pPr lvl="2" eaLnBrk="1" hangingPunct="1">
              <a:lnSpc>
                <a:spcPct val="90000"/>
              </a:lnSpc>
            </a:pPr>
            <a:r>
              <a:rPr lang="en-US" altLang="zh-CN" sz="2000" b="1" dirty="0">
                <a:solidFill>
                  <a:schemeClr val="folHlink"/>
                </a:solidFill>
                <a:latin typeface="Comic Sans MS" panose="030F0702030302020204" pitchFamily="66" charset="0"/>
              </a:rPr>
              <a:t>p</a:t>
            </a:r>
            <a:r>
              <a:rPr lang="zh-CN" altLang="en-US" sz="2000" b="1" dirty="0">
                <a:solidFill>
                  <a:schemeClr val="folHlink"/>
                </a:solidFill>
                <a:latin typeface="Comic Sans MS" panose="030F0702030302020204" pitchFamily="66" charset="0"/>
              </a:rPr>
              <a:t>是一个指向由四个整型元素组成的数组</a:t>
            </a:r>
            <a:r>
              <a:rPr lang="zh-CN" altLang="en-US" sz="2000" b="1" dirty="0">
                <a:latin typeface="Comic Sans MS" panose="030F0702030302020204" pitchFamily="66" charset="0"/>
              </a:rPr>
              <a:t>，对</a:t>
            </a:r>
            <a:r>
              <a:rPr lang="en-US" altLang="zh-CN" sz="2000" b="1" dirty="0">
                <a:latin typeface="Comic Sans MS" panose="030F0702030302020204" pitchFamily="66" charset="0"/>
              </a:rPr>
              <a:t>p</a:t>
            </a:r>
            <a:r>
              <a:rPr lang="zh-CN" altLang="en-US" sz="2000" b="1" dirty="0">
                <a:latin typeface="Comic Sans MS" panose="030F0702030302020204" pitchFamily="66" charset="0"/>
              </a:rPr>
              <a:t>作增减</a:t>
            </a:r>
            <a:r>
              <a:rPr lang="en-US" altLang="zh-CN" sz="2000" b="1" dirty="0">
                <a:latin typeface="Comic Sans MS" panose="030F0702030302020204" pitchFamily="66" charset="0"/>
              </a:rPr>
              <a:t>1</a:t>
            </a:r>
            <a:r>
              <a:rPr lang="zh-CN" altLang="en-US" sz="2000" b="1" dirty="0">
                <a:latin typeface="Comic Sans MS" panose="030F0702030302020204" pitchFamily="66" charset="0"/>
              </a:rPr>
              <a:t>运算，就表示向前进或向后退四个整型元素</a:t>
            </a:r>
            <a:endParaRPr lang="zh-CN" altLang="en-US" sz="2000" b="1" dirty="0">
              <a:latin typeface="Comic Sans MS" panose="030F0702030302020204" pitchFamily="66" charset="0"/>
            </a:endParaRPr>
          </a:p>
          <a:p>
            <a:pPr lvl="1" eaLnBrk="1" hangingPunct="1">
              <a:lnSpc>
                <a:spcPct val="90000"/>
              </a:lnSpc>
            </a:pPr>
            <a:r>
              <a:rPr lang="zh-CN" altLang="en-US" sz="2400" dirty="0">
                <a:latin typeface="Comic Sans MS" panose="030F0702030302020204" pitchFamily="66" charset="0"/>
              </a:rPr>
              <a:t>如有变量定义： </a:t>
            </a:r>
            <a:r>
              <a:rPr lang="en-US" altLang="zh-CN" sz="2400" dirty="0">
                <a:solidFill>
                  <a:schemeClr val="folHlink"/>
                </a:solidFill>
                <a:latin typeface="Comic Sans MS" panose="030F0702030302020204" pitchFamily="66" charset="0"/>
              </a:rPr>
              <a:t>int a[3][4], (*p)[4];</a:t>
            </a:r>
            <a:endParaRPr lang="en-US" altLang="zh-CN" sz="2400" dirty="0">
              <a:solidFill>
                <a:schemeClr val="folHlink"/>
              </a:solidFill>
              <a:latin typeface="Comic Sans MS" panose="030F0702030302020204" pitchFamily="66" charset="0"/>
            </a:endParaRPr>
          </a:p>
          <a:p>
            <a:pPr lvl="2" eaLnBrk="1" hangingPunct="1">
              <a:lnSpc>
                <a:spcPct val="90000"/>
              </a:lnSpc>
            </a:pPr>
            <a:r>
              <a:rPr lang="en-US" altLang="zh-CN" sz="2000" dirty="0">
                <a:solidFill>
                  <a:schemeClr val="hlink"/>
                </a:solidFill>
                <a:latin typeface="Comic Sans MS" panose="030F0702030302020204" pitchFamily="66" charset="0"/>
              </a:rPr>
              <a:t>p = a ;</a:t>
            </a:r>
            <a:r>
              <a:rPr lang="zh-CN" altLang="en-US" sz="2000" dirty="0">
                <a:latin typeface="Comic Sans MS" panose="030F0702030302020204" pitchFamily="66" charset="0"/>
              </a:rPr>
              <a:t>使</a:t>
            </a:r>
            <a:r>
              <a:rPr lang="en-US" altLang="zh-CN" sz="2000" dirty="0">
                <a:latin typeface="Comic Sans MS" panose="030F0702030302020204" pitchFamily="66" charset="0"/>
              </a:rPr>
              <a:t>p</a:t>
            </a:r>
            <a:r>
              <a:rPr lang="zh-CN" altLang="en-US" sz="2000" dirty="0">
                <a:latin typeface="Comic Sans MS" panose="030F0702030302020204" pitchFamily="66" charset="0"/>
              </a:rPr>
              <a:t>指向二维数组</a:t>
            </a:r>
            <a:r>
              <a:rPr lang="en-US" altLang="zh-CN" sz="2000" dirty="0">
                <a:latin typeface="Comic Sans MS" panose="030F0702030302020204" pitchFamily="66" charset="0"/>
              </a:rPr>
              <a:t>a</a:t>
            </a:r>
            <a:r>
              <a:rPr lang="zh-CN" altLang="en-US" sz="2000" dirty="0">
                <a:latin typeface="Comic Sans MS" panose="030F0702030302020204" pitchFamily="66" charset="0"/>
              </a:rPr>
              <a:t>的第</a:t>
            </a:r>
            <a:r>
              <a:rPr lang="en-US" altLang="zh-CN" sz="2000" dirty="0">
                <a:latin typeface="Comic Sans MS" panose="030F0702030302020204" pitchFamily="66" charset="0"/>
              </a:rPr>
              <a:t>1</a:t>
            </a:r>
            <a:r>
              <a:rPr lang="zh-CN" altLang="en-US" sz="2000" dirty="0">
                <a:latin typeface="Comic Sans MS" panose="030F0702030302020204" pitchFamily="66" charset="0"/>
              </a:rPr>
              <a:t>行</a:t>
            </a:r>
            <a:endParaRPr lang="zh-CN" altLang="en-US" sz="2000" dirty="0">
              <a:latin typeface="Comic Sans MS" panose="030F0702030302020204" pitchFamily="66" charset="0"/>
            </a:endParaRPr>
          </a:p>
          <a:p>
            <a:pPr lvl="2" eaLnBrk="1" hangingPunct="1">
              <a:lnSpc>
                <a:spcPct val="90000"/>
              </a:lnSpc>
            </a:pPr>
            <a:r>
              <a:rPr lang="en-US" altLang="zh-CN" sz="2000" dirty="0">
                <a:solidFill>
                  <a:schemeClr val="hlink"/>
                </a:solidFill>
                <a:latin typeface="Comic Sans MS" panose="030F0702030302020204" pitchFamily="66" charset="0"/>
              </a:rPr>
              <a:t>p+1</a:t>
            </a:r>
            <a:r>
              <a:rPr lang="zh-CN" altLang="en-US" sz="2000" dirty="0">
                <a:latin typeface="Comic Sans MS" panose="030F0702030302020204" pitchFamily="66" charset="0"/>
              </a:rPr>
              <a:t>的指针值为指向二维数组</a:t>
            </a:r>
            <a:r>
              <a:rPr lang="en-US" altLang="zh-CN" sz="2000" dirty="0">
                <a:latin typeface="Comic Sans MS" panose="030F0702030302020204" pitchFamily="66" charset="0"/>
              </a:rPr>
              <a:t>a</a:t>
            </a:r>
            <a:r>
              <a:rPr lang="zh-CN" altLang="en-US" sz="2000" dirty="0">
                <a:latin typeface="Comic Sans MS" panose="030F0702030302020204" pitchFamily="66" charset="0"/>
              </a:rPr>
              <a:t>的第二行</a:t>
            </a:r>
            <a:endParaRPr lang="zh-CN" altLang="en-US" sz="2000" dirty="0">
              <a:latin typeface="Comic Sans MS" panose="030F0702030302020204" pitchFamily="66" charset="0"/>
            </a:endParaRPr>
          </a:p>
          <a:p>
            <a:pPr lvl="2" eaLnBrk="1" hangingPunct="1">
              <a:lnSpc>
                <a:spcPct val="90000"/>
              </a:lnSpc>
            </a:pPr>
            <a:r>
              <a:rPr lang="zh-CN" altLang="en-US" sz="2000" dirty="0">
                <a:latin typeface="Comic Sans MS" panose="030F0702030302020204" pitchFamily="66" charset="0"/>
              </a:rPr>
              <a:t>若</a:t>
            </a:r>
            <a:r>
              <a:rPr lang="en-US" altLang="zh-CN" sz="2000" dirty="0">
                <a:latin typeface="Comic Sans MS" panose="030F0702030302020204" pitchFamily="66" charset="0"/>
              </a:rPr>
              <a:t>p = a</a:t>
            </a:r>
            <a:r>
              <a:rPr lang="zh-CN" altLang="en-US" sz="2000" dirty="0">
                <a:latin typeface="Comic Sans MS" panose="030F0702030302020204" pitchFamily="66" charset="0"/>
              </a:rPr>
              <a:t>，则</a:t>
            </a:r>
            <a:r>
              <a:rPr lang="en-US" altLang="zh-CN" sz="2000" dirty="0">
                <a:solidFill>
                  <a:schemeClr val="hlink"/>
                </a:solidFill>
                <a:latin typeface="Comic Sans MS" panose="030F0702030302020204" pitchFamily="66" charset="0"/>
              </a:rPr>
              <a:t>p+i</a:t>
            </a:r>
            <a:r>
              <a:rPr lang="zh-CN" altLang="en-US" sz="2000" dirty="0">
                <a:latin typeface="Comic Sans MS" panose="030F0702030302020204" pitchFamily="66" charset="0"/>
              </a:rPr>
              <a:t>指向二维数组</a:t>
            </a:r>
            <a:r>
              <a:rPr lang="en-US" altLang="zh-CN" sz="2000" dirty="0">
                <a:latin typeface="Comic Sans MS" panose="030F0702030302020204" pitchFamily="66" charset="0"/>
              </a:rPr>
              <a:t>a</a:t>
            </a:r>
            <a:r>
              <a:rPr lang="zh-CN" altLang="en-US" sz="2000" dirty="0">
                <a:latin typeface="Comic Sans MS" panose="030F0702030302020204" pitchFamily="66" charset="0"/>
              </a:rPr>
              <a:t>的第</a:t>
            </a:r>
            <a:r>
              <a:rPr lang="en-US" altLang="zh-CN" sz="2000" dirty="0">
                <a:latin typeface="Comic Sans MS" panose="030F0702030302020204" pitchFamily="66" charset="0"/>
              </a:rPr>
              <a:t>i+1</a:t>
            </a:r>
            <a:r>
              <a:rPr lang="zh-CN" altLang="en-US" sz="2000" dirty="0">
                <a:latin typeface="Comic Sans MS" panose="030F0702030302020204" pitchFamily="66" charset="0"/>
              </a:rPr>
              <a:t>行，与</a:t>
            </a:r>
            <a:r>
              <a:rPr lang="en-US" altLang="zh-CN" sz="2000" dirty="0">
                <a:latin typeface="Comic Sans MS" panose="030F0702030302020204" pitchFamily="66" charset="0"/>
              </a:rPr>
              <a:t>a+i</a:t>
            </a:r>
            <a:r>
              <a:rPr lang="zh-CN" altLang="en-US" sz="2000" dirty="0">
                <a:latin typeface="Comic Sans MS" panose="030F0702030302020204" pitchFamily="66" charset="0"/>
              </a:rPr>
              <a:t>一样</a:t>
            </a:r>
            <a:endParaRPr lang="zh-CN" altLang="en-US" sz="2000" dirty="0">
              <a:latin typeface="Comic Sans MS" panose="030F0702030302020204" pitchFamily="66" charset="0"/>
            </a:endParaRPr>
          </a:p>
          <a:p>
            <a:pPr lvl="2" eaLnBrk="1" hangingPunct="1">
              <a:lnSpc>
                <a:spcPct val="90000"/>
              </a:lnSpc>
            </a:pPr>
            <a:r>
              <a:rPr lang="zh-CN" altLang="en-US" sz="2000" dirty="0">
                <a:latin typeface="Comic Sans MS" panose="030F0702030302020204" pitchFamily="66" charset="0"/>
              </a:rPr>
              <a:t>同二维数组元素的地址计算规则相对应，</a:t>
            </a:r>
            <a:r>
              <a:rPr lang="zh-CN" altLang="en-US" sz="2000" dirty="0">
                <a:solidFill>
                  <a:schemeClr val="hlink"/>
                </a:solidFill>
                <a:latin typeface="Comic Sans MS" panose="030F0702030302020204" pitchFamily="66" charset="0"/>
              </a:rPr>
              <a:t>*</a:t>
            </a:r>
            <a:r>
              <a:rPr lang="en-US" altLang="zh-CN" sz="2000" dirty="0">
                <a:solidFill>
                  <a:schemeClr val="hlink"/>
                </a:solidFill>
                <a:latin typeface="Comic Sans MS" panose="030F0702030302020204" pitchFamily="66" charset="0"/>
              </a:rPr>
              <a:t>p+j</a:t>
            </a:r>
            <a:r>
              <a:rPr lang="zh-CN" altLang="en-US" sz="2000" dirty="0">
                <a:latin typeface="Comic Sans MS" panose="030F0702030302020204" pitchFamily="66" charset="0"/>
              </a:rPr>
              <a:t>指向</a:t>
            </a:r>
            <a:r>
              <a:rPr lang="en-US" altLang="zh-CN" sz="2000" dirty="0">
                <a:latin typeface="Comic Sans MS" panose="030F0702030302020204" pitchFamily="66" charset="0"/>
              </a:rPr>
              <a:t>a[0][j]</a:t>
            </a:r>
            <a:r>
              <a:rPr lang="zh-CN" altLang="en-US" sz="2000" dirty="0">
                <a:latin typeface="Comic Sans MS" panose="030F0702030302020204" pitchFamily="66" charset="0"/>
              </a:rPr>
              <a:t>；</a:t>
            </a:r>
            <a:r>
              <a:rPr lang="zh-CN" altLang="en-US" sz="2000" dirty="0">
                <a:solidFill>
                  <a:schemeClr val="hlink"/>
                </a:solidFill>
                <a:latin typeface="Comic Sans MS" panose="030F0702030302020204" pitchFamily="66" charset="0"/>
              </a:rPr>
              <a:t>*</a:t>
            </a:r>
            <a:r>
              <a:rPr lang="en-US" altLang="zh-CN" sz="2000" dirty="0">
                <a:solidFill>
                  <a:schemeClr val="hlink"/>
                </a:solidFill>
                <a:latin typeface="Comic Sans MS" panose="030F0702030302020204" pitchFamily="66" charset="0"/>
              </a:rPr>
              <a:t>(p+i)+j</a:t>
            </a:r>
            <a:r>
              <a:rPr lang="zh-CN" altLang="en-US" sz="2000" dirty="0">
                <a:solidFill>
                  <a:schemeClr val="hlink"/>
                </a:solidFill>
                <a:latin typeface="Comic Sans MS" panose="030F0702030302020204" pitchFamily="66" charset="0"/>
              </a:rPr>
              <a:t>，或者</a:t>
            </a:r>
            <a:r>
              <a:rPr lang="en-US" altLang="zh-CN" sz="2000" dirty="0">
                <a:solidFill>
                  <a:schemeClr val="hlink"/>
                </a:solidFill>
                <a:latin typeface="Comic Sans MS" panose="030F0702030302020204" pitchFamily="66" charset="0"/>
              </a:rPr>
              <a:t>p[i]+j</a:t>
            </a:r>
            <a:r>
              <a:rPr lang="zh-CN" altLang="en-US" sz="2000" dirty="0">
                <a:latin typeface="Comic Sans MS" panose="030F0702030302020204" pitchFamily="66" charset="0"/>
              </a:rPr>
              <a:t>指向数组</a:t>
            </a:r>
            <a:r>
              <a:rPr lang="en-US" altLang="zh-CN" sz="2000" dirty="0">
                <a:latin typeface="Comic Sans MS" panose="030F0702030302020204" pitchFamily="66" charset="0"/>
              </a:rPr>
              <a:t>a</a:t>
            </a:r>
            <a:r>
              <a:rPr lang="zh-CN" altLang="en-US" sz="2000" dirty="0">
                <a:latin typeface="Comic Sans MS" panose="030F0702030302020204" pitchFamily="66" charset="0"/>
              </a:rPr>
              <a:t>的元素</a:t>
            </a:r>
            <a:r>
              <a:rPr lang="en-US" altLang="zh-CN" sz="2000" dirty="0">
                <a:latin typeface="Comic Sans MS" panose="030F0702030302020204" pitchFamily="66" charset="0"/>
              </a:rPr>
              <a:t>a[i][j], </a:t>
            </a:r>
            <a:r>
              <a:rPr lang="zh-CN" altLang="en-US" sz="2000" dirty="0">
                <a:latin typeface="Comic Sans MS" panose="030F0702030302020204" pitchFamily="66" charset="0"/>
              </a:rPr>
              <a:t>即</a:t>
            </a:r>
            <a:r>
              <a:rPr lang="zh-CN" altLang="en-US" sz="2000" dirty="0">
                <a:solidFill>
                  <a:schemeClr val="hlink"/>
                </a:solidFill>
                <a:latin typeface="Comic Sans MS" panose="030F0702030302020204" pitchFamily="66" charset="0"/>
              </a:rPr>
              <a:t>*</a:t>
            </a:r>
            <a:r>
              <a:rPr lang="en-US" altLang="zh-CN" sz="2000" dirty="0">
                <a:solidFill>
                  <a:schemeClr val="hlink"/>
                </a:solidFill>
                <a:latin typeface="Comic Sans MS" panose="030F0702030302020204" pitchFamily="66" charset="0"/>
              </a:rPr>
              <a:t>(p+i)+j=p[i]+j=&amp;a[i][j]</a:t>
            </a:r>
            <a:endParaRPr lang="en-US" altLang="zh-CN" sz="2000" dirty="0">
              <a:latin typeface="Comic Sans MS" panose="030F0702030302020204" pitchFamily="66" charset="0"/>
            </a:endParaRPr>
          </a:p>
          <a:p>
            <a:pPr lvl="2" eaLnBrk="1" hangingPunct="1">
              <a:lnSpc>
                <a:spcPct val="90000"/>
              </a:lnSpc>
            </a:pPr>
            <a:r>
              <a:rPr lang="zh-CN" altLang="en-US" sz="2000" dirty="0">
                <a:latin typeface="Comic Sans MS" panose="030F0702030302020204" pitchFamily="66" charset="0"/>
              </a:rPr>
              <a:t>所以，有</a:t>
            </a:r>
            <a:r>
              <a:rPr lang="en-US" altLang="zh-CN" sz="2000" dirty="0">
                <a:solidFill>
                  <a:srgbClr val="FF0000"/>
                </a:solidFill>
                <a:latin typeface="Comic Sans MS" panose="030F0702030302020204" pitchFamily="66" charset="0"/>
              </a:rPr>
              <a:t>*(</a:t>
            </a:r>
            <a:r>
              <a:rPr lang="zh-CN" altLang="en-US" sz="2000" dirty="0">
                <a:solidFill>
                  <a:srgbClr val="3333CC"/>
                </a:solidFill>
                <a:latin typeface="Comic Sans MS" panose="030F0702030302020204" pitchFamily="66" charset="0"/>
              </a:rPr>
              <a:t>*</a:t>
            </a:r>
            <a:r>
              <a:rPr lang="en-US" altLang="zh-CN" sz="2000" dirty="0">
                <a:solidFill>
                  <a:srgbClr val="3333CC"/>
                </a:solidFill>
                <a:latin typeface="Comic Sans MS" panose="030F0702030302020204" pitchFamily="66" charset="0"/>
              </a:rPr>
              <a:t>(p+i)</a:t>
            </a:r>
            <a:r>
              <a:rPr lang="en-US" altLang="zh-CN" sz="2000" dirty="0">
                <a:solidFill>
                  <a:srgbClr val="FF0000"/>
                </a:solidFill>
                <a:latin typeface="Comic Sans MS" panose="030F0702030302020204" pitchFamily="66" charset="0"/>
              </a:rPr>
              <a:t>+j)=*(</a:t>
            </a:r>
            <a:r>
              <a:rPr lang="en-US" altLang="zh-CN" sz="2000" dirty="0">
                <a:solidFill>
                  <a:srgbClr val="3333CC"/>
                </a:solidFill>
                <a:latin typeface="Comic Sans MS" panose="030F0702030302020204" pitchFamily="66" charset="0"/>
              </a:rPr>
              <a:t>p[i]</a:t>
            </a:r>
            <a:r>
              <a:rPr lang="en-US" altLang="zh-CN" sz="2000" dirty="0">
                <a:solidFill>
                  <a:srgbClr val="FF0000"/>
                </a:solidFill>
                <a:latin typeface="Comic Sans MS" panose="030F0702030302020204" pitchFamily="66" charset="0"/>
              </a:rPr>
              <a:t>+j)=p[i][j]=a[i][j]</a:t>
            </a:r>
            <a:endParaRPr lang="en-US" altLang="zh-CN" sz="2000" dirty="0">
              <a:solidFill>
                <a:srgbClr val="FF0000"/>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0422"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1443" name="Rectangle 2"/>
          <p:cNvSpPr>
            <a:spLocks noGrp="1"/>
          </p:cNvSpPr>
          <p:nvPr>
            <p:ph type="title"/>
          </p:nvPr>
        </p:nvSpPr>
        <p:spPr>
          <a:xfrm>
            <a:off x="1150938" y="617538"/>
            <a:ext cx="7885112" cy="1143000"/>
          </a:xfrm>
          <a:ln/>
        </p:spPr>
        <p:txBody>
          <a:bodyPr vert="horz" wrap="square" lIns="91440" tIns="45720" rIns="91440" bIns="45720" anchor="b" anchorCtr="0"/>
          <a:p>
            <a:pPr eaLnBrk="1" hangingPunct="1"/>
            <a:r>
              <a:rPr lang="zh-CN" altLang="en-US" sz="4000" b="1" dirty="0">
                <a:latin typeface="华文中宋" panose="02010600040101010101" pitchFamily="2" charset="-122"/>
                <a:ea typeface="华文中宋" panose="02010600040101010101" pitchFamily="2" charset="-122"/>
              </a:rPr>
              <a:t>数组指针：指向数组的指针（示例）</a:t>
            </a:r>
            <a:endParaRPr lang="zh-CN" altLang="en-US" sz="4000" b="1" dirty="0">
              <a:latin typeface="华文中宋" panose="02010600040101010101" pitchFamily="2" charset="-122"/>
              <a:ea typeface="华文中宋" panose="02010600040101010101" pitchFamily="2" charset="-122"/>
            </a:endParaRPr>
          </a:p>
        </p:txBody>
      </p:sp>
      <p:sp>
        <p:nvSpPr>
          <p:cNvPr id="61444" name="Rectangle 3"/>
          <p:cNvSpPr>
            <a:spLocks noGrp="1"/>
          </p:cNvSpPr>
          <p:nvPr>
            <p:ph idx="1"/>
          </p:nvPr>
        </p:nvSpPr>
        <p:spPr>
          <a:xfrm>
            <a:off x="304800" y="1981200"/>
            <a:ext cx="8497888" cy="457200"/>
          </a:xfrm>
          <a:ln/>
        </p:spPr>
        <p:txBody>
          <a:bodyPr vert="horz" wrap="square" lIns="91440" tIns="45720" rIns="91440" bIns="45720" anchor="t" anchorCtr="0"/>
          <a:p>
            <a:pPr eaLnBrk="1" hangingPunct="1"/>
            <a:r>
              <a:rPr lang="zh-CN" altLang="en-US" sz="2400" b="1" dirty="0">
                <a:latin typeface="宋体" panose="02010600030101010101" pitchFamily="2" charset="-122"/>
              </a:rPr>
              <a:t>指向数组元素的指针和指向数组的指针的区别示意程序</a:t>
            </a:r>
            <a:endParaRPr lang="zh-CN" altLang="en-US" sz="2400" b="1" dirty="0">
              <a:latin typeface="宋体" panose="02010600030101010101" pitchFamily="2" charset="-122"/>
            </a:endParaRPr>
          </a:p>
        </p:txBody>
      </p:sp>
      <p:sp>
        <p:nvSpPr>
          <p:cNvPr id="61445" name="Text Box 4"/>
          <p:cNvSpPr txBox="1"/>
          <p:nvPr/>
        </p:nvSpPr>
        <p:spPr>
          <a:xfrm>
            <a:off x="381000" y="2590800"/>
            <a:ext cx="4038600" cy="3754438"/>
          </a:xfrm>
          <a:prstGeom prst="rect">
            <a:avLst/>
          </a:prstGeom>
          <a:noFill/>
          <a:ln w="9525" cap="flat" cmpd="sng">
            <a:solidFill>
              <a:srgbClr val="FF00FF"/>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buNone/>
            </a:pPr>
            <a:r>
              <a:rPr lang="en-US" altLang="zh-CN" sz="2000" dirty="0">
                <a:solidFill>
                  <a:schemeClr val="folHlink"/>
                </a:solidFill>
                <a:latin typeface="Comic Sans MS" panose="030F0702030302020204" pitchFamily="66" charset="0"/>
              </a:rPr>
              <a:t>#include  &lt;stdio.h&gt;</a:t>
            </a:r>
            <a:endParaRPr lang="en-US" altLang="zh-CN" sz="2000" dirty="0">
              <a:solidFill>
                <a:schemeClr val="folHlink"/>
              </a:solidFill>
              <a:latin typeface="Comic Sans MS" panose="030F0702030302020204" pitchFamily="66" charset="0"/>
            </a:endParaRPr>
          </a:p>
          <a:p>
            <a:pPr marL="0" lvl="0" indent="0" eaLnBrk="1" hangingPunct="1">
              <a:lnSpc>
                <a:spcPct val="90000"/>
              </a:lnSpc>
              <a:buNone/>
            </a:pPr>
            <a:r>
              <a:rPr lang="en-US" altLang="zh-CN" sz="2000" dirty="0">
                <a:solidFill>
                  <a:schemeClr val="folHlink"/>
                </a:solidFill>
                <a:latin typeface="Comic Sans MS" panose="030F0702030302020204" pitchFamily="66" charset="0"/>
              </a:rPr>
              <a:t>int main()</a:t>
            </a:r>
            <a:endParaRPr lang="en-US" altLang="zh-CN" sz="2000" dirty="0">
              <a:solidFill>
                <a:schemeClr val="folHlink"/>
              </a:solidFill>
              <a:latin typeface="Comic Sans MS" panose="030F0702030302020204" pitchFamily="66" charset="0"/>
            </a:endParaRPr>
          </a:p>
          <a:p>
            <a:pPr marL="0" lvl="0" indent="0" eaLnBrk="1" hangingPunct="1">
              <a:lnSpc>
                <a:spcPct val="90000"/>
              </a:lnSpc>
              <a:buNone/>
            </a:pPr>
            <a:r>
              <a:rPr lang="en-US" altLang="zh-CN" sz="2000" dirty="0">
                <a:solidFill>
                  <a:schemeClr val="folHlink"/>
                </a:solidFill>
                <a:latin typeface="Comic Sans MS" panose="030F0702030302020204" pitchFamily="66" charset="0"/>
              </a:rPr>
              <a:t>{ int a[3][4] = { { 1,  3,  5,  7},</a:t>
            </a:r>
            <a:endParaRPr lang="en-US" altLang="zh-CN" sz="2000" dirty="0">
              <a:solidFill>
                <a:schemeClr val="folHlink"/>
              </a:solidFill>
              <a:latin typeface="Comic Sans MS" panose="030F0702030302020204" pitchFamily="66" charset="0"/>
            </a:endParaRPr>
          </a:p>
          <a:p>
            <a:pPr marL="0" lvl="0" indent="0" eaLnBrk="1" hangingPunct="1">
              <a:lnSpc>
                <a:spcPct val="90000"/>
              </a:lnSpc>
              <a:buNone/>
            </a:pPr>
            <a:r>
              <a:rPr lang="en-US" altLang="zh-CN" sz="2000" dirty="0">
                <a:solidFill>
                  <a:schemeClr val="folHlink"/>
                </a:solidFill>
                <a:latin typeface="Comic Sans MS" panose="030F0702030302020204" pitchFamily="66" charset="0"/>
              </a:rPr>
              <a:t>                        { 9, 11, 13, 15},</a:t>
            </a:r>
            <a:endParaRPr lang="en-US" altLang="zh-CN" sz="2000" dirty="0">
              <a:solidFill>
                <a:schemeClr val="folHlink"/>
              </a:solidFill>
              <a:latin typeface="Comic Sans MS" panose="030F0702030302020204" pitchFamily="66" charset="0"/>
            </a:endParaRPr>
          </a:p>
          <a:p>
            <a:pPr marL="0" lvl="0" indent="0" eaLnBrk="1" hangingPunct="1">
              <a:lnSpc>
                <a:spcPct val="90000"/>
              </a:lnSpc>
              <a:buNone/>
            </a:pPr>
            <a:r>
              <a:rPr lang="en-US" altLang="zh-CN" sz="2000" dirty="0">
                <a:solidFill>
                  <a:schemeClr val="folHlink"/>
                </a:solidFill>
                <a:latin typeface="Comic Sans MS" panose="030F0702030302020204" pitchFamily="66" charset="0"/>
              </a:rPr>
              <a:t>                        {17, 19, 21, 23}};</a:t>
            </a:r>
            <a:endParaRPr lang="en-US" altLang="zh-CN" sz="2000" dirty="0">
              <a:solidFill>
                <a:schemeClr val="folHlink"/>
              </a:solidFill>
              <a:latin typeface="Comic Sans MS" panose="030F0702030302020204" pitchFamily="66" charset="0"/>
            </a:endParaRPr>
          </a:p>
          <a:p>
            <a:pPr marL="0" lvl="0" indent="0" eaLnBrk="1" hangingPunct="1">
              <a:lnSpc>
                <a:spcPct val="90000"/>
              </a:lnSpc>
              <a:buNone/>
            </a:pPr>
            <a:r>
              <a:rPr lang="en-US" altLang="zh-CN" sz="2000" dirty="0">
                <a:solidFill>
                  <a:schemeClr val="folHlink"/>
                </a:solidFill>
                <a:latin typeface="Comic Sans MS" panose="030F0702030302020204" pitchFamily="66" charset="0"/>
              </a:rPr>
              <a:t>  int i, *ip, (*p)[4];</a:t>
            </a:r>
            <a:endParaRPr lang="en-US" altLang="zh-CN" sz="2000" dirty="0">
              <a:solidFill>
                <a:schemeClr val="folHlink"/>
              </a:solidFill>
              <a:latin typeface="Comic Sans MS" panose="030F0702030302020204" pitchFamily="66" charset="0"/>
            </a:endParaRPr>
          </a:p>
          <a:p>
            <a:pPr marL="0" lvl="0" indent="0" eaLnBrk="1" hangingPunct="1">
              <a:lnSpc>
                <a:spcPct val="90000"/>
              </a:lnSpc>
              <a:buNone/>
            </a:pPr>
            <a:r>
              <a:rPr lang="en-US" altLang="zh-CN" sz="2000" dirty="0">
                <a:solidFill>
                  <a:schemeClr val="folHlink"/>
                </a:solidFill>
                <a:latin typeface="Comic Sans MS" panose="030F0702030302020204" pitchFamily="66" charset="0"/>
              </a:rPr>
              <a:t>  p  = a+1;    </a:t>
            </a:r>
            <a:r>
              <a:rPr lang="en-US" altLang="zh-CN" sz="2000" dirty="0">
                <a:solidFill>
                  <a:srgbClr val="FF0000"/>
                </a:solidFill>
                <a:latin typeface="Comic Sans MS" panose="030F0702030302020204" pitchFamily="66" charset="0"/>
              </a:rPr>
              <a:t>ip = p[0]</a:t>
            </a:r>
            <a:r>
              <a:rPr lang="en-US" altLang="zh-CN" sz="2000" dirty="0">
                <a:solidFill>
                  <a:schemeClr val="folHlink"/>
                </a:solidFill>
                <a:latin typeface="Comic Sans MS" panose="030F0702030302020204" pitchFamily="66" charset="0"/>
              </a:rPr>
              <a:t>; </a:t>
            </a:r>
            <a:endParaRPr lang="en-US" altLang="zh-CN" sz="2000" dirty="0">
              <a:solidFill>
                <a:schemeClr val="folHlink"/>
              </a:solidFill>
              <a:latin typeface="Comic Sans MS" panose="030F0702030302020204" pitchFamily="66" charset="0"/>
            </a:endParaRPr>
          </a:p>
          <a:p>
            <a:pPr marL="0" lvl="0" indent="0" eaLnBrk="1" hangingPunct="1">
              <a:lnSpc>
                <a:spcPct val="90000"/>
              </a:lnSpc>
              <a:buNone/>
            </a:pPr>
            <a:r>
              <a:rPr lang="en-US" altLang="zh-CN" sz="2000" dirty="0">
                <a:solidFill>
                  <a:schemeClr val="folHlink"/>
                </a:solidFill>
                <a:latin typeface="Comic Sans MS" panose="030F0702030302020204" pitchFamily="66" charset="0"/>
              </a:rPr>
              <a:t>   /* </a:t>
            </a:r>
            <a:r>
              <a:rPr lang="en-US" altLang="zh-CN" sz="2000" dirty="0">
                <a:solidFill>
                  <a:srgbClr val="FF0000"/>
                </a:solidFill>
                <a:latin typeface="Comic Sans MS" panose="030F0702030302020204" pitchFamily="66" charset="0"/>
              </a:rPr>
              <a:t>*(p+i)=p[i]</a:t>
            </a:r>
            <a:r>
              <a:rPr lang="en-US" altLang="zh-CN" sz="2000" dirty="0">
                <a:solidFill>
                  <a:schemeClr val="folHlink"/>
                </a:solidFill>
                <a:latin typeface="Comic Sans MS" panose="030F0702030302020204" pitchFamily="66" charset="0"/>
              </a:rPr>
              <a:t> */</a:t>
            </a:r>
            <a:endParaRPr lang="en-US" altLang="zh-CN" sz="2000" dirty="0">
              <a:solidFill>
                <a:schemeClr val="folHlink"/>
              </a:solidFill>
              <a:latin typeface="Comic Sans MS" panose="030F0702030302020204" pitchFamily="66" charset="0"/>
            </a:endParaRPr>
          </a:p>
          <a:p>
            <a:pPr marL="0" lvl="0" indent="0" eaLnBrk="1" hangingPunct="1">
              <a:lnSpc>
                <a:spcPct val="90000"/>
              </a:lnSpc>
              <a:buNone/>
            </a:pPr>
            <a:r>
              <a:rPr lang="en-US" altLang="zh-CN" sz="2000" dirty="0">
                <a:solidFill>
                  <a:schemeClr val="folHlink"/>
                </a:solidFill>
                <a:latin typeface="Comic Sans MS" panose="030F0702030302020204" pitchFamily="66" charset="0"/>
              </a:rPr>
              <a:t>  for(i = 1; i &lt;= 4; ip += 2, i++)</a:t>
            </a:r>
            <a:endParaRPr lang="en-US" altLang="zh-CN" sz="2000" dirty="0">
              <a:solidFill>
                <a:schemeClr val="folHlink"/>
              </a:solidFill>
              <a:latin typeface="Comic Sans MS" panose="030F0702030302020204" pitchFamily="66" charset="0"/>
            </a:endParaRPr>
          </a:p>
          <a:p>
            <a:pPr marL="0" lvl="0" indent="0" eaLnBrk="1" hangingPunct="1">
              <a:lnSpc>
                <a:spcPct val="90000"/>
              </a:lnSpc>
              <a:buNone/>
            </a:pPr>
            <a:r>
              <a:rPr lang="en-US" altLang="zh-CN" sz="2000" dirty="0">
                <a:solidFill>
                  <a:schemeClr val="folHlink"/>
                </a:solidFill>
                <a:latin typeface="Comic Sans MS" panose="030F0702030302020204" pitchFamily="66" charset="0"/>
              </a:rPr>
              <a:t>       printf("%d\t", *ip);</a:t>
            </a:r>
            <a:endParaRPr lang="en-US" altLang="zh-CN" sz="2000" dirty="0">
              <a:solidFill>
                <a:schemeClr val="folHlink"/>
              </a:solidFill>
              <a:latin typeface="Comic Sans MS" panose="030F0702030302020204" pitchFamily="66" charset="0"/>
            </a:endParaRPr>
          </a:p>
          <a:p>
            <a:pPr marL="0" lvl="0" indent="0" eaLnBrk="1" hangingPunct="1">
              <a:lnSpc>
                <a:spcPct val="90000"/>
              </a:lnSpc>
              <a:buNone/>
            </a:pPr>
            <a:r>
              <a:rPr lang="en-US" altLang="zh-CN" sz="2000" dirty="0">
                <a:solidFill>
                  <a:schemeClr val="folHlink"/>
                </a:solidFill>
                <a:latin typeface="Comic Sans MS" panose="030F0702030302020204" pitchFamily="66" charset="0"/>
              </a:rPr>
              <a:t>  printf("\n");</a:t>
            </a:r>
            <a:endParaRPr lang="en-US" altLang="zh-CN" sz="2000" dirty="0">
              <a:solidFill>
                <a:schemeClr val="folHlink"/>
              </a:solidFill>
              <a:latin typeface="Comic Sans MS" panose="030F0702030302020204" pitchFamily="66" charset="0"/>
            </a:endParaRPr>
          </a:p>
        </p:txBody>
      </p:sp>
      <p:sp>
        <p:nvSpPr>
          <p:cNvPr id="61446" name="Text Box 5"/>
          <p:cNvSpPr txBox="1"/>
          <p:nvPr/>
        </p:nvSpPr>
        <p:spPr>
          <a:xfrm>
            <a:off x="4572000" y="2590800"/>
            <a:ext cx="4191000" cy="3327400"/>
          </a:xfrm>
          <a:prstGeom prst="rect">
            <a:avLst/>
          </a:prstGeom>
          <a:noFill/>
          <a:ln w="9525" cap="flat" cmpd="sng">
            <a:solidFill>
              <a:srgbClr val="FF00FF"/>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buNone/>
            </a:pPr>
            <a:r>
              <a:rPr lang="en-US" altLang="zh-CN" sz="2000" dirty="0">
                <a:solidFill>
                  <a:schemeClr val="folHlink"/>
                </a:solidFill>
                <a:latin typeface="Comic Sans MS" panose="030F0702030302020204" pitchFamily="66" charset="0"/>
              </a:rPr>
              <a:t>  p = a;</a:t>
            </a:r>
            <a:endParaRPr lang="en-US" altLang="zh-CN" sz="2000" dirty="0">
              <a:solidFill>
                <a:schemeClr val="folHlink"/>
              </a:solidFill>
              <a:latin typeface="Comic Sans MS" panose="030F0702030302020204" pitchFamily="66" charset="0"/>
            </a:endParaRPr>
          </a:p>
          <a:p>
            <a:pPr marL="0" lvl="0" indent="0" eaLnBrk="1" hangingPunct="1">
              <a:buNone/>
            </a:pPr>
            <a:r>
              <a:rPr lang="en-US" altLang="zh-CN" sz="2000" dirty="0">
                <a:solidFill>
                  <a:schemeClr val="folHlink"/>
                </a:solidFill>
                <a:latin typeface="Comic Sans MS" panose="030F0702030302020204" pitchFamily="66" charset="0"/>
              </a:rPr>
              <a:t>  for (i = 0; i &lt; 2; </a:t>
            </a:r>
            <a:r>
              <a:rPr lang="en-US" altLang="zh-CN" sz="2000" dirty="0">
                <a:solidFill>
                  <a:srgbClr val="FF0000"/>
                </a:solidFill>
                <a:latin typeface="Comic Sans MS" panose="030F0702030302020204" pitchFamily="66" charset="0"/>
              </a:rPr>
              <a:t>p++, i++</a:t>
            </a:r>
            <a:r>
              <a:rPr lang="en-US" altLang="zh-CN" sz="2000" dirty="0">
                <a:solidFill>
                  <a:schemeClr val="folHlink"/>
                </a:solidFill>
                <a:latin typeface="Comic Sans MS" panose="030F0702030302020204" pitchFamily="66" charset="0"/>
              </a:rPr>
              <a:t>)</a:t>
            </a:r>
            <a:endParaRPr lang="en-US" altLang="zh-CN" sz="2000" dirty="0">
              <a:solidFill>
                <a:schemeClr val="folHlink"/>
              </a:solidFill>
              <a:latin typeface="Comic Sans MS" panose="030F0702030302020204" pitchFamily="66" charset="0"/>
            </a:endParaRPr>
          </a:p>
          <a:p>
            <a:pPr marL="0" lvl="0" indent="0" eaLnBrk="1" hangingPunct="1">
              <a:buNone/>
            </a:pPr>
            <a:r>
              <a:rPr lang="en-US" altLang="zh-CN" sz="2000" dirty="0">
                <a:solidFill>
                  <a:schemeClr val="folHlink"/>
                </a:solidFill>
                <a:latin typeface="Comic Sans MS" panose="030F0702030302020204" pitchFamily="66" charset="0"/>
              </a:rPr>
              <a:t>      printf("%d\t", *(*(p+i)+1));</a:t>
            </a:r>
            <a:endParaRPr lang="en-US" altLang="zh-CN" sz="2000" dirty="0">
              <a:solidFill>
                <a:schemeClr val="folHlink"/>
              </a:solidFill>
              <a:latin typeface="Comic Sans MS" panose="030F0702030302020204" pitchFamily="66" charset="0"/>
            </a:endParaRPr>
          </a:p>
          <a:p>
            <a:pPr marL="0" lvl="0" indent="0" eaLnBrk="1" hangingPunct="1">
              <a:buNone/>
            </a:pPr>
            <a:r>
              <a:rPr lang="en-US" altLang="zh-CN" sz="2000" dirty="0">
                <a:solidFill>
                  <a:schemeClr val="folHlink"/>
                </a:solidFill>
                <a:latin typeface="Comic Sans MS" panose="030F0702030302020204" pitchFamily="66" charset="0"/>
              </a:rPr>
              <a:t>  printf("\n");</a:t>
            </a:r>
            <a:endParaRPr lang="en-US" altLang="zh-CN" sz="2000" dirty="0">
              <a:solidFill>
                <a:schemeClr val="folHlink"/>
              </a:solidFill>
              <a:latin typeface="Comic Sans MS" panose="030F0702030302020204" pitchFamily="66" charset="0"/>
            </a:endParaRPr>
          </a:p>
          <a:p>
            <a:pPr marL="0" lvl="0" indent="0" eaLnBrk="1" hangingPunct="1">
              <a:buNone/>
            </a:pPr>
            <a:r>
              <a:rPr lang="en-US" altLang="zh-CN" sz="2000" dirty="0">
                <a:solidFill>
                  <a:schemeClr val="folHlink"/>
                </a:solidFill>
                <a:latin typeface="Comic Sans MS" panose="030F0702030302020204" pitchFamily="66" charset="0"/>
              </a:rPr>
              <a:t>}</a:t>
            </a:r>
            <a:endParaRPr lang="en-US" altLang="zh-CN" sz="2000" dirty="0">
              <a:solidFill>
                <a:schemeClr val="folHlink"/>
              </a:solidFill>
              <a:latin typeface="Comic Sans MS" panose="030F0702030302020204" pitchFamily="66" charset="0"/>
            </a:endParaRPr>
          </a:p>
          <a:p>
            <a:pPr marL="0" lvl="0" indent="0" eaLnBrk="1" hangingPunct="1">
              <a:buNone/>
            </a:pPr>
            <a:endParaRPr lang="en-US" altLang="zh-CN" sz="2000" b="1" dirty="0">
              <a:solidFill>
                <a:schemeClr val="hlink"/>
              </a:solidFill>
              <a:latin typeface="Comic Sans MS" panose="030F0702030302020204" pitchFamily="66" charset="0"/>
            </a:endParaRPr>
          </a:p>
          <a:p>
            <a:pPr marL="0" lvl="0" indent="0" eaLnBrk="1" hangingPunct="1">
              <a:buNone/>
            </a:pPr>
            <a:r>
              <a:rPr lang="zh-CN" altLang="en-US" sz="2000" b="1" dirty="0">
                <a:solidFill>
                  <a:schemeClr val="hlink"/>
                </a:solidFill>
                <a:latin typeface="Comic Sans MS" panose="030F0702030302020204" pitchFamily="66" charset="0"/>
              </a:rPr>
              <a:t>程序运行后，将输出</a:t>
            </a:r>
            <a:endParaRPr lang="zh-CN" altLang="en-US" sz="2000" b="1" dirty="0">
              <a:solidFill>
                <a:schemeClr val="hlink"/>
              </a:solidFill>
              <a:latin typeface="Comic Sans MS" panose="030F0702030302020204" pitchFamily="66" charset="0"/>
            </a:endParaRPr>
          </a:p>
          <a:p>
            <a:pPr marL="0" lvl="0" indent="0" eaLnBrk="1" hangingPunct="1">
              <a:buNone/>
            </a:pPr>
            <a:r>
              <a:rPr lang="zh-CN" altLang="en-US" sz="2000" dirty="0">
                <a:solidFill>
                  <a:schemeClr val="hlink"/>
                </a:solidFill>
                <a:latin typeface="Comic Sans MS" panose="030F0702030302020204" pitchFamily="66" charset="0"/>
              </a:rPr>
              <a:t>    </a:t>
            </a:r>
            <a:r>
              <a:rPr lang="en-US" altLang="zh-CN" sz="2000" dirty="0">
                <a:solidFill>
                  <a:schemeClr val="hlink"/>
                </a:solidFill>
                <a:latin typeface="Comic Sans MS" panose="030F0702030302020204" pitchFamily="66" charset="0"/>
              </a:rPr>
              <a:t>9           13         17          21</a:t>
            </a:r>
            <a:endParaRPr lang="en-US" altLang="zh-CN" sz="2000" dirty="0">
              <a:solidFill>
                <a:schemeClr val="hlink"/>
              </a:solidFill>
              <a:latin typeface="Comic Sans MS" panose="030F0702030302020204" pitchFamily="66" charset="0"/>
            </a:endParaRPr>
          </a:p>
          <a:p>
            <a:pPr marL="0" lvl="0" indent="0" eaLnBrk="1" hangingPunct="1">
              <a:buNone/>
            </a:pPr>
            <a:r>
              <a:rPr lang="en-US" altLang="zh-CN" sz="2000" dirty="0">
                <a:solidFill>
                  <a:schemeClr val="hlink"/>
                </a:solidFill>
                <a:latin typeface="Comic Sans MS" panose="030F0702030302020204" pitchFamily="66" charset="0"/>
              </a:rPr>
              <a:t>    3           19</a:t>
            </a:r>
            <a:endParaRPr lang="en-US" altLang="zh-CN" sz="2000" dirty="0">
              <a:solidFill>
                <a:schemeClr val="hlink"/>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1448"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2467" name="Rectangle 2"/>
          <p:cNvSpPr>
            <a:spLocks noGrp="1"/>
          </p:cNvSpPr>
          <p:nvPr>
            <p:ph idx="1"/>
          </p:nvPr>
        </p:nvSpPr>
        <p:spPr>
          <a:xfrm>
            <a:off x="762000" y="1828800"/>
            <a:ext cx="8153400" cy="4114800"/>
          </a:xfrm>
          <a:ln/>
        </p:spPr>
        <p:txBody>
          <a:bodyPr vert="horz" wrap="square" lIns="91440" tIns="45720" rIns="91440" bIns="45720" anchor="t" anchorCtr="0"/>
          <a:p>
            <a:pPr marL="0" indent="0" eaLnBrk="1" hangingPunct="1">
              <a:buNone/>
            </a:pPr>
            <a:r>
              <a:rPr lang="en-US" altLang="zh-CN" b="1" dirty="0">
                <a:latin typeface="宋体" panose="02010600030101010101" pitchFamily="2" charset="-122"/>
              </a:rPr>
              <a:t>a         0   1   2   3      </a:t>
            </a:r>
            <a:r>
              <a:rPr lang="en-US" altLang="zh-CN" b="1" baseline="-25000" dirty="0">
                <a:latin typeface="宋体" panose="02010600030101010101" pitchFamily="2" charset="-122"/>
              </a:rPr>
              <a:t>p-1</a:t>
            </a:r>
            <a:endParaRPr lang="en-US" altLang="zh-CN" b="1" dirty="0">
              <a:latin typeface="宋体" panose="02010600030101010101" pitchFamily="2" charset="-122"/>
            </a:endParaRPr>
          </a:p>
          <a:p>
            <a:pPr marL="0" indent="0" algn="just" eaLnBrk="1" hangingPunct="1">
              <a:buNone/>
            </a:pPr>
            <a:r>
              <a:rPr lang="en-US" altLang="zh-CN" b="1" baseline="30000" dirty="0">
                <a:latin typeface="宋体" panose="02010600030101010101" pitchFamily="2" charset="-122"/>
              </a:rPr>
              <a:t>a+0</a:t>
            </a:r>
            <a:r>
              <a:rPr lang="en-US" altLang="zh-CN" b="1" dirty="0">
                <a:latin typeface="宋体" panose="02010600030101010101" pitchFamily="2" charset="-122"/>
              </a:rPr>
              <a:t>  </a:t>
            </a:r>
            <a:r>
              <a:rPr lang="en-US" altLang="zh-CN" b="1" baseline="-25000" dirty="0">
                <a:latin typeface="宋体" panose="02010600030101010101" pitchFamily="2" charset="-122"/>
              </a:rPr>
              <a:t>a[0]                                 </a:t>
            </a:r>
            <a:endParaRPr lang="en-US" altLang="zh-CN" b="1" baseline="-25000" dirty="0">
              <a:latin typeface="宋体" panose="02010600030101010101" pitchFamily="2" charset="-122"/>
            </a:endParaRPr>
          </a:p>
          <a:p>
            <a:pPr marL="0" indent="0" algn="just" eaLnBrk="1" hangingPunct="1">
              <a:buNone/>
            </a:pPr>
            <a:endParaRPr lang="en-US" altLang="zh-CN" b="1" baseline="30000" dirty="0">
              <a:latin typeface="宋体" panose="02010600030101010101" pitchFamily="2" charset="-122"/>
            </a:endParaRPr>
          </a:p>
          <a:p>
            <a:pPr marL="0" indent="0" algn="just" eaLnBrk="1" hangingPunct="1">
              <a:buNone/>
            </a:pPr>
            <a:r>
              <a:rPr lang="en-US" altLang="zh-CN" b="1" baseline="30000" dirty="0">
                <a:latin typeface="宋体" panose="02010600030101010101" pitchFamily="2" charset="-122"/>
              </a:rPr>
              <a:t>a+1</a:t>
            </a:r>
            <a:r>
              <a:rPr lang="en-US" altLang="zh-CN" b="1" dirty="0">
                <a:latin typeface="宋体" panose="02010600030101010101" pitchFamily="2" charset="-122"/>
              </a:rPr>
              <a:t>  </a:t>
            </a:r>
            <a:r>
              <a:rPr lang="en-US" altLang="zh-CN" b="1" baseline="-25000" dirty="0">
                <a:latin typeface="宋体" panose="02010600030101010101" pitchFamily="2" charset="-122"/>
              </a:rPr>
              <a:t>a[1]</a:t>
            </a:r>
            <a:endParaRPr lang="en-US" altLang="zh-CN" b="1" dirty="0">
              <a:latin typeface="宋体" panose="02010600030101010101" pitchFamily="2" charset="-122"/>
            </a:endParaRPr>
          </a:p>
          <a:p>
            <a:pPr marL="0" indent="0" algn="just" eaLnBrk="1" hangingPunct="1">
              <a:buNone/>
            </a:pPr>
            <a:r>
              <a:rPr lang="en-US" altLang="zh-CN" sz="2400" b="1" dirty="0">
                <a:latin typeface="宋体" panose="02010600030101010101" pitchFamily="2" charset="-122"/>
              </a:rPr>
              <a:t>       </a:t>
            </a:r>
            <a:endParaRPr lang="en-US" altLang="zh-CN" sz="2400" b="1" dirty="0">
              <a:latin typeface="宋体" panose="02010600030101010101" pitchFamily="2" charset="-122"/>
            </a:endParaRPr>
          </a:p>
          <a:p>
            <a:pPr marL="0" indent="0" algn="just" eaLnBrk="1" hangingPunct="1">
              <a:buNone/>
            </a:pPr>
            <a:r>
              <a:rPr lang="en-US" altLang="zh-CN" b="1" baseline="30000" dirty="0">
                <a:latin typeface="宋体" panose="02010600030101010101" pitchFamily="2" charset="-122"/>
              </a:rPr>
              <a:t>a+2</a:t>
            </a:r>
            <a:r>
              <a:rPr lang="en-US" altLang="zh-CN" b="1" dirty="0">
                <a:latin typeface="宋体" panose="02010600030101010101" pitchFamily="2" charset="-122"/>
              </a:rPr>
              <a:t>  </a:t>
            </a:r>
            <a:r>
              <a:rPr lang="en-US" altLang="zh-CN" b="1" baseline="-25000" dirty="0">
                <a:latin typeface="宋体" panose="02010600030101010101" pitchFamily="2" charset="-122"/>
              </a:rPr>
              <a:t>a[2]</a:t>
            </a:r>
            <a:endParaRPr lang="en-US" altLang="zh-CN" b="1" dirty="0">
              <a:latin typeface="宋体" panose="02010600030101010101" pitchFamily="2" charset="-122"/>
            </a:endParaRPr>
          </a:p>
          <a:p>
            <a:pPr marL="0" indent="0" algn="just" eaLnBrk="1" hangingPunct="1">
              <a:buNone/>
            </a:pPr>
            <a:r>
              <a:rPr lang="en-US" altLang="zh-CN" b="1" dirty="0">
                <a:latin typeface="宋体" panose="02010600030101010101" pitchFamily="2" charset="-122"/>
              </a:rPr>
              <a:t>          +0  +1  +2  +3       </a:t>
            </a:r>
            <a:r>
              <a:rPr lang="en-US" altLang="zh-CN" b="1" baseline="30000" dirty="0">
                <a:latin typeface="Comic Sans MS" panose="030F0702030302020204" pitchFamily="66" charset="0"/>
              </a:rPr>
              <a:t>p[1]</a:t>
            </a:r>
            <a:r>
              <a:rPr lang="zh-CN" altLang="zh-CN" b="1" baseline="30000" dirty="0">
                <a:latin typeface="Comic Sans MS" panose="030F0702030302020204" pitchFamily="66" charset="0"/>
              </a:rPr>
              <a:t>或</a:t>
            </a:r>
            <a:r>
              <a:rPr lang="zh-CN" altLang="en-US" b="1" baseline="30000" dirty="0">
                <a:latin typeface="Comic Sans MS" panose="030F0702030302020204" pitchFamily="66" charset="0"/>
              </a:rPr>
              <a:t>*</a:t>
            </a:r>
            <a:r>
              <a:rPr lang="en-US" altLang="zh-CN" b="1" baseline="30000" dirty="0">
                <a:latin typeface="Comic Sans MS" panose="030F0702030302020204" pitchFamily="66" charset="0"/>
              </a:rPr>
              <a:t>(p+1)</a:t>
            </a:r>
            <a:endParaRPr lang="en-US" altLang="zh-CN" b="1" dirty="0">
              <a:latin typeface="Comic Sans MS" panose="030F0702030302020204" pitchFamily="66" charset="0"/>
            </a:endParaRPr>
          </a:p>
          <a:p>
            <a:pPr marL="0" indent="0" algn="just" eaLnBrk="1" hangingPunct="1">
              <a:buNone/>
            </a:pPr>
            <a:endParaRPr lang="en-US" altLang="zh-CN" sz="2800" b="1" dirty="0">
              <a:latin typeface="宋体" panose="02010600030101010101" pitchFamily="2" charset="-122"/>
            </a:endParaRPr>
          </a:p>
          <a:p>
            <a:pPr marL="0" indent="0" algn="ctr" eaLnBrk="1" hangingPunct="1">
              <a:buNone/>
            </a:pPr>
            <a:endParaRPr lang="en-US" altLang="zh-CN" sz="2400" b="1" dirty="0">
              <a:latin typeface="宋体" panose="02010600030101010101" pitchFamily="2" charset="-122"/>
            </a:endParaRPr>
          </a:p>
        </p:txBody>
      </p:sp>
      <p:sp>
        <p:nvSpPr>
          <p:cNvPr id="62468" name="Text Box 3"/>
          <p:cNvSpPr txBox="1"/>
          <p:nvPr/>
        </p:nvSpPr>
        <p:spPr>
          <a:xfrm>
            <a:off x="1219200" y="865188"/>
            <a:ext cx="7696200" cy="708025"/>
          </a:xfrm>
          <a:prstGeom prst="rect">
            <a:avLst/>
          </a:prstGeom>
          <a:noFill/>
          <a:ln w="9525">
            <a:noFill/>
          </a:ln>
        </p:spPr>
        <p:txBody>
          <a:bodyPr lIns="92075" tIns="46038" rIns="92075" bIns="46038">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algn="just" eaLnBrk="1" hangingPunct="1">
              <a:spcBef>
                <a:spcPct val="0"/>
              </a:spcBef>
              <a:buClrTx/>
              <a:buSzTx/>
              <a:buFontTx/>
              <a:buNone/>
            </a:pPr>
            <a:r>
              <a:rPr lang="zh-CN" altLang="en-US" sz="4000" b="1" dirty="0">
                <a:solidFill>
                  <a:schemeClr val="tx2"/>
                </a:solidFill>
                <a:latin typeface="华文中宋" panose="02010600040101010101" pitchFamily="2" charset="-122"/>
                <a:ea typeface="华文中宋" panose="02010600040101010101" pitchFamily="2" charset="-122"/>
              </a:rPr>
              <a:t>二维数组与一维数组指针图示</a:t>
            </a:r>
            <a:endParaRPr lang="zh-CN" altLang="en-US" sz="4400" b="1" dirty="0">
              <a:solidFill>
                <a:schemeClr val="tx2"/>
              </a:solidFill>
              <a:latin typeface="Comic Sans MS" panose="030F0702030302020204" pitchFamily="66" charset="0"/>
            </a:endParaRPr>
          </a:p>
        </p:txBody>
      </p:sp>
      <p:sp>
        <p:nvSpPr>
          <p:cNvPr id="62469" name="Line 4"/>
          <p:cNvSpPr/>
          <p:nvPr/>
        </p:nvSpPr>
        <p:spPr>
          <a:xfrm>
            <a:off x="1981200" y="2286000"/>
            <a:ext cx="2362200" cy="0"/>
          </a:xfrm>
          <a:prstGeom prst="line">
            <a:avLst/>
          </a:prstGeom>
          <a:ln w="9525">
            <a:noFill/>
          </a:ln>
        </p:spPr>
      </p:sp>
      <p:sp>
        <p:nvSpPr>
          <p:cNvPr id="62470" name="Line 5"/>
          <p:cNvSpPr/>
          <p:nvPr/>
        </p:nvSpPr>
        <p:spPr>
          <a:xfrm>
            <a:off x="2819400" y="2819400"/>
            <a:ext cx="2667000" cy="0"/>
          </a:xfrm>
          <a:prstGeom prst="line">
            <a:avLst/>
          </a:prstGeom>
          <a:ln w="19050" cap="flat" cmpd="sng">
            <a:solidFill>
              <a:schemeClr val="tx1"/>
            </a:solidFill>
            <a:prstDash val="solid"/>
            <a:headEnd type="none" w="med" len="med"/>
            <a:tailEnd type="none" w="med" len="med"/>
          </a:ln>
        </p:spPr>
      </p:sp>
      <p:sp>
        <p:nvSpPr>
          <p:cNvPr id="62471" name="Line 6"/>
          <p:cNvSpPr/>
          <p:nvPr/>
        </p:nvSpPr>
        <p:spPr>
          <a:xfrm>
            <a:off x="2819400" y="2819400"/>
            <a:ext cx="0" cy="304800"/>
          </a:xfrm>
          <a:prstGeom prst="line">
            <a:avLst/>
          </a:prstGeom>
          <a:ln w="19050" cap="flat" cmpd="sng">
            <a:solidFill>
              <a:schemeClr val="tx1"/>
            </a:solidFill>
            <a:prstDash val="solid"/>
            <a:headEnd type="none" w="med" len="med"/>
            <a:tailEnd type="none" w="med" len="med"/>
          </a:ln>
        </p:spPr>
      </p:sp>
      <p:sp>
        <p:nvSpPr>
          <p:cNvPr id="62472" name="Line 7"/>
          <p:cNvSpPr/>
          <p:nvPr/>
        </p:nvSpPr>
        <p:spPr>
          <a:xfrm>
            <a:off x="2819400" y="3124200"/>
            <a:ext cx="2667000" cy="0"/>
          </a:xfrm>
          <a:prstGeom prst="line">
            <a:avLst/>
          </a:prstGeom>
          <a:ln w="19050" cap="flat" cmpd="sng">
            <a:solidFill>
              <a:schemeClr val="tx1"/>
            </a:solidFill>
            <a:prstDash val="solid"/>
            <a:headEnd type="none" w="med" len="med"/>
            <a:tailEnd type="none" w="med" len="med"/>
          </a:ln>
        </p:spPr>
      </p:sp>
      <p:sp>
        <p:nvSpPr>
          <p:cNvPr id="62473" name="Line 8"/>
          <p:cNvSpPr/>
          <p:nvPr/>
        </p:nvSpPr>
        <p:spPr>
          <a:xfrm flipV="1">
            <a:off x="5486400" y="2819400"/>
            <a:ext cx="0" cy="304800"/>
          </a:xfrm>
          <a:prstGeom prst="line">
            <a:avLst/>
          </a:prstGeom>
          <a:ln w="19050" cap="flat" cmpd="sng">
            <a:solidFill>
              <a:schemeClr val="tx1"/>
            </a:solidFill>
            <a:prstDash val="solid"/>
            <a:headEnd type="none" w="med" len="med"/>
            <a:tailEnd type="none" w="med" len="med"/>
          </a:ln>
        </p:spPr>
      </p:sp>
      <p:sp>
        <p:nvSpPr>
          <p:cNvPr id="62474" name="Line 9"/>
          <p:cNvSpPr/>
          <p:nvPr/>
        </p:nvSpPr>
        <p:spPr>
          <a:xfrm>
            <a:off x="4191000" y="2819400"/>
            <a:ext cx="0" cy="304800"/>
          </a:xfrm>
          <a:prstGeom prst="line">
            <a:avLst/>
          </a:prstGeom>
          <a:ln w="19050" cap="flat" cmpd="sng">
            <a:solidFill>
              <a:schemeClr val="tx1"/>
            </a:solidFill>
            <a:prstDash val="solid"/>
            <a:headEnd type="none" w="med" len="med"/>
            <a:tailEnd type="none" w="med" len="med"/>
          </a:ln>
        </p:spPr>
      </p:sp>
      <p:sp>
        <p:nvSpPr>
          <p:cNvPr id="62475" name="Line 10"/>
          <p:cNvSpPr/>
          <p:nvPr/>
        </p:nvSpPr>
        <p:spPr>
          <a:xfrm>
            <a:off x="3505200" y="2819400"/>
            <a:ext cx="0" cy="304800"/>
          </a:xfrm>
          <a:prstGeom prst="line">
            <a:avLst/>
          </a:prstGeom>
          <a:ln w="19050" cap="flat" cmpd="sng">
            <a:solidFill>
              <a:schemeClr val="tx1"/>
            </a:solidFill>
            <a:prstDash val="solid"/>
            <a:headEnd type="none" w="med" len="med"/>
            <a:tailEnd type="none" w="med" len="med"/>
          </a:ln>
        </p:spPr>
      </p:sp>
      <p:sp>
        <p:nvSpPr>
          <p:cNvPr id="62476" name="Line 11"/>
          <p:cNvSpPr/>
          <p:nvPr/>
        </p:nvSpPr>
        <p:spPr>
          <a:xfrm>
            <a:off x="4876800" y="2819400"/>
            <a:ext cx="0" cy="304800"/>
          </a:xfrm>
          <a:prstGeom prst="line">
            <a:avLst/>
          </a:prstGeom>
          <a:ln w="19050" cap="flat" cmpd="sng">
            <a:solidFill>
              <a:schemeClr val="tx1"/>
            </a:solidFill>
            <a:prstDash val="solid"/>
            <a:headEnd type="none" w="med" len="med"/>
            <a:tailEnd type="none" w="med" len="med"/>
          </a:ln>
        </p:spPr>
      </p:sp>
      <p:sp>
        <p:nvSpPr>
          <p:cNvPr id="62477" name="Line 12"/>
          <p:cNvSpPr/>
          <p:nvPr/>
        </p:nvSpPr>
        <p:spPr>
          <a:xfrm>
            <a:off x="2819400" y="3657600"/>
            <a:ext cx="2667000" cy="0"/>
          </a:xfrm>
          <a:prstGeom prst="line">
            <a:avLst/>
          </a:prstGeom>
          <a:ln w="19050" cap="flat" cmpd="sng">
            <a:solidFill>
              <a:schemeClr val="tx1"/>
            </a:solidFill>
            <a:prstDash val="solid"/>
            <a:headEnd type="none" w="med" len="med"/>
            <a:tailEnd type="none" w="med" len="med"/>
          </a:ln>
        </p:spPr>
      </p:sp>
      <p:sp>
        <p:nvSpPr>
          <p:cNvPr id="62478" name="Line 13"/>
          <p:cNvSpPr/>
          <p:nvPr/>
        </p:nvSpPr>
        <p:spPr>
          <a:xfrm>
            <a:off x="5483225" y="3657600"/>
            <a:ext cx="0" cy="306388"/>
          </a:xfrm>
          <a:prstGeom prst="line">
            <a:avLst/>
          </a:prstGeom>
          <a:ln w="19050" cap="flat" cmpd="sng">
            <a:solidFill>
              <a:schemeClr val="tx1"/>
            </a:solidFill>
            <a:prstDash val="solid"/>
            <a:headEnd type="none" w="med" len="med"/>
            <a:tailEnd type="none" w="med" len="med"/>
          </a:ln>
        </p:spPr>
      </p:sp>
      <p:sp>
        <p:nvSpPr>
          <p:cNvPr id="62479" name="Line 14"/>
          <p:cNvSpPr/>
          <p:nvPr/>
        </p:nvSpPr>
        <p:spPr>
          <a:xfrm flipH="1">
            <a:off x="2819400" y="3962400"/>
            <a:ext cx="2667000" cy="0"/>
          </a:xfrm>
          <a:prstGeom prst="line">
            <a:avLst/>
          </a:prstGeom>
          <a:ln w="19050" cap="flat" cmpd="sng">
            <a:solidFill>
              <a:schemeClr val="tx1"/>
            </a:solidFill>
            <a:prstDash val="solid"/>
            <a:headEnd type="none" w="med" len="med"/>
            <a:tailEnd type="none" w="med" len="med"/>
          </a:ln>
        </p:spPr>
      </p:sp>
      <p:sp>
        <p:nvSpPr>
          <p:cNvPr id="62480" name="Line 15"/>
          <p:cNvSpPr/>
          <p:nvPr/>
        </p:nvSpPr>
        <p:spPr>
          <a:xfrm flipV="1">
            <a:off x="2819400" y="3657600"/>
            <a:ext cx="0" cy="304800"/>
          </a:xfrm>
          <a:prstGeom prst="line">
            <a:avLst/>
          </a:prstGeom>
          <a:ln w="19050" cap="flat" cmpd="sng">
            <a:solidFill>
              <a:schemeClr val="tx1"/>
            </a:solidFill>
            <a:prstDash val="solid"/>
            <a:headEnd type="none" w="med" len="med"/>
            <a:tailEnd type="none" w="med" len="med"/>
          </a:ln>
        </p:spPr>
      </p:sp>
      <p:sp>
        <p:nvSpPr>
          <p:cNvPr id="62481" name="Line 16"/>
          <p:cNvSpPr/>
          <p:nvPr/>
        </p:nvSpPr>
        <p:spPr>
          <a:xfrm>
            <a:off x="4191000" y="3657600"/>
            <a:ext cx="0" cy="304800"/>
          </a:xfrm>
          <a:prstGeom prst="line">
            <a:avLst/>
          </a:prstGeom>
          <a:ln w="19050" cap="flat" cmpd="sng">
            <a:solidFill>
              <a:schemeClr val="tx1"/>
            </a:solidFill>
            <a:prstDash val="solid"/>
            <a:headEnd type="none" w="med" len="med"/>
            <a:tailEnd type="none" w="med" len="med"/>
          </a:ln>
        </p:spPr>
      </p:sp>
      <p:sp>
        <p:nvSpPr>
          <p:cNvPr id="62482" name="Line 17"/>
          <p:cNvSpPr/>
          <p:nvPr/>
        </p:nvSpPr>
        <p:spPr>
          <a:xfrm>
            <a:off x="4876800" y="3657600"/>
            <a:ext cx="0" cy="304800"/>
          </a:xfrm>
          <a:prstGeom prst="line">
            <a:avLst/>
          </a:prstGeom>
          <a:ln w="19050" cap="flat" cmpd="sng">
            <a:solidFill>
              <a:schemeClr val="tx1"/>
            </a:solidFill>
            <a:prstDash val="solid"/>
            <a:headEnd type="none" w="med" len="med"/>
            <a:tailEnd type="none" w="med" len="med"/>
          </a:ln>
        </p:spPr>
      </p:sp>
      <p:sp>
        <p:nvSpPr>
          <p:cNvPr id="62483" name="Line 18"/>
          <p:cNvSpPr/>
          <p:nvPr/>
        </p:nvSpPr>
        <p:spPr>
          <a:xfrm>
            <a:off x="3505200" y="3657600"/>
            <a:ext cx="0" cy="304800"/>
          </a:xfrm>
          <a:prstGeom prst="line">
            <a:avLst/>
          </a:prstGeom>
          <a:ln w="19050" cap="flat" cmpd="sng">
            <a:solidFill>
              <a:schemeClr val="tx1"/>
            </a:solidFill>
            <a:prstDash val="solid"/>
            <a:headEnd type="none" w="med" len="med"/>
            <a:tailEnd type="none" w="med" len="med"/>
          </a:ln>
        </p:spPr>
      </p:sp>
      <p:sp>
        <p:nvSpPr>
          <p:cNvPr id="62484" name="Line 19"/>
          <p:cNvSpPr/>
          <p:nvPr/>
        </p:nvSpPr>
        <p:spPr>
          <a:xfrm>
            <a:off x="2819400" y="4419600"/>
            <a:ext cx="2667000" cy="0"/>
          </a:xfrm>
          <a:prstGeom prst="line">
            <a:avLst/>
          </a:prstGeom>
          <a:ln w="19050" cap="flat" cmpd="sng">
            <a:solidFill>
              <a:schemeClr val="tx1"/>
            </a:solidFill>
            <a:prstDash val="solid"/>
            <a:headEnd type="none" w="med" len="med"/>
            <a:tailEnd type="none" w="med" len="med"/>
          </a:ln>
        </p:spPr>
      </p:sp>
      <p:sp>
        <p:nvSpPr>
          <p:cNvPr id="62485" name="Line 20"/>
          <p:cNvSpPr/>
          <p:nvPr/>
        </p:nvSpPr>
        <p:spPr>
          <a:xfrm>
            <a:off x="2819400" y="4419600"/>
            <a:ext cx="0" cy="304800"/>
          </a:xfrm>
          <a:prstGeom prst="line">
            <a:avLst/>
          </a:prstGeom>
          <a:ln w="19050" cap="flat" cmpd="sng">
            <a:solidFill>
              <a:schemeClr val="tx1"/>
            </a:solidFill>
            <a:prstDash val="solid"/>
            <a:headEnd type="none" w="med" len="med"/>
            <a:tailEnd type="none" w="med" len="med"/>
          </a:ln>
        </p:spPr>
      </p:sp>
      <p:sp>
        <p:nvSpPr>
          <p:cNvPr id="62486" name="Line 21"/>
          <p:cNvSpPr/>
          <p:nvPr/>
        </p:nvSpPr>
        <p:spPr>
          <a:xfrm>
            <a:off x="2819400" y="4724400"/>
            <a:ext cx="2667000" cy="0"/>
          </a:xfrm>
          <a:prstGeom prst="line">
            <a:avLst/>
          </a:prstGeom>
          <a:ln w="19050" cap="flat" cmpd="sng">
            <a:solidFill>
              <a:schemeClr val="tx1"/>
            </a:solidFill>
            <a:prstDash val="solid"/>
            <a:headEnd type="none" w="med" len="med"/>
            <a:tailEnd type="none" w="med" len="med"/>
          </a:ln>
        </p:spPr>
      </p:sp>
      <p:sp>
        <p:nvSpPr>
          <p:cNvPr id="62487" name="Line 22"/>
          <p:cNvSpPr/>
          <p:nvPr/>
        </p:nvSpPr>
        <p:spPr>
          <a:xfrm flipV="1">
            <a:off x="5486400" y="4419600"/>
            <a:ext cx="0" cy="304800"/>
          </a:xfrm>
          <a:prstGeom prst="line">
            <a:avLst/>
          </a:prstGeom>
          <a:ln w="19050" cap="flat" cmpd="sng">
            <a:solidFill>
              <a:schemeClr val="tx1"/>
            </a:solidFill>
            <a:prstDash val="solid"/>
            <a:headEnd type="none" w="med" len="med"/>
            <a:tailEnd type="none" w="med" len="med"/>
          </a:ln>
        </p:spPr>
      </p:sp>
      <p:sp>
        <p:nvSpPr>
          <p:cNvPr id="62488" name="Line 23"/>
          <p:cNvSpPr/>
          <p:nvPr/>
        </p:nvSpPr>
        <p:spPr>
          <a:xfrm>
            <a:off x="4191000" y="4419600"/>
            <a:ext cx="0" cy="304800"/>
          </a:xfrm>
          <a:prstGeom prst="line">
            <a:avLst/>
          </a:prstGeom>
          <a:ln w="19050" cap="flat" cmpd="sng">
            <a:solidFill>
              <a:schemeClr val="tx1"/>
            </a:solidFill>
            <a:prstDash val="solid"/>
            <a:headEnd type="none" w="med" len="med"/>
            <a:tailEnd type="none" w="med" len="med"/>
          </a:ln>
        </p:spPr>
      </p:sp>
      <p:sp>
        <p:nvSpPr>
          <p:cNvPr id="62489" name="Line 24"/>
          <p:cNvSpPr/>
          <p:nvPr/>
        </p:nvSpPr>
        <p:spPr>
          <a:xfrm>
            <a:off x="4876800" y="4419600"/>
            <a:ext cx="0" cy="304800"/>
          </a:xfrm>
          <a:prstGeom prst="line">
            <a:avLst/>
          </a:prstGeom>
          <a:ln w="19050" cap="flat" cmpd="sng">
            <a:solidFill>
              <a:schemeClr val="tx1"/>
            </a:solidFill>
            <a:prstDash val="solid"/>
            <a:headEnd type="none" w="med" len="med"/>
            <a:tailEnd type="none" w="med" len="med"/>
          </a:ln>
        </p:spPr>
      </p:sp>
      <p:sp>
        <p:nvSpPr>
          <p:cNvPr id="62490" name="Line 25"/>
          <p:cNvSpPr/>
          <p:nvPr/>
        </p:nvSpPr>
        <p:spPr>
          <a:xfrm>
            <a:off x="3505200" y="4419600"/>
            <a:ext cx="0" cy="304800"/>
          </a:xfrm>
          <a:prstGeom prst="line">
            <a:avLst/>
          </a:prstGeom>
          <a:ln w="19050" cap="flat" cmpd="sng">
            <a:solidFill>
              <a:schemeClr val="tx1"/>
            </a:solidFill>
            <a:prstDash val="solid"/>
            <a:headEnd type="none" w="med" len="med"/>
            <a:tailEnd type="none" w="med" len="med"/>
          </a:ln>
        </p:spPr>
      </p:sp>
      <p:sp>
        <p:nvSpPr>
          <p:cNvPr id="62491" name="Line 26"/>
          <p:cNvSpPr/>
          <p:nvPr/>
        </p:nvSpPr>
        <p:spPr>
          <a:xfrm>
            <a:off x="304800" y="2895600"/>
            <a:ext cx="2438400" cy="0"/>
          </a:xfrm>
          <a:prstGeom prst="line">
            <a:avLst/>
          </a:prstGeom>
          <a:ln w="19050" cap="flat" cmpd="sng">
            <a:solidFill>
              <a:schemeClr val="tx1"/>
            </a:solidFill>
            <a:prstDash val="solid"/>
            <a:headEnd type="none" w="med" len="med"/>
            <a:tailEnd type="triangle" w="med" len="med"/>
          </a:ln>
        </p:spPr>
      </p:sp>
      <p:sp>
        <p:nvSpPr>
          <p:cNvPr id="62492" name="Line 27"/>
          <p:cNvSpPr/>
          <p:nvPr/>
        </p:nvSpPr>
        <p:spPr>
          <a:xfrm flipH="1">
            <a:off x="2286000" y="2514600"/>
            <a:ext cx="4724400" cy="0"/>
          </a:xfrm>
          <a:prstGeom prst="line">
            <a:avLst/>
          </a:prstGeom>
          <a:ln w="19050" cap="flat" cmpd="sng">
            <a:solidFill>
              <a:schemeClr val="tx1"/>
            </a:solidFill>
            <a:prstDash val="solid"/>
            <a:headEnd type="none" w="med" len="med"/>
            <a:tailEnd type="none" w="med" len="med"/>
          </a:ln>
        </p:spPr>
      </p:sp>
      <p:sp>
        <p:nvSpPr>
          <p:cNvPr id="62493" name="Line 28"/>
          <p:cNvSpPr/>
          <p:nvPr/>
        </p:nvSpPr>
        <p:spPr>
          <a:xfrm>
            <a:off x="2286000" y="2514600"/>
            <a:ext cx="0" cy="381000"/>
          </a:xfrm>
          <a:prstGeom prst="line">
            <a:avLst/>
          </a:prstGeom>
          <a:ln w="19050" cap="flat" cmpd="sng">
            <a:solidFill>
              <a:schemeClr val="tx1"/>
            </a:solidFill>
            <a:prstDash val="solid"/>
            <a:headEnd type="none" w="med" len="med"/>
            <a:tailEnd type="none" w="med" len="med"/>
          </a:ln>
        </p:spPr>
      </p:sp>
      <p:sp>
        <p:nvSpPr>
          <p:cNvPr id="62494" name="Line 29"/>
          <p:cNvSpPr/>
          <p:nvPr/>
        </p:nvSpPr>
        <p:spPr>
          <a:xfrm>
            <a:off x="2057400" y="3048000"/>
            <a:ext cx="762000" cy="0"/>
          </a:xfrm>
          <a:prstGeom prst="line">
            <a:avLst/>
          </a:prstGeom>
          <a:ln w="19050" cap="flat" cmpd="sng">
            <a:solidFill>
              <a:schemeClr val="tx1"/>
            </a:solidFill>
            <a:prstDash val="solid"/>
            <a:headEnd type="none" w="med" len="med"/>
            <a:tailEnd type="triangle" w="med" len="med"/>
          </a:ln>
        </p:spPr>
      </p:sp>
      <p:sp>
        <p:nvSpPr>
          <p:cNvPr id="62495" name="Line 30"/>
          <p:cNvSpPr/>
          <p:nvPr/>
        </p:nvSpPr>
        <p:spPr>
          <a:xfrm>
            <a:off x="990600" y="3733800"/>
            <a:ext cx="1752600" cy="0"/>
          </a:xfrm>
          <a:prstGeom prst="line">
            <a:avLst/>
          </a:prstGeom>
          <a:ln w="19050" cap="flat" cmpd="sng">
            <a:solidFill>
              <a:schemeClr val="tx1"/>
            </a:solidFill>
            <a:prstDash val="solid"/>
            <a:headEnd type="none" w="med" len="med"/>
            <a:tailEnd type="triangle" w="med" len="med"/>
          </a:ln>
        </p:spPr>
      </p:sp>
      <p:sp>
        <p:nvSpPr>
          <p:cNvPr id="62496" name="Line 31"/>
          <p:cNvSpPr/>
          <p:nvPr/>
        </p:nvSpPr>
        <p:spPr>
          <a:xfrm>
            <a:off x="990600" y="4495800"/>
            <a:ext cx="1752600" cy="0"/>
          </a:xfrm>
          <a:prstGeom prst="line">
            <a:avLst/>
          </a:prstGeom>
          <a:ln w="19050" cap="flat" cmpd="sng">
            <a:solidFill>
              <a:schemeClr val="tx1"/>
            </a:solidFill>
            <a:prstDash val="solid"/>
            <a:headEnd type="none" w="med" len="med"/>
            <a:tailEnd type="triangle" w="med" len="med"/>
          </a:ln>
        </p:spPr>
      </p:sp>
      <p:sp>
        <p:nvSpPr>
          <p:cNvPr id="62497" name="Line 32"/>
          <p:cNvSpPr/>
          <p:nvPr/>
        </p:nvSpPr>
        <p:spPr>
          <a:xfrm flipH="1">
            <a:off x="2590800" y="3429000"/>
            <a:ext cx="4419600" cy="0"/>
          </a:xfrm>
          <a:prstGeom prst="line">
            <a:avLst/>
          </a:prstGeom>
          <a:ln w="19050" cap="flat" cmpd="sng">
            <a:solidFill>
              <a:schemeClr val="tx1"/>
            </a:solidFill>
            <a:prstDash val="solid"/>
            <a:headEnd type="none" w="med" len="med"/>
            <a:tailEnd type="none" w="med" len="med"/>
          </a:ln>
        </p:spPr>
      </p:sp>
      <p:sp>
        <p:nvSpPr>
          <p:cNvPr id="62498" name="Line 33"/>
          <p:cNvSpPr/>
          <p:nvPr/>
        </p:nvSpPr>
        <p:spPr>
          <a:xfrm>
            <a:off x="2590800" y="3429000"/>
            <a:ext cx="0" cy="304800"/>
          </a:xfrm>
          <a:prstGeom prst="line">
            <a:avLst/>
          </a:prstGeom>
          <a:ln w="19050" cap="flat" cmpd="sng">
            <a:solidFill>
              <a:schemeClr val="tx1"/>
            </a:solidFill>
            <a:prstDash val="solid"/>
            <a:headEnd type="none" w="med" len="med"/>
            <a:tailEnd type="none" w="med" len="med"/>
          </a:ln>
        </p:spPr>
      </p:sp>
      <p:sp>
        <p:nvSpPr>
          <p:cNvPr id="62499" name="Line 34"/>
          <p:cNvSpPr/>
          <p:nvPr/>
        </p:nvSpPr>
        <p:spPr>
          <a:xfrm flipH="1">
            <a:off x="2590800" y="4191000"/>
            <a:ext cx="4419600" cy="0"/>
          </a:xfrm>
          <a:prstGeom prst="line">
            <a:avLst/>
          </a:prstGeom>
          <a:ln w="19050" cap="flat" cmpd="sng">
            <a:solidFill>
              <a:schemeClr val="tx1"/>
            </a:solidFill>
            <a:prstDash val="solid"/>
            <a:headEnd type="none" w="med" len="med"/>
            <a:tailEnd type="none" w="med" len="med"/>
          </a:ln>
        </p:spPr>
      </p:sp>
      <p:sp>
        <p:nvSpPr>
          <p:cNvPr id="62500" name="Line 35"/>
          <p:cNvSpPr/>
          <p:nvPr/>
        </p:nvSpPr>
        <p:spPr>
          <a:xfrm>
            <a:off x="2590800" y="4191000"/>
            <a:ext cx="0" cy="304800"/>
          </a:xfrm>
          <a:prstGeom prst="line">
            <a:avLst/>
          </a:prstGeom>
          <a:ln w="19050" cap="flat" cmpd="sng">
            <a:solidFill>
              <a:schemeClr val="tx1"/>
            </a:solidFill>
            <a:prstDash val="solid"/>
            <a:headEnd type="none" w="med" len="med"/>
            <a:tailEnd type="none" w="med" len="med"/>
          </a:ln>
        </p:spPr>
      </p:sp>
      <p:sp>
        <p:nvSpPr>
          <p:cNvPr id="62501" name="Line 36"/>
          <p:cNvSpPr/>
          <p:nvPr/>
        </p:nvSpPr>
        <p:spPr>
          <a:xfrm>
            <a:off x="7010400" y="2514600"/>
            <a:ext cx="0" cy="2971800"/>
          </a:xfrm>
          <a:prstGeom prst="line">
            <a:avLst/>
          </a:prstGeom>
          <a:ln w="19050" cap="flat" cmpd="sng">
            <a:solidFill>
              <a:schemeClr val="tx1"/>
            </a:solidFill>
            <a:prstDash val="solid"/>
            <a:headEnd type="none" w="med" len="med"/>
            <a:tailEnd type="none" w="med" len="med"/>
          </a:ln>
        </p:spPr>
      </p:sp>
      <p:sp>
        <p:nvSpPr>
          <p:cNvPr id="62502" name="Line 37"/>
          <p:cNvSpPr/>
          <p:nvPr/>
        </p:nvSpPr>
        <p:spPr>
          <a:xfrm flipH="1">
            <a:off x="3124200" y="5486400"/>
            <a:ext cx="3886200" cy="0"/>
          </a:xfrm>
          <a:prstGeom prst="line">
            <a:avLst/>
          </a:prstGeom>
          <a:ln w="19050" cap="flat" cmpd="sng">
            <a:solidFill>
              <a:schemeClr val="tx1"/>
            </a:solidFill>
            <a:prstDash val="solid"/>
            <a:headEnd type="none" w="med" len="med"/>
            <a:tailEnd type="none" w="med" len="med"/>
          </a:ln>
        </p:spPr>
      </p:sp>
      <p:sp>
        <p:nvSpPr>
          <p:cNvPr id="62503" name="Line 38"/>
          <p:cNvSpPr/>
          <p:nvPr/>
        </p:nvSpPr>
        <p:spPr>
          <a:xfrm flipV="1">
            <a:off x="3124200" y="4724400"/>
            <a:ext cx="0" cy="762000"/>
          </a:xfrm>
          <a:prstGeom prst="line">
            <a:avLst/>
          </a:prstGeom>
          <a:ln w="19050" cap="flat" cmpd="sng">
            <a:solidFill>
              <a:schemeClr val="tx1"/>
            </a:solidFill>
            <a:prstDash val="solid"/>
            <a:headEnd type="none" w="med" len="med"/>
            <a:tailEnd type="triangle" w="med" len="med"/>
          </a:ln>
        </p:spPr>
      </p:sp>
      <p:sp>
        <p:nvSpPr>
          <p:cNvPr id="62504" name="Line 39"/>
          <p:cNvSpPr/>
          <p:nvPr/>
        </p:nvSpPr>
        <p:spPr>
          <a:xfrm flipV="1">
            <a:off x="3810000" y="4724400"/>
            <a:ext cx="0" cy="762000"/>
          </a:xfrm>
          <a:prstGeom prst="line">
            <a:avLst/>
          </a:prstGeom>
          <a:ln w="19050" cap="flat" cmpd="sng">
            <a:solidFill>
              <a:schemeClr val="tx1"/>
            </a:solidFill>
            <a:prstDash val="solid"/>
            <a:headEnd type="none" w="med" len="med"/>
            <a:tailEnd type="triangle" w="med" len="med"/>
          </a:ln>
        </p:spPr>
      </p:sp>
      <p:sp>
        <p:nvSpPr>
          <p:cNvPr id="62505" name="Line 40"/>
          <p:cNvSpPr/>
          <p:nvPr/>
        </p:nvSpPr>
        <p:spPr>
          <a:xfrm flipV="1">
            <a:off x="4572000" y="4724400"/>
            <a:ext cx="0" cy="762000"/>
          </a:xfrm>
          <a:prstGeom prst="line">
            <a:avLst/>
          </a:prstGeom>
          <a:ln w="19050" cap="flat" cmpd="sng">
            <a:solidFill>
              <a:schemeClr val="tx1"/>
            </a:solidFill>
            <a:prstDash val="solid"/>
            <a:headEnd type="none" w="med" len="med"/>
            <a:tailEnd type="triangle" w="med" len="med"/>
          </a:ln>
        </p:spPr>
      </p:sp>
      <p:sp>
        <p:nvSpPr>
          <p:cNvPr id="62506" name="Line 41"/>
          <p:cNvSpPr/>
          <p:nvPr/>
        </p:nvSpPr>
        <p:spPr>
          <a:xfrm flipV="1">
            <a:off x="5257800" y="4724400"/>
            <a:ext cx="0" cy="762000"/>
          </a:xfrm>
          <a:prstGeom prst="line">
            <a:avLst/>
          </a:prstGeom>
          <a:ln w="19050" cap="flat" cmpd="sng">
            <a:solidFill>
              <a:schemeClr val="tx1"/>
            </a:solidFill>
            <a:prstDash val="solid"/>
            <a:headEnd type="none" w="med" len="med"/>
            <a:tailEnd type="triangle" w="med" len="med"/>
          </a:ln>
        </p:spPr>
      </p:sp>
      <p:sp>
        <p:nvSpPr>
          <p:cNvPr id="62507" name="Line 42"/>
          <p:cNvSpPr/>
          <p:nvPr/>
        </p:nvSpPr>
        <p:spPr>
          <a:xfrm>
            <a:off x="2057400" y="3860800"/>
            <a:ext cx="762000" cy="0"/>
          </a:xfrm>
          <a:prstGeom prst="line">
            <a:avLst/>
          </a:prstGeom>
          <a:ln w="19050" cap="flat" cmpd="sng">
            <a:solidFill>
              <a:schemeClr val="tx1"/>
            </a:solidFill>
            <a:prstDash val="solid"/>
            <a:headEnd type="none" w="med" len="med"/>
            <a:tailEnd type="triangle" w="med" len="med"/>
          </a:ln>
        </p:spPr>
      </p:sp>
      <p:sp>
        <p:nvSpPr>
          <p:cNvPr id="62508" name="Line 43"/>
          <p:cNvSpPr/>
          <p:nvPr/>
        </p:nvSpPr>
        <p:spPr>
          <a:xfrm>
            <a:off x="2057400" y="4648200"/>
            <a:ext cx="762000" cy="0"/>
          </a:xfrm>
          <a:prstGeom prst="line">
            <a:avLst/>
          </a:prstGeom>
          <a:ln w="19050" cap="flat" cmpd="sng">
            <a:solidFill>
              <a:schemeClr val="tx1"/>
            </a:solidFill>
            <a:prstDash val="solid"/>
            <a:headEnd type="none" w="med" len="med"/>
            <a:tailEnd type="triangle" w="med" len="med"/>
          </a:ln>
        </p:spPr>
      </p:sp>
      <p:sp>
        <p:nvSpPr>
          <p:cNvPr id="59437" name="Text Box 44"/>
          <p:cNvSpPr txBox="1">
            <a:spLocks noChangeArrowheads="1"/>
          </p:cNvSpPr>
          <p:nvPr/>
        </p:nvSpPr>
        <p:spPr bwMode="auto">
          <a:xfrm>
            <a:off x="280256" y="5855314"/>
            <a:ext cx="8583488" cy="461665"/>
          </a:xfrm>
          <a:prstGeom prst="rect">
            <a:avLst/>
          </a:prstGeom>
          <a:noFill/>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spAutoFit/>
          </a:bodyP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defRPr/>
            </a:pPr>
            <a:r>
              <a:rPr kumimoji="1" lang="zh-CN" altLang="en-US" sz="2400" b="1" i="0" u="none" strike="noStrike" kern="1200" cap="none" spc="0" normalizeH="0" baseline="0" noProof="0" dirty="0">
                <a:ln>
                  <a:noFill/>
                </a:ln>
                <a:solidFill>
                  <a:srgbClr val="FF0000"/>
                </a:solidFill>
                <a:effectLst/>
                <a:uLnTx/>
                <a:uFillTx/>
                <a:latin typeface="华文中宋" panose="02010600040101010101" pitchFamily="2" charset="-122"/>
                <a:ea typeface="华文中宋" panose="02010600040101010101" pitchFamily="2" charset="-122"/>
                <a:cs typeface="+mn-cs"/>
              </a:rPr>
              <a:t>二维数组名和指向一维数组的指针及数组元素位置之间的关系</a:t>
            </a:r>
            <a:endParaRPr kumimoji="1" lang="zh-CN" altLang="en-US" sz="2400" b="1" i="0" u="none" strike="noStrike" kern="1200" cap="none" spc="0" normalizeH="0" baseline="0" noProof="0" dirty="0">
              <a:ln>
                <a:noFill/>
              </a:ln>
              <a:solidFill>
                <a:srgbClr val="FF0000"/>
              </a:solidFill>
              <a:effectLst/>
              <a:uLnTx/>
              <a:uFillTx/>
              <a:latin typeface="华文中宋" panose="02010600040101010101" pitchFamily="2" charset="-122"/>
              <a:ea typeface="华文中宋" panose="02010600040101010101" pitchFamily="2" charset="-122"/>
              <a:cs typeface="+mn-cs"/>
            </a:endParaRPr>
          </a:p>
        </p:txBody>
      </p:sp>
      <p:sp>
        <p:nvSpPr>
          <p:cNvPr id="62512" name="Rectangle 45"/>
          <p:cNvSpPr/>
          <p:nvPr/>
        </p:nvSpPr>
        <p:spPr>
          <a:xfrm>
            <a:off x="381000" y="5334000"/>
            <a:ext cx="2667000" cy="420688"/>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buNone/>
            </a:pPr>
            <a:r>
              <a:rPr lang="en-US" altLang="zh-CN" sz="2400" b="1" dirty="0">
                <a:latin typeface="Comic Sans MS" panose="030F0702030302020204" pitchFamily="66" charset="0"/>
              </a:rPr>
              <a:t>int a[3][4];</a:t>
            </a:r>
            <a:endParaRPr lang="en-US" altLang="zh-CN" sz="2400" b="1" dirty="0">
              <a:latin typeface="Comic Sans MS" panose="030F0702030302020204" pitchFamily="66" charset="0"/>
            </a:endParaRPr>
          </a:p>
        </p:txBody>
      </p:sp>
      <p:sp>
        <p:nvSpPr>
          <p:cNvPr id="62513" name="Rectangle 46"/>
          <p:cNvSpPr/>
          <p:nvPr/>
        </p:nvSpPr>
        <p:spPr>
          <a:xfrm>
            <a:off x="7150100" y="3144838"/>
            <a:ext cx="1938338" cy="3810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buNone/>
            </a:pPr>
            <a:r>
              <a:rPr lang="en-US" altLang="zh-CN" sz="2800" b="1" baseline="-25000" dirty="0">
                <a:latin typeface="Comic Sans MS" panose="030F0702030302020204" pitchFamily="66" charset="0"/>
              </a:rPr>
              <a:t>int (*p)[4]=a+1</a:t>
            </a:r>
            <a:endParaRPr lang="en-US" altLang="zh-CN" sz="2800" b="1" baseline="-25000" dirty="0">
              <a:latin typeface="Comic Sans MS" panose="030F0702030302020204" pitchFamily="66" charset="0"/>
            </a:endParaRPr>
          </a:p>
        </p:txBody>
      </p:sp>
      <p:sp>
        <p:nvSpPr>
          <p:cNvPr id="62514" name="Rectangle 47"/>
          <p:cNvSpPr/>
          <p:nvPr/>
        </p:nvSpPr>
        <p:spPr>
          <a:xfrm>
            <a:off x="7086600" y="3810000"/>
            <a:ext cx="1219200" cy="3810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buNone/>
            </a:pPr>
            <a:r>
              <a:rPr lang="en-US" altLang="zh-CN" b="1" baseline="-25000" dirty="0">
                <a:latin typeface="宋体" panose="02010600030101010101" pitchFamily="2" charset="-122"/>
              </a:rPr>
              <a:t> </a:t>
            </a:r>
            <a:r>
              <a:rPr lang="en-US" altLang="zh-CN" b="1" baseline="-25000" dirty="0">
                <a:latin typeface="Comic Sans MS" panose="030F0702030302020204" pitchFamily="66" charset="0"/>
              </a:rPr>
              <a:t>p+1</a:t>
            </a:r>
            <a:endParaRPr lang="en-US" altLang="zh-CN" b="1" baseline="-25000" dirty="0">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2516"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4515" name="Rectangle 2"/>
          <p:cNvSpPr>
            <a:spLocks noGrp="1"/>
          </p:cNvSpPr>
          <p:nvPr>
            <p:ph type="title"/>
          </p:nvPr>
        </p:nvSpPr>
        <p:spPr>
          <a:xfrm>
            <a:off x="1150938" y="617538"/>
            <a:ext cx="4030662" cy="1143000"/>
          </a:xfrm>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指针数组</a:t>
            </a:r>
            <a:endParaRPr lang="zh-CN" altLang="en-US" b="1" dirty="0">
              <a:latin typeface="华文中宋" panose="02010600040101010101" pitchFamily="2" charset="-122"/>
              <a:ea typeface="华文中宋" panose="02010600040101010101" pitchFamily="2" charset="-122"/>
            </a:endParaRPr>
          </a:p>
        </p:txBody>
      </p:sp>
      <p:sp>
        <p:nvSpPr>
          <p:cNvPr id="64516" name="Rectangle 3"/>
          <p:cNvSpPr>
            <a:spLocks noGrp="1"/>
          </p:cNvSpPr>
          <p:nvPr>
            <p:ph idx="1"/>
          </p:nvPr>
        </p:nvSpPr>
        <p:spPr>
          <a:xfrm>
            <a:off x="304800" y="1981200"/>
            <a:ext cx="8686800" cy="4306888"/>
          </a:xfrm>
          <a:ln/>
        </p:spPr>
        <p:txBody>
          <a:bodyPr vert="horz" wrap="square" lIns="91440" tIns="45720" rIns="91440" bIns="45720" anchor="t" anchorCtr="0"/>
          <a:p>
            <a:pPr eaLnBrk="1" hangingPunct="1"/>
            <a:r>
              <a:rPr lang="zh-CN" altLang="en-US" sz="2400" b="1" dirty="0">
                <a:latin typeface="Comic Sans MS" panose="030F0702030302020204" pitchFamily="66" charset="0"/>
              </a:rPr>
              <a:t>当数组元素类型为某种指针类型时，该数组就称为</a:t>
            </a:r>
            <a:r>
              <a:rPr lang="zh-CN" altLang="en-US" sz="2400" b="1" dirty="0">
                <a:solidFill>
                  <a:schemeClr val="folHlink"/>
                </a:solidFill>
                <a:latin typeface="Comic Sans MS" panose="030F0702030302020204" pitchFamily="66" charset="0"/>
              </a:rPr>
              <a:t>指针数组</a:t>
            </a:r>
            <a:endParaRPr lang="zh-CN" altLang="en-US" sz="2400" b="1" dirty="0">
              <a:solidFill>
                <a:schemeClr val="folHlink"/>
              </a:solidFill>
              <a:latin typeface="Comic Sans MS" panose="030F0702030302020204" pitchFamily="66" charset="0"/>
            </a:endParaRPr>
          </a:p>
          <a:p>
            <a:pPr eaLnBrk="1" hangingPunct="1"/>
            <a:r>
              <a:rPr lang="zh-CN" altLang="en-US" sz="2400" b="1" dirty="0">
                <a:solidFill>
                  <a:srgbClr val="FF0000"/>
                </a:solidFill>
                <a:latin typeface="Comic Sans MS" panose="030F0702030302020204" pitchFamily="66" charset="0"/>
              </a:rPr>
              <a:t>指针数组的定义形式为</a:t>
            </a:r>
            <a:endParaRPr lang="zh-CN" altLang="en-US" sz="2400" b="1" dirty="0">
              <a:solidFill>
                <a:srgbClr val="FF0000"/>
              </a:solidFill>
              <a:latin typeface="Comic Sans MS" panose="030F0702030302020204" pitchFamily="66" charset="0"/>
            </a:endParaRPr>
          </a:p>
          <a:p>
            <a:pPr lvl="1" eaLnBrk="1" hangingPunct="1">
              <a:buNone/>
            </a:pPr>
            <a:r>
              <a:rPr lang="zh-CN" altLang="en-US" sz="2400" b="1" dirty="0">
                <a:solidFill>
                  <a:srgbClr val="0000FF"/>
                </a:solidFill>
                <a:latin typeface="Comic Sans MS" panose="030F0702030302020204" pitchFamily="66" charset="0"/>
              </a:rPr>
              <a:t>       类型说明符  * 数组名</a:t>
            </a:r>
            <a:r>
              <a:rPr lang="en-US" altLang="zh-CN" sz="2400" b="1" dirty="0">
                <a:solidFill>
                  <a:srgbClr val="0000FF"/>
                </a:solidFill>
                <a:latin typeface="Comic Sans MS" panose="030F0702030302020204" pitchFamily="66" charset="0"/>
              </a:rPr>
              <a:t>[</a:t>
            </a:r>
            <a:r>
              <a:rPr lang="zh-CN" altLang="en-US" sz="2400" b="1" dirty="0">
                <a:solidFill>
                  <a:srgbClr val="0000FF"/>
                </a:solidFill>
                <a:latin typeface="Comic Sans MS" panose="030F0702030302020204" pitchFamily="66" charset="0"/>
              </a:rPr>
              <a:t>常量表达式</a:t>
            </a:r>
            <a:r>
              <a:rPr lang="en-US" altLang="zh-CN" sz="2400" b="1" dirty="0">
                <a:solidFill>
                  <a:srgbClr val="0000FF"/>
                </a:solidFill>
                <a:latin typeface="Comic Sans MS" panose="030F0702030302020204" pitchFamily="66" charset="0"/>
              </a:rPr>
              <a:t>]</a:t>
            </a:r>
            <a:r>
              <a:rPr lang="zh-CN" altLang="en-US" sz="2400" b="1" dirty="0">
                <a:solidFill>
                  <a:srgbClr val="0000FF"/>
                </a:solidFill>
                <a:latin typeface="Comic Sans MS" panose="030F0702030302020204" pitchFamily="66" charset="0"/>
              </a:rPr>
              <a:t>；</a:t>
            </a:r>
            <a:endParaRPr lang="zh-CN" altLang="en-US" sz="2000" b="1" dirty="0">
              <a:solidFill>
                <a:srgbClr val="FF0000"/>
              </a:solidFill>
              <a:latin typeface="Comic Sans MS" panose="030F0702030302020204" pitchFamily="66" charset="0"/>
            </a:endParaRPr>
          </a:p>
          <a:p>
            <a:pPr lvl="1" eaLnBrk="1" hangingPunct="1"/>
            <a:r>
              <a:rPr lang="zh-CN" altLang="en-US" sz="2400" dirty="0">
                <a:latin typeface="Comic Sans MS" panose="030F0702030302020204" pitchFamily="66" charset="0"/>
              </a:rPr>
              <a:t>常量表达式是一个整型的，是数组的长度说明，用于指明数组元素的个数；类型说明符指明指针数组的元素指针指向的对象的类型。数组名之前的“*”是必需的，由于它出现在数组名之前，使该数组成为指针数组</a:t>
            </a:r>
            <a:endParaRPr lang="zh-CN" altLang="en-US" sz="2400" dirty="0">
              <a:latin typeface="Comic Sans MS" panose="030F0702030302020204" pitchFamily="66" charset="0"/>
            </a:endParaRPr>
          </a:p>
          <a:p>
            <a:pPr lvl="1" eaLnBrk="1" hangingPunct="1"/>
            <a:r>
              <a:rPr lang="zh-CN" altLang="en-US" sz="2400" dirty="0">
                <a:latin typeface="Comic Sans MS" panose="030F0702030302020204" pitchFamily="66" charset="0"/>
              </a:rPr>
              <a:t>例如， </a:t>
            </a:r>
            <a:r>
              <a:rPr lang="en-US" altLang="zh-CN" sz="2400" dirty="0">
                <a:solidFill>
                  <a:schemeClr val="folHlink"/>
                </a:solidFill>
                <a:latin typeface="Comic Sans MS" panose="030F0702030302020204" pitchFamily="66" charset="0"/>
              </a:rPr>
              <a:t>int  *p[10];</a:t>
            </a:r>
            <a:endParaRPr lang="en-US" altLang="zh-CN" sz="2400" dirty="0">
              <a:solidFill>
                <a:schemeClr val="folHlink"/>
              </a:solidFill>
              <a:latin typeface="Comic Sans MS" panose="030F0702030302020204" pitchFamily="66" charset="0"/>
            </a:endParaRPr>
          </a:p>
          <a:p>
            <a:pPr lvl="2" eaLnBrk="1" hangingPunct="1"/>
            <a:r>
              <a:rPr lang="zh-CN" altLang="en-US" sz="2000" dirty="0">
                <a:latin typeface="Comic Sans MS" panose="030F0702030302020204" pitchFamily="66" charset="0"/>
              </a:rPr>
              <a:t>定义指针数组</a:t>
            </a:r>
            <a:r>
              <a:rPr lang="en-US" altLang="zh-CN" sz="2000" dirty="0">
                <a:latin typeface="Comic Sans MS" panose="030F0702030302020204" pitchFamily="66" charset="0"/>
              </a:rPr>
              <a:t>p</a:t>
            </a:r>
            <a:r>
              <a:rPr lang="zh-CN" altLang="en-US" sz="2000" dirty="0">
                <a:latin typeface="Comic Sans MS" panose="030F0702030302020204" pitchFamily="66" charset="0"/>
              </a:rPr>
              <a:t>的每个元素都能指向</a:t>
            </a:r>
            <a:r>
              <a:rPr lang="en-US" altLang="zh-CN" sz="2000" dirty="0">
                <a:latin typeface="Comic Sans MS" panose="030F0702030302020204" pitchFamily="66" charset="0"/>
              </a:rPr>
              <a:t>int</a:t>
            </a:r>
            <a:r>
              <a:rPr lang="zh-CN" altLang="en-US" sz="2000" dirty="0">
                <a:latin typeface="Comic Sans MS" panose="030F0702030302020204" pitchFamily="66" charset="0"/>
              </a:rPr>
              <a:t>型数据的指针变量，有十个元素</a:t>
            </a:r>
            <a:r>
              <a:rPr lang="en-US" altLang="zh-CN" sz="2000" dirty="0">
                <a:latin typeface="Comic Sans MS" panose="030F0702030302020204" pitchFamily="66" charset="0"/>
              </a:rPr>
              <a:t>:p[0]</a:t>
            </a:r>
            <a:r>
              <a:rPr lang="zh-CN" altLang="en-US" sz="2000" dirty="0">
                <a:latin typeface="Comic Sans MS" panose="030F0702030302020204" pitchFamily="66" charset="0"/>
              </a:rPr>
              <a:t>、</a:t>
            </a:r>
            <a:r>
              <a:rPr lang="en-US" altLang="zh-CN" sz="2000" dirty="0">
                <a:latin typeface="Comic Sans MS" panose="030F0702030302020204" pitchFamily="66" charset="0"/>
              </a:rPr>
              <a:t>p[1]</a:t>
            </a:r>
            <a:r>
              <a:rPr lang="zh-CN" altLang="en-US" sz="2000" dirty="0">
                <a:latin typeface="Comic Sans MS" panose="030F0702030302020204" pitchFamily="66" charset="0"/>
              </a:rPr>
              <a:t>、</a:t>
            </a:r>
            <a:r>
              <a:rPr lang="en-US" altLang="zh-CN" sz="2000" dirty="0">
                <a:latin typeface="Comic Sans MS" panose="030F0702030302020204" pitchFamily="66" charset="0"/>
              </a:rPr>
              <a:t>…</a:t>
            </a:r>
            <a:r>
              <a:rPr lang="zh-CN" altLang="en-US" sz="2000" dirty="0">
                <a:latin typeface="Comic Sans MS" panose="030F0702030302020204" pitchFamily="66" charset="0"/>
              </a:rPr>
              <a:t>、</a:t>
            </a:r>
            <a:r>
              <a:rPr lang="en-US" altLang="zh-CN" sz="2000" dirty="0">
                <a:latin typeface="Comic Sans MS" panose="030F0702030302020204" pitchFamily="66" charset="0"/>
              </a:rPr>
              <a:t>p[9]</a:t>
            </a:r>
            <a:r>
              <a:rPr lang="zh-CN" altLang="en-US" sz="2000" dirty="0">
                <a:latin typeface="Comic Sans MS" panose="030F0702030302020204" pitchFamily="66" charset="0"/>
              </a:rPr>
              <a:t>。和一般的数组定义一样，数组名</a:t>
            </a:r>
            <a:r>
              <a:rPr lang="en-US" altLang="zh-CN" sz="2000" dirty="0">
                <a:latin typeface="Comic Sans MS" panose="030F0702030302020204" pitchFamily="66" charset="0"/>
              </a:rPr>
              <a:t>p</a:t>
            </a:r>
            <a:r>
              <a:rPr lang="zh-CN" altLang="en-US" sz="2000" dirty="0">
                <a:latin typeface="Comic Sans MS" panose="030F0702030302020204" pitchFamily="66" charset="0"/>
              </a:rPr>
              <a:t>也可作为</a:t>
            </a:r>
            <a:r>
              <a:rPr lang="en-US" altLang="zh-CN" sz="2000" dirty="0">
                <a:latin typeface="Comic Sans MS" panose="030F0702030302020204" pitchFamily="66" charset="0"/>
              </a:rPr>
              <a:t>p[0]</a:t>
            </a:r>
            <a:r>
              <a:rPr lang="zh-CN" altLang="en-US" sz="2000" dirty="0">
                <a:latin typeface="Comic Sans MS" panose="030F0702030302020204" pitchFamily="66" charset="0"/>
              </a:rPr>
              <a:t>的地址</a:t>
            </a:r>
            <a:endParaRPr lang="zh-CN" altLang="en-US" sz="2000" dirty="0">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4518"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5539"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指针数组</a:t>
            </a:r>
            <a:r>
              <a:rPr lang="en-US" altLang="zh-CN" b="1" dirty="0">
                <a:latin typeface="华文中宋" panose="02010600040101010101" pitchFamily="2" charset="-122"/>
                <a:ea typeface="华文中宋" panose="02010600040101010101" pitchFamily="2" charset="-122"/>
              </a:rPr>
              <a:t>(</a:t>
            </a:r>
            <a:r>
              <a:rPr lang="zh-CN" altLang="en-US" b="1" dirty="0">
                <a:latin typeface="华文中宋" panose="02010600040101010101" pitchFamily="2" charset="-122"/>
                <a:ea typeface="华文中宋" panose="02010600040101010101" pitchFamily="2" charset="-122"/>
              </a:rPr>
              <a:t>续</a:t>
            </a:r>
            <a:r>
              <a:rPr lang="en-US" altLang="zh-CN" b="1" dirty="0">
                <a:latin typeface="华文中宋" panose="02010600040101010101" pitchFamily="2" charset="-122"/>
                <a:ea typeface="华文中宋" panose="02010600040101010101" pitchFamily="2" charset="-122"/>
              </a:rPr>
              <a:t>)</a:t>
            </a:r>
            <a:endParaRPr lang="en-US" altLang="zh-CN" b="1" dirty="0">
              <a:latin typeface="华文中宋" panose="02010600040101010101" pitchFamily="2" charset="-122"/>
              <a:ea typeface="华文中宋" panose="02010600040101010101" pitchFamily="2" charset="-122"/>
            </a:endParaRPr>
          </a:p>
        </p:txBody>
      </p:sp>
      <p:sp>
        <p:nvSpPr>
          <p:cNvPr id="65540" name="Rectangle 3"/>
          <p:cNvSpPr>
            <a:spLocks noGrp="1"/>
          </p:cNvSpPr>
          <p:nvPr>
            <p:ph idx="1"/>
          </p:nvPr>
        </p:nvSpPr>
        <p:spPr>
          <a:xfrm>
            <a:off x="533400" y="2017713"/>
            <a:ext cx="8421688" cy="4383087"/>
          </a:xfrm>
          <a:ln/>
        </p:spPr>
        <p:txBody>
          <a:bodyPr vert="horz" wrap="square" lIns="91440" tIns="45720" rIns="91440" bIns="45720" anchor="t" anchorCtr="0"/>
          <a:p>
            <a:pPr eaLnBrk="1" hangingPunct="1"/>
            <a:r>
              <a:rPr lang="zh-CN" altLang="en-US" sz="2400" b="1" dirty="0">
                <a:latin typeface="Times New Roman" panose="02020603050405020304" pitchFamily="18" charset="0"/>
                <a:cs typeface="Times New Roman" panose="02020603050405020304" pitchFamily="18" charset="0"/>
              </a:rPr>
              <a:t>在指针数组的定义形式中，由于</a:t>
            </a:r>
            <a:r>
              <a:rPr lang="zh-CN" altLang="en-US" sz="2400" b="1" dirty="0">
                <a:solidFill>
                  <a:schemeClr val="folHlink"/>
                </a:solidFill>
                <a:latin typeface="Times New Roman" panose="02020603050405020304" pitchFamily="18" charset="0"/>
                <a:cs typeface="Times New Roman" panose="02020603050405020304" pitchFamily="18" charset="0"/>
              </a:rPr>
              <a:t>“</a:t>
            </a:r>
            <a:r>
              <a:rPr lang="en-US" altLang="zh-CN" sz="2400" b="1" dirty="0">
                <a:solidFill>
                  <a:schemeClr val="folHlink"/>
                </a:solidFill>
                <a:latin typeface="Times New Roman" panose="02020603050405020304" pitchFamily="18" charset="0"/>
                <a:cs typeface="Times New Roman" panose="02020603050405020304" pitchFamily="18" charset="0"/>
              </a:rPr>
              <a:t>[]”</a:t>
            </a:r>
            <a:r>
              <a:rPr lang="zh-CN" altLang="en-US" sz="2400" b="1" dirty="0">
                <a:solidFill>
                  <a:schemeClr val="folHlink"/>
                </a:solidFill>
                <a:latin typeface="Times New Roman" panose="02020603050405020304" pitchFamily="18" charset="0"/>
                <a:cs typeface="Times New Roman" panose="02020603050405020304" pitchFamily="18" charset="0"/>
              </a:rPr>
              <a:t>比“*”的优先级高</a:t>
            </a:r>
            <a:r>
              <a:rPr lang="zh-CN" altLang="en-US" sz="2400" b="1" dirty="0">
                <a:latin typeface="Times New Roman" panose="02020603050405020304" pitchFamily="18" charset="0"/>
                <a:cs typeface="Times New Roman" panose="02020603050405020304" pitchFamily="18" charset="0"/>
              </a:rPr>
              <a:t>，使数组名先与“</a:t>
            </a:r>
            <a:r>
              <a:rPr lang="en-US" altLang="zh-CN" sz="2400" b="1" dirty="0">
                <a:latin typeface="Times New Roman" panose="02020603050405020304" pitchFamily="18" charset="0"/>
                <a:cs typeface="Times New Roman" panose="02020603050405020304" pitchFamily="18" charset="0"/>
              </a:rPr>
              <a:t>[]”</a:t>
            </a:r>
            <a:r>
              <a:rPr lang="zh-CN" altLang="en-US" sz="2400" b="1" dirty="0">
                <a:latin typeface="Times New Roman" panose="02020603050405020304" pitchFamily="18" charset="0"/>
                <a:cs typeface="Times New Roman" panose="02020603050405020304" pitchFamily="18" charset="0"/>
              </a:rPr>
              <a:t>结合，形成数组，然后再与数组名之前的“*”结合，表示数组元素是指针类型</a:t>
            </a:r>
            <a:endParaRPr lang="zh-CN" altLang="en-US" sz="2400" b="1" dirty="0">
              <a:latin typeface="Times New Roman" panose="02020603050405020304" pitchFamily="18" charset="0"/>
              <a:cs typeface="Times New Roman" panose="02020603050405020304" pitchFamily="18" charset="0"/>
            </a:endParaRPr>
          </a:p>
          <a:p>
            <a:pPr lvl="1" eaLnBrk="1" hangingPunct="1"/>
            <a:r>
              <a:rPr lang="zh-CN" altLang="en-US" sz="2400" b="1" dirty="0">
                <a:latin typeface="Times New Roman" panose="02020603050405020304" pitchFamily="18" charset="0"/>
                <a:cs typeface="Times New Roman" panose="02020603050405020304" pitchFamily="18" charset="0"/>
              </a:rPr>
              <a:t>注意，在“*”与数组名之外不能加上圆括号，否则变成指向数组的指针变量</a:t>
            </a:r>
            <a:endParaRPr lang="zh-CN" altLang="en-US" sz="2400" b="1" dirty="0">
              <a:latin typeface="Times New Roman" panose="02020603050405020304" pitchFamily="18" charset="0"/>
              <a:cs typeface="Times New Roman" panose="02020603050405020304" pitchFamily="18" charset="0"/>
            </a:endParaRPr>
          </a:p>
          <a:p>
            <a:pPr lvl="1" eaLnBrk="1" hangingPunct="1"/>
            <a:r>
              <a:rPr lang="zh-CN" altLang="en-US" sz="2400" b="1" dirty="0">
                <a:latin typeface="Times New Roman" panose="02020603050405020304" pitchFamily="18" charset="0"/>
                <a:cs typeface="Times New Roman" panose="02020603050405020304" pitchFamily="18" charset="0"/>
              </a:rPr>
              <a:t>如，</a:t>
            </a:r>
            <a:r>
              <a:rPr lang="en-US" altLang="zh-CN" sz="2400" b="1" dirty="0">
                <a:latin typeface="Times New Roman" panose="02020603050405020304" pitchFamily="18" charset="0"/>
                <a:cs typeface="Times New Roman" panose="02020603050405020304" pitchFamily="18" charset="0"/>
              </a:rPr>
              <a:t>int  (*q)[10];</a:t>
            </a:r>
            <a:r>
              <a:rPr lang="zh-CN" altLang="en-US" sz="2400" b="1" dirty="0">
                <a:latin typeface="Times New Roman" panose="02020603050405020304" pitchFamily="18" charset="0"/>
                <a:cs typeface="Times New Roman" panose="02020603050405020304" pitchFamily="18" charset="0"/>
              </a:rPr>
              <a:t>是定义指向由</a:t>
            </a:r>
            <a:r>
              <a:rPr lang="en-US" altLang="zh-CN" sz="2400" b="1" dirty="0">
                <a:latin typeface="Times New Roman" panose="02020603050405020304" pitchFamily="18" charset="0"/>
                <a:cs typeface="Times New Roman" panose="02020603050405020304" pitchFamily="18" charset="0"/>
              </a:rPr>
              <a:t>10</a:t>
            </a:r>
            <a:r>
              <a:rPr lang="zh-CN" altLang="en-US" sz="2400" b="1" dirty="0">
                <a:latin typeface="Times New Roman" panose="02020603050405020304" pitchFamily="18" charset="0"/>
                <a:cs typeface="Times New Roman" panose="02020603050405020304" pitchFamily="18" charset="0"/>
              </a:rPr>
              <a:t>个</a:t>
            </a:r>
            <a:r>
              <a:rPr lang="en-US" altLang="zh-CN" sz="2400" b="1" dirty="0">
                <a:latin typeface="Times New Roman" panose="02020603050405020304" pitchFamily="18" charset="0"/>
                <a:cs typeface="Times New Roman" panose="02020603050405020304" pitchFamily="18" charset="0"/>
              </a:rPr>
              <a:t>int</a:t>
            </a:r>
            <a:r>
              <a:rPr lang="zh-CN" altLang="en-US" sz="2400" b="1" dirty="0">
                <a:latin typeface="Times New Roman" panose="02020603050405020304" pitchFamily="18" charset="0"/>
                <a:cs typeface="Times New Roman" panose="02020603050405020304" pitchFamily="18" charset="0"/>
              </a:rPr>
              <a:t>型元素组成的数组的指针</a:t>
            </a:r>
            <a:endParaRPr lang="zh-CN" altLang="en-US" sz="2400" b="1" dirty="0">
              <a:latin typeface="Times New Roman" panose="02020603050405020304" pitchFamily="18" charset="0"/>
              <a:cs typeface="Times New Roman" panose="02020603050405020304" pitchFamily="18" charset="0"/>
            </a:endParaRPr>
          </a:p>
          <a:p>
            <a:pPr eaLnBrk="1" hangingPunct="1"/>
            <a:r>
              <a:rPr lang="zh-CN" altLang="en-US" sz="2400" b="1" dirty="0">
                <a:latin typeface="Times New Roman" panose="02020603050405020304" pitchFamily="18" charset="0"/>
                <a:cs typeface="Times New Roman" panose="02020603050405020304" pitchFamily="18" charset="0"/>
              </a:rPr>
              <a:t>引入指针数组的主要目的是为了便于统一管理同类的指针</a:t>
            </a:r>
            <a:endParaRPr lang="zh-CN" altLang="en-US" sz="2400" b="1" dirty="0">
              <a:latin typeface="Times New Roman" panose="02020603050405020304" pitchFamily="18" charset="0"/>
              <a:cs typeface="Times New Roman" panose="02020603050405020304" pitchFamily="18" charset="0"/>
            </a:endParaRPr>
          </a:p>
          <a:p>
            <a:pPr lvl="1" eaLnBrk="1" hangingPunct="1"/>
            <a:r>
              <a:rPr lang="zh-CN" altLang="en-US" sz="2400" b="1" dirty="0">
                <a:latin typeface="Times New Roman" panose="02020603050405020304" pitchFamily="18" charset="0"/>
                <a:cs typeface="Times New Roman" panose="02020603050405020304" pitchFamily="18" charset="0"/>
              </a:rPr>
              <a:t>如利用指针数组能实现对一组独立的指针变量以数组的形式对它们作统一处理</a:t>
            </a:r>
            <a:endParaRPr lang="zh-CN" altLang="en-US" sz="2400" b="1" dirty="0">
              <a:latin typeface="Times New Roman" panose="02020603050405020304" pitchFamily="18" charset="0"/>
              <a:cs typeface="Times New Roman" panose="02020603050405020304" pitchFamily="18" charset="0"/>
            </a:endParaRPr>
          </a:p>
          <a:p>
            <a:pPr lvl="1" eaLnBrk="1" hangingPunct="1"/>
            <a:endParaRPr lang="en-US" altLang="zh-CN" sz="2400" b="1" dirty="0">
              <a:latin typeface="宋体" panose="02010600030101010101" pitchFamily="2" charset="-122"/>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5542"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6563"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指针数组</a:t>
            </a:r>
            <a:r>
              <a:rPr lang="en-US" altLang="zh-CN" b="1" dirty="0">
                <a:latin typeface="华文中宋" panose="02010600040101010101" pitchFamily="2" charset="-122"/>
                <a:ea typeface="华文中宋" panose="02010600040101010101" pitchFamily="2" charset="-122"/>
              </a:rPr>
              <a:t>(</a:t>
            </a:r>
            <a:r>
              <a:rPr lang="zh-CN" altLang="en-US" b="1" dirty="0">
                <a:latin typeface="华文中宋" panose="02010600040101010101" pitchFamily="2" charset="-122"/>
                <a:ea typeface="华文中宋" panose="02010600040101010101" pitchFamily="2" charset="-122"/>
              </a:rPr>
              <a:t>续</a:t>
            </a:r>
            <a:r>
              <a:rPr lang="en-US" altLang="zh-CN" b="1" dirty="0">
                <a:latin typeface="华文中宋" panose="02010600040101010101" pitchFamily="2" charset="-122"/>
                <a:ea typeface="华文中宋" panose="02010600040101010101" pitchFamily="2" charset="-122"/>
              </a:rPr>
              <a:t>)</a:t>
            </a:r>
            <a:endParaRPr lang="en-US" altLang="zh-CN" b="1" dirty="0">
              <a:latin typeface="华文中宋" panose="02010600040101010101" pitchFamily="2" charset="-122"/>
              <a:ea typeface="华文中宋" panose="02010600040101010101" pitchFamily="2" charset="-122"/>
            </a:endParaRPr>
          </a:p>
        </p:txBody>
      </p:sp>
      <p:sp>
        <p:nvSpPr>
          <p:cNvPr id="66564" name="Rectangle 3"/>
          <p:cNvSpPr>
            <a:spLocks noGrp="1"/>
          </p:cNvSpPr>
          <p:nvPr>
            <p:ph idx="1"/>
          </p:nvPr>
        </p:nvSpPr>
        <p:spPr>
          <a:xfrm>
            <a:off x="457200" y="2017713"/>
            <a:ext cx="8497888" cy="4230687"/>
          </a:xfrm>
          <a:ln/>
        </p:spPr>
        <p:txBody>
          <a:bodyPr vert="horz" wrap="square" lIns="91440" tIns="45720" rIns="91440" bIns="45720" anchor="t" anchorCtr="0"/>
          <a:p>
            <a:pPr eaLnBrk="1" hangingPunct="1"/>
            <a:r>
              <a:rPr lang="zh-CN" altLang="en-US" sz="2800" b="1" dirty="0">
                <a:latin typeface="Comic Sans MS" panose="030F0702030302020204" pitchFamily="66" charset="0"/>
              </a:rPr>
              <a:t>有以下定义</a:t>
            </a:r>
            <a:endParaRPr lang="zh-CN" altLang="en-US" sz="2800" b="1" dirty="0">
              <a:latin typeface="Comic Sans MS" panose="030F0702030302020204" pitchFamily="66" charset="0"/>
            </a:endParaRPr>
          </a:p>
          <a:p>
            <a:pPr lvl="1" eaLnBrk="1" hangingPunct="1">
              <a:lnSpc>
                <a:spcPct val="110000"/>
              </a:lnSpc>
              <a:spcBef>
                <a:spcPct val="0"/>
              </a:spcBef>
              <a:buClrTx/>
              <a:buSzTx/>
              <a:buFontTx/>
              <a:buNone/>
            </a:pPr>
            <a:r>
              <a:rPr lang="zh-CN" altLang="en-US" sz="2400" b="1" dirty="0">
                <a:latin typeface="Comic Sans MS" panose="030F0702030302020204" pitchFamily="66" charset="0"/>
              </a:rPr>
              <a:t>    </a:t>
            </a:r>
            <a:r>
              <a:rPr lang="en-US" altLang="zh-CN" sz="2400" dirty="0">
                <a:solidFill>
                  <a:schemeClr val="folHlink"/>
                </a:solidFill>
                <a:latin typeface="Comic Sans MS" panose="030F0702030302020204" pitchFamily="66" charset="0"/>
              </a:rPr>
              <a:t>int a, b, c, d, e, f;</a:t>
            </a:r>
            <a:endParaRPr lang="en-US" altLang="zh-CN" sz="2400" dirty="0">
              <a:solidFill>
                <a:schemeClr val="folHlink"/>
              </a:solidFill>
              <a:latin typeface="Comic Sans MS" panose="030F0702030302020204" pitchFamily="66" charset="0"/>
            </a:endParaRPr>
          </a:p>
          <a:p>
            <a:pPr lvl="1" eaLnBrk="1" hangingPunct="1">
              <a:lnSpc>
                <a:spcPct val="110000"/>
              </a:lnSpc>
              <a:spcBef>
                <a:spcPct val="0"/>
              </a:spcBef>
              <a:buClrTx/>
              <a:buSzTx/>
              <a:buFontTx/>
              <a:buNone/>
            </a:pPr>
            <a:r>
              <a:rPr lang="en-US" altLang="zh-CN" sz="2400" dirty="0">
                <a:solidFill>
                  <a:schemeClr val="folHlink"/>
                </a:solidFill>
                <a:latin typeface="Comic Sans MS" panose="030F0702030302020204" pitchFamily="66" charset="0"/>
              </a:rPr>
              <a:t>      int *apt[] = {&amp;a, &amp;b, &amp;c, &amp;d, &amp;e, &amp;f};</a:t>
            </a:r>
            <a:endParaRPr lang="en-US" altLang="zh-CN" sz="2400" dirty="0">
              <a:solidFill>
                <a:schemeClr val="folHlink"/>
              </a:solidFill>
              <a:latin typeface="Comic Sans MS" panose="030F0702030302020204" pitchFamily="66" charset="0"/>
            </a:endParaRPr>
          </a:p>
          <a:p>
            <a:pPr lvl="1" eaLnBrk="1" hangingPunct="1">
              <a:buFont typeface="Wingdings" panose="05000000000000000000" pitchFamily="2" charset="2"/>
              <a:buChar char="n"/>
            </a:pPr>
            <a:r>
              <a:rPr lang="zh-CN" altLang="en-US" sz="2400" b="1" dirty="0">
                <a:latin typeface="Comic Sans MS" panose="030F0702030302020204" pitchFamily="66" charset="0"/>
              </a:rPr>
              <a:t>下面循环语句能顺序访问独立变量 </a:t>
            </a:r>
            <a:r>
              <a:rPr lang="en-US" altLang="zh-CN" sz="2400" b="1" dirty="0">
                <a:latin typeface="Comic Sans MS" panose="030F0702030302020204" pitchFamily="66" charset="0"/>
              </a:rPr>
              <a:t>a</a:t>
            </a:r>
            <a:r>
              <a:rPr lang="zh-CN" altLang="en-US" sz="2400" b="1" dirty="0">
                <a:latin typeface="Comic Sans MS" panose="030F0702030302020204" pitchFamily="66" charset="0"/>
              </a:rPr>
              <a:t>、</a:t>
            </a:r>
            <a:r>
              <a:rPr lang="en-US" altLang="zh-CN" sz="2400" b="1" dirty="0">
                <a:latin typeface="Comic Sans MS" panose="030F0702030302020204" pitchFamily="66" charset="0"/>
              </a:rPr>
              <a:t>b</a:t>
            </a:r>
            <a:r>
              <a:rPr lang="zh-CN" altLang="en-US" sz="2400" b="1" dirty="0">
                <a:latin typeface="Comic Sans MS" panose="030F0702030302020204" pitchFamily="66" charset="0"/>
              </a:rPr>
              <a:t>、</a:t>
            </a:r>
            <a:r>
              <a:rPr lang="en-US" altLang="zh-CN" sz="2400" b="1" dirty="0">
                <a:latin typeface="Comic Sans MS" panose="030F0702030302020204" pitchFamily="66" charset="0"/>
              </a:rPr>
              <a:t>c</a:t>
            </a:r>
            <a:r>
              <a:rPr lang="zh-CN" altLang="en-US" sz="2400" b="1" dirty="0">
                <a:latin typeface="Comic Sans MS" panose="030F0702030302020204" pitchFamily="66" charset="0"/>
              </a:rPr>
              <a:t>、</a:t>
            </a:r>
            <a:r>
              <a:rPr lang="en-US" altLang="zh-CN" sz="2400" b="1" dirty="0">
                <a:latin typeface="Comic Sans MS" panose="030F0702030302020204" pitchFamily="66" charset="0"/>
              </a:rPr>
              <a:t>d</a:t>
            </a:r>
            <a:r>
              <a:rPr lang="zh-CN" altLang="en-US" sz="2400" b="1" dirty="0">
                <a:latin typeface="Comic Sans MS" panose="030F0702030302020204" pitchFamily="66" charset="0"/>
              </a:rPr>
              <a:t>、</a:t>
            </a:r>
            <a:r>
              <a:rPr lang="en-US" altLang="zh-CN" sz="2400" b="1" dirty="0">
                <a:latin typeface="Comic Sans MS" panose="030F0702030302020204" pitchFamily="66" charset="0"/>
              </a:rPr>
              <a:t>e</a:t>
            </a:r>
            <a:r>
              <a:rPr lang="zh-CN" altLang="en-US" sz="2400" b="1" dirty="0">
                <a:latin typeface="Comic Sans MS" panose="030F0702030302020204" pitchFamily="66" charset="0"/>
              </a:rPr>
              <a:t>、</a:t>
            </a:r>
            <a:r>
              <a:rPr lang="en-US" altLang="zh-CN" sz="2400" b="1" dirty="0">
                <a:latin typeface="Comic Sans MS" panose="030F0702030302020204" pitchFamily="66" charset="0"/>
              </a:rPr>
              <a:t>f</a:t>
            </a:r>
            <a:endParaRPr lang="en-US" altLang="zh-CN" sz="2400" b="1" dirty="0">
              <a:latin typeface="Comic Sans MS" panose="030F0702030302020204" pitchFamily="66" charset="0"/>
            </a:endParaRPr>
          </a:p>
          <a:p>
            <a:pPr lvl="1" eaLnBrk="1" hangingPunct="1">
              <a:lnSpc>
                <a:spcPct val="110000"/>
              </a:lnSpc>
              <a:spcBef>
                <a:spcPct val="0"/>
              </a:spcBef>
              <a:buClrTx/>
              <a:buSzTx/>
              <a:buFontTx/>
              <a:buNone/>
            </a:pPr>
            <a:r>
              <a:rPr lang="en-US" altLang="zh-CN" sz="2400" b="1" dirty="0">
                <a:solidFill>
                  <a:srgbClr val="336600"/>
                </a:solidFill>
                <a:latin typeface="Comic Sans MS" panose="030F0702030302020204" pitchFamily="66" charset="0"/>
              </a:rPr>
              <a:t>    </a:t>
            </a:r>
            <a:r>
              <a:rPr lang="en-US" altLang="zh-CN" sz="2400" dirty="0">
                <a:solidFill>
                  <a:schemeClr val="folHlink"/>
                </a:solidFill>
                <a:latin typeface="Comic Sans MS" panose="030F0702030302020204" pitchFamily="66" charset="0"/>
              </a:rPr>
              <a:t>for(k = 0; k &lt; 6; k++)</a:t>
            </a:r>
            <a:endParaRPr lang="en-US" altLang="zh-CN" sz="2400" dirty="0">
              <a:solidFill>
                <a:schemeClr val="folHlink"/>
              </a:solidFill>
              <a:latin typeface="Comic Sans MS" panose="030F0702030302020204" pitchFamily="66" charset="0"/>
            </a:endParaRPr>
          </a:p>
          <a:p>
            <a:pPr lvl="1" eaLnBrk="1" hangingPunct="1">
              <a:lnSpc>
                <a:spcPct val="110000"/>
              </a:lnSpc>
              <a:spcBef>
                <a:spcPct val="0"/>
              </a:spcBef>
              <a:buClrTx/>
              <a:buSzTx/>
              <a:buFontTx/>
              <a:buNone/>
            </a:pPr>
            <a:r>
              <a:rPr lang="en-US" altLang="zh-CN" sz="2400" dirty="0">
                <a:solidFill>
                  <a:schemeClr val="folHlink"/>
                </a:solidFill>
                <a:latin typeface="Comic Sans MS" panose="030F0702030302020204" pitchFamily="66" charset="0"/>
              </a:rPr>
              <a:t>          printf(“%d\t”, *apt[k]); </a:t>
            </a:r>
            <a:endParaRPr lang="en-US" altLang="zh-CN" sz="2400" dirty="0">
              <a:solidFill>
                <a:schemeClr val="folHlink"/>
              </a:solidFill>
              <a:latin typeface="Comic Sans MS" panose="030F0702030302020204" pitchFamily="66" charset="0"/>
            </a:endParaRPr>
          </a:p>
          <a:p>
            <a:pPr lvl="1" eaLnBrk="1" hangingPunct="1">
              <a:lnSpc>
                <a:spcPct val="110000"/>
              </a:lnSpc>
              <a:spcBef>
                <a:spcPct val="0"/>
              </a:spcBef>
              <a:buClrTx/>
              <a:buSzTx/>
              <a:buFontTx/>
              <a:buNone/>
            </a:pPr>
            <a:r>
              <a:rPr lang="en-US" altLang="zh-CN" sz="2400" dirty="0">
                <a:solidFill>
                  <a:schemeClr val="folHlink"/>
                </a:solidFill>
                <a:latin typeface="Comic Sans MS" panose="030F0702030302020204" pitchFamily="66" charset="0"/>
              </a:rPr>
              <a:t>      /* </a:t>
            </a:r>
            <a:r>
              <a:rPr lang="zh-CN" altLang="en-US" sz="2400" dirty="0">
                <a:solidFill>
                  <a:schemeClr val="folHlink"/>
                </a:solidFill>
                <a:latin typeface="Comic Sans MS" panose="030F0702030302020204" pitchFamily="66" charset="0"/>
              </a:rPr>
              <a:t>其中*</a:t>
            </a:r>
            <a:r>
              <a:rPr lang="en-US" altLang="zh-CN" sz="2400" dirty="0">
                <a:solidFill>
                  <a:schemeClr val="folHlink"/>
                </a:solidFill>
                <a:latin typeface="Comic Sans MS" panose="030F0702030302020204" pitchFamily="66" charset="0"/>
              </a:rPr>
              <a:t>apt[k]</a:t>
            </a:r>
            <a:r>
              <a:rPr lang="zh-CN" altLang="en-US" sz="2400" dirty="0">
                <a:solidFill>
                  <a:schemeClr val="folHlink"/>
                </a:solidFill>
                <a:latin typeface="Comic Sans MS" panose="030F0702030302020204" pitchFamily="66" charset="0"/>
              </a:rPr>
              <a:t>可写成**</a:t>
            </a:r>
            <a:r>
              <a:rPr lang="en-US" altLang="zh-CN" sz="2400" dirty="0">
                <a:solidFill>
                  <a:schemeClr val="folHlink"/>
                </a:solidFill>
                <a:latin typeface="Comic Sans MS" panose="030F0702030302020204" pitchFamily="66" charset="0"/>
              </a:rPr>
              <a:t>(apt+k) */</a:t>
            </a:r>
            <a:endParaRPr lang="en-US" altLang="zh-CN" dirty="0">
              <a:solidFill>
                <a:schemeClr val="folHlink"/>
              </a:solidFill>
              <a:latin typeface="Comic Sans MS" panose="030F0702030302020204" pitchFamily="66" charset="0"/>
            </a:endParaRPr>
          </a:p>
          <a:p>
            <a:pPr eaLnBrk="1" hangingPunct="1"/>
            <a:r>
              <a:rPr lang="zh-CN" altLang="en-US" sz="2800" b="1" dirty="0">
                <a:latin typeface="Comic Sans MS" panose="030F0702030302020204" pitchFamily="66" charset="0"/>
              </a:rPr>
              <a:t>下面的两个程序实现将一组独立的变量输入它们的值，排序后输出。前一个程序排序时交换变量的值，后一个程序排序时交换它们的指针</a:t>
            </a:r>
            <a:endParaRPr lang="zh-CN" altLang="en-US" sz="2800" b="1" dirty="0">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6566"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7587" name="Rectangle 2"/>
          <p:cNvSpPr>
            <a:spLocks noGrp="1"/>
          </p:cNvSpPr>
          <p:nvPr>
            <p:ph type="title"/>
          </p:nvPr>
        </p:nvSpPr>
        <p:spPr>
          <a:ln/>
        </p:spPr>
        <p:txBody>
          <a:bodyPr vert="horz" wrap="square" lIns="91440" tIns="45720" rIns="91440" bIns="45720" anchor="b" anchorCtr="0"/>
          <a:p>
            <a:pPr eaLnBrk="1" hangingPunct="1">
              <a:buNone/>
            </a:pPr>
            <a:r>
              <a:rPr lang="zh-CN" altLang="en-US" b="1" dirty="0">
                <a:latin typeface="Times New Roman" panose="02020603050405020304" pitchFamily="18" charset="0"/>
                <a:ea typeface="华文中宋" panose="02010600040101010101" pitchFamily="2" charset="-122"/>
              </a:rPr>
              <a:t>指针数组示例</a:t>
            </a:r>
            <a:r>
              <a:rPr lang="en-US" altLang="zh-CN" b="1" dirty="0">
                <a:latin typeface="Times New Roman" panose="02020603050405020304" pitchFamily="18" charset="0"/>
                <a:ea typeface="华文中宋" panose="02010600040101010101" pitchFamily="2" charset="-122"/>
              </a:rPr>
              <a:t>-1</a:t>
            </a:r>
            <a:endParaRPr lang="en-US" altLang="zh-CN" b="1" dirty="0">
              <a:latin typeface="Times New Roman" panose="02020603050405020304" pitchFamily="18" charset="0"/>
              <a:ea typeface="华文中宋" panose="02010600040101010101" pitchFamily="2" charset="-122"/>
            </a:endParaRPr>
          </a:p>
        </p:txBody>
      </p:sp>
      <p:sp>
        <p:nvSpPr>
          <p:cNvPr id="67588" name="Rectangle 3"/>
          <p:cNvSpPr>
            <a:spLocks noGrp="1"/>
          </p:cNvSpPr>
          <p:nvPr>
            <p:ph idx="1"/>
          </p:nvPr>
        </p:nvSpPr>
        <p:spPr>
          <a:xfrm>
            <a:off x="1219200" y="1828800"/>
            <a:ext cx="4419600" cy="381000"/>
          </a:xfrm>
          <a:ln/>
        </p:spPr>
        <p:txBody>
          <a:bodyPr vert="horz" wrap="square" lIns="91440" tIns="45720" rIns="91440" bIns="45720" anchor="t" anchorCtr="0"/>
          <a:p>
            <a:pPr eaLnBrk="1" hangingPunct="1">
              <a:lnSpc>
                <a:spcPct val="90000"/>
              </a:lnSpc>
            </a:pPr>
            <a:r>
              <a:rPr lang="zh-CN" altLang="en-US" sz="2400" b="1" dirty="0">
                <a:latin typeface="宋体" panose="02010600030101010101" pitchFamily="2" charset="-122"/>
              </a:rPr>
              <a:t>排序时交换变量值</a:t>
            </a:r>
            <a:endParaRPr lang="zh-CN" altLang="en-US" sz="2400" b="1" dirty="0">
              <a:latin typeface="宋体" panose="02010600030101010101" pitchFamily="2" charset="-122"/>
            </a:endParaRPr>
          </a:p>
        </p:txBody>
      </p:sp>
      <p:sp>
        <p:nvSpPr>
          <p:cNvPr id="67589" name="Text Box 4"/>
          <p:cNvSpPr txBox="1"/>
          <p:nvPr/>
        </p:nvSpPr>
        <p:spPr>
          <a:xfrm>
            <a:off x="228600" y="2362200"/>
            <a:ext cx="4495800" cy="3149600"/>
          </a:xfrm>
          <a:prstGeom prst="rect">
            <a:avLst/>
          </a:prstGeom>
          <a:noFill/>
          <a:ln w="9525" cap="flat" cmpd="sng">
            <a:solidFill>
              <a:srgbClr val="FF00FF"/>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#include  &lt;stdio.h&gt;</a:t>
            </a:r>
            <a:endParaRPr lang="en-US" altLang="zh-CN" sz="2000" dirty="0">
              <a:solidFill>
                <a:schemeClr val="folHlink"/>
              </a:solidFill>
              <a:latin typeface="Comic Sans MS" panose="030F0702030302020204" pitchFamily="66" charset="0"/>
            </a:endParaRPr>
          </a:p>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#define  N sizeof ap/sizeof ap[0]</a:t>
            </a:r>
            <a:endParaRPr lang="en-US" altLang="zh-CN" sz="2000" dirty="0">
              <a:solidFill>
                <a:schemeClr val="folHlink"/>
              </a:solidFill>
              <a:latin typeface="Comic Sans MS" panose="030F0702030302020204" pitchFamily="66" charset="0"/>
            </a:endParaRPr>
          </a:p>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int a, b, c, d, e, f;</a:t>
            </a:r>
            <a:endParaRPr lang="en-US" altLang="zh-CN" sz="2000" dirty="0">
              <a:solidFill>
                <a:schemeClr val="folHlink"/>
              </a:solidFill>
              <a:latin typeface="Comic Sans MS" panose="030F0702030302020204" pitchFamily="66" charset="0"/>
            </a:endParaRPr>
          </a:p>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int main()</a:t>
            </a:r>
            <a:endParaRPr lang="en-US" altLang="zh-CN" sz="2000" dirty="0">
              <a:solidFill>
                <a:schemeClr val="folHlink"/>
              </a:solidFill>
              <a:latin typeface="Comic Sans MS" panose="030F0702030302020204" pitchFamily="66" charset="0"/>
            </a:endParaRPr>
          </a:p>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 int *ap[] = {&amp;a, &amp;b, &amp;c, &amp;d, &amp;e, &amp;f};</a:t>
            </a:r>
            <a:endParaRPr lang="en-US" altLang="zh-CN" sz="2000" dirty="0">
              <a:solidFill>
                <a:schemeClr val="folHlink"/>
              </a:solidFill>
              <a:latin typeface="Comic Sans MS" panose="030F0702030302020204" pitchFamily="66" charset="0"/>
            </a:endParaRPr>
          </a:p>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  int k, j, t;</a:t>
            </a:r>
            <a:endParaRPr lang="en-US" altLang="zh-CN" sz="2000" dirty="0">
              <a:solidFill>
                <a:schemeClr val="folHlink"/>
              </a:solidFill>
              <a:latin typeface="Comic Sans MS" panose="030F0702030302020204" pitchFamily="66" charset="0"/>
            </a:endParaRPr>
          </a:p>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  printf(“Enter a, b, c, d, e, f.\n”);</a:t>
            </a:r>
            <a:endParaRPr lang="en-US" altLang="zh-CN" sz="2000" dirty="0">
              <a:solidFill>
                <a:schemeClr val="folHlink"/>
              </a:solidFill>
              <a:latin typeface="Comic Sans MS" panose="030F0702030302020204" pitchFamily="66" charset="0"/>
            </a:endParaRPr>
          </a:p>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  for(k = 0; k &lt; N; k++)</a:t>
            </a:r>
            <a:endParaRPr lang="en-US" altLang="zh-CN" sz="2000" dirty="0">
              <a:solidFill>
                <a:schemeClr val="folHlink"/>
              </a:solidFill>
              <a:latin typeface="Comic Sans MS" panose="030F0702030302020204" pitchFamily="66" charset="0"/>
            </a:endParaRPr>
          </a:p>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     scanf(“%d”,ap[k]);</a:t>
            </a:r>
            <a:endParaRPr lang="en-US" altLang="zh-CN" sz="2000" dirty="0">
              <a:solidFill>
                <a:schemeClr val="folHlink"/>
              </a:solidFill>
              <a:latin typeface="Comic Sans MS" panose="030F0702030302020204" pitchFamily="66" charset="0"/>
            </a:endParaRPr>
          </a:p>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     /*scanf(“%d”,*(ap+k))*/</a:t>
            </a:r>
            <a:endParaRPr lang="en-US" altLang="zh-CN" sz="2000" dirty="0">
              <a:solidFill>
                <a:schemeClr val="folHlink"/>
              </a:solidFill>
              <a:latin typeface="Comic Sans MS" panose="030F0702030302020204" pitchFamily="66" charset="0"/>
            </a:endParaRPr>
          </a:p>
        </p:txBody>
      </p:sp>
      <p:sp>
        <p:nvSpPr>
          <p:cNvPr id="67590" name="Text Box 5"/>
          <p:cNvSpPr txBox="1"/>
          <p:nvPr/>
        </p:nvSpPr>
        <p:spPr>
          <a:xfrm>
            <a:off x="4800600" y="2362200"/>
            <a:ext cx="4038600" cy="3454400"/>
          </a:xfrm>
          <a:prstGeom prst="rect">
            <a:avLst/>
          </a:prstGeom>
          <a:noFill/>
          <a:ln w="9525" cap="flat" cmpd="sng">
            <a:solidFill>
              <a:srgbClr val="FF00FF"/>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en-US" altLang="zh-CN" sz="2000" dirty="0">
                <a:solidFill>
                  <a:schemeClr val="folHlink"/>
                </a:solidFill>
                <a:latin typeface="Comic Sans MS" panose="030F0702030302020204" pitchFamily="66" charset="0"/>
              </a:rPr>
              <a:t> for(k = 1; k &lt; N; k++)</a:t>
            </a:r>
            <a:endParaRPr lang="en-US" altLang="zh-CN" sz="2000" dirty="0">
              <a:solidFill>
                <a:schemeClr val="folHlink"/>
              </a:solidFill>
              <a:latin typeface="Comic Sans MS" panose="030F0702030302020204" pitchFamily="66" charset="0"/>
            </a:endParaRPr>
          </a:p>
          <a:p>
            <a:pPr marL="0" lvl="0" indent="0" eaLnBrk="1" hangingPunct="1">
              <a:spcBef>
                <a:spcPct val="0"/>
              </a:spcBef>
              <a:buClrTx/>
              <a:buSzTx/>
              <a:buFontTx/>
              <a:buNone/>
            </a:pPr>
            <a:r>
              <a:rPr lang="en-US" altLang="zh-CN" sz="2000" dirty="0">
                <a:solidFill>
                  <a:schemeClr val="folHlink"/>
                </a:solidFill>
                <a:latin typeface="Comic Sans MS" panose="030F0702030302020204" pitchFamily="66" charset="0"/>
              </a:rPr>
              <a:t>   for(j = 0; j &lt; N-k; j++)</a:t>
            </a:r>
            <a:endParaRPr lang="en-US" altLang="zh-CN" sz="2000" dirty="0">
              <a:solidFill>
                <a:schemeClr val="folHlink"/>
              </a:solidFill>
              <a:latin typeface="Comic Sans MS" panose="030F0702030302020204" pitchFamily="66" charset="0"/>
            </a:endParaRPr>
          </a:p>
          <a:p>
            <a:pPr marL="0" lvl="0" indent="0" eaLnBrk="1" hangingPunct="1">
              <a:spcBef>
                <a:spcPct val="0"/>
              </a:spcBef>
              <a:buClrTx/>
              <a:buSzTx/>
              <a:buFontTx/>
              <a:buNone/>
            </a:pPr>
            <a:r>
              <a:rPr lang="en-US" altLang="zh-CN" sz="2000" dirty="0">
                <a:solidFill>
                  <a:schemeClr val="folHlink"/>
                </a:solidFill>
                <a:latin typeface="Comic Sans MS" panose="030F0702030302020204" pitchFamily="66" charset="0"/>
              </a:rPr>
              <a:t>     if (*ap[j] &gt; *ap[j+1])  {</a:t>
            </a:r>
            <a:endParaRPr lang="en-US" altLang="zh-CN" sz="2000" dirty="0">
              <a:solidFill>
                <a:schemeClr val="folHlink"/>
              </a:solidFill>
              <a:latin typeface="Comic Sans MS" panose="030F0702030302020204" pitchFamily="66" charset="0"/>
            </a:endParaRPr>
          </a:p>
          <a:p>
            <a:pPr marL="0" lvl="0" indent="0" eaLnBrk="1" hangingPunct="1">
              <a:spcBef>
                <a:spcPct val="0"/>
              </a:spcBef>
              <a:buClrTx/>
              <a:buSzTx/>
              <a:buFontTx/>
              <a:buNone/>
            </a:pPr>
            <a:r>
              <a:rPr lang="en-US" altLang="zh-CN" sz="2000" dirty="0">
                <a:solidFill>
                  <a:schemeClr val="folHlink"/>
                </a:solidFill>
                <a:latin typeface="Comic Sans MS" panose="030F0702030302020204" pitchFamily="66" charset="0"/>
              </a:rPr>
              <a:t>        </a:t>
            </a:r>
            <a:r>
              <a:rPr lang="en-US" altLang="zh-CN" sz="2000" dirty="0">
                <a:solidFill>
                  <a:schemeClr val="hlink"/>
                </a:solidFill>
                <a:latin typeface="Comic Sans MS" panose="030F0702030302020204" pitchFamily="66" charset="0"/>
              </a:rPr>
              <a:t>t =*ap[j]; /*</a:t>
            </a:r>
            <a:r>
              <a:rPr lang="zh-CN" altLang="en-US" sz="2000" dirty="0">
                <a:solidFill>
                  <a:schemeClr val="hlink"/>
                </a:solidFill>
                <a:latin typeface="Comic Sans MS" panose="030F0702030302020204" pitchFamily="66" charset="0"/>
              </a:rPr>
              <a:t>交换变量的值*</a:t>
            </a:r>
            <a:r>
              <a:rPr lang="en-US" altLang="zh-CN" sz="2000" dirty="0">
                <a:solidFill>
                  <a:schemeClr val="hlink"/>
                </a:solidFill>
                <a:latin typeface="Comic Sans MS" panose="030F0702030302020204" pitchFamily="66" charset="0"/>
              </a:rPr>
              <a:t>/</a:t>
            </a:r>
            <a:endParaRPr lang="en-US" altLang="zh-CN" sz="2000" dirty="0">
              <a:solidFill>
                <a:schemeClr val="hlink"/>
              </a:solidFill>
              <a:latin typeface="Comic Sans MS" panose="030F0702030302020204" pitchFamily="66" charset="0"/>
            </a:endParaRPr>
          </a:p>
          <a:p>
            <a:pPr marL="0" lvl="0" indent="0" eaLnBrk="1" hangingPunct="1">
              <a:spcBef>
                <a:spcPct val="0"/>
              </a:spcBef>
              <a:buClrTx/>
              <a:buSzTx/>
              <a:buFontTx/>
              <a:buNone/>
            </a:pPr>
            <a:r>
              <a:rPr lang="en-US" altLang="zh-CN" sz="2000" dirty="0">
                <a:solidFill>
                  <a:schemeClr val="folHlink"/>
                </a:solidFill>
                <a:latin typeface="Comic Sans MS" panose="030F0702030302020204" pitchFamily="66" charset="0"/>
              </a:rPr>
              <a:t>        *ap[j] = *ap[j+1];</a:t>
            </a:r>
            <a:endParaRPr lang="en-US" altLang="zh-CN" sz="2000" dirty="0">
              <a:solidFill>
                <a:schemeClr val="folHlink"/>
              </a:solidFill>
              <a:latin typeface="Comic Sans MS" panose="030F0702030302020204" pitchFamily="66" charset="0"/>
            </a:endParaRPr>
          </a:p>
          <a:p>
            <a:pPr marL="0" lvl="0" indent="0" eaLnBrk="1" hangingPunct="1">
              <a:spcBef>
                <a:spcPct val="0"/>
              </a:spcBef>
              <a:buClrTx/>
              <a:buSzTx/>
              <a:buFontTx/>
              <a:buNone/>
            </a:pPr>
            <a:r>
              <a:rPr lang="en-US" altLang="zh-CN" sz="2000" dirty="0">
                <a:solidFill>
                  <a:schemeClr val="folHlink"/>
                </a:solidFill>
                <a:latin typeface="Comic Sans MS" panose="030F0702030302020204" pitchFamily="66" charset="0"/>
              </a:rPr>
              <a:t>        *ap[j+1] = t;</a:t>
            </a:r>
            <a:endParaRPr lang="en-US" altLang="zh-CN" sz="2000" dirty="0">
              <a:solidFill>
                <a:schemeClr val="folHlink"/>
              </a:solidFill>
              <a:latin typeface="Comic Sans MS" panose="030F0702030302020204" pitchFamily="66" charset="0"/>
            </a:endParaRPr>
          </a:p>
          <a:p>
            <a:pPr marL="0" lvl="0" indent="0" eaLnBrk="1" hangingPunct="1">
              <a:spcBef>
                <a:spcPct val="0"/>
              </a:spcBef>
              <a:buClrTx/>
              <a:buSzTx/>
              <a:buFontTx/>
              <a:buNone/>
            </a:pPr>
            <a:r>
              <a:rPr lang="en-US" altLang="zh-CN" sz="2000" dirty="0">
                <a:solidFill>
                  <a:schemeClr val="folHlink"/>
                </a:solidFill>
                <a:latin typeface="Comic Sans MS" panose="030F0702030302020204" pitchFamily="66" charset="0"/>
              </a:rPr>
              <a:t>      }</a:t>
            </a:r>
            <a:endParaRPr lang="en-US" altLang="zh-CN" sz="2000" dirty="0">
              <a:solidFill>
                <a:schemeClr val="folHlink"/>
              </a:solidFill>
              <a:latin typeface="Comic Sans MS" panose="030F0702030302020204" pitchFamily="66" charset="0"/>
            </a:endParaRPr>
          </a:p>
          <a:p>
            <a:pPr marL="0" lvl="0" indent="0" eaLnBrk="1" hangingPunct="1">
              <a:spcBef>
                <a:spcPct val="0"/>
              </a:spcBef>
              <a:buClrTx/>
              <a:buSzTx/>
              <a:buFontTx/>
              <a:buNone/>
            </a:pPr>
            <a:r>
              <a:rPr lang="en-US" altLang="zh-CN" sz="2000" dirty="0">
                <a:solidFill>
                  <a:schemeClr val="folHlink"/>
                </a:solidFill>
                <a:latin typeface="Comic Sans MS" panose="030F0702030302020204" pitchFamily="66" charset="0"/>
              </a:rPr>
              <a:t> for(k = 0; k &lt; N; k++)</a:t>
            </a:r>
            <a:endParaRPr lang="en-US" altLang="zh-CN" sz="2000" dirty="0">
              <a:solidFill>
                <a:schemeClr val="folHlink"/>
              </a:solidFill>
              <a:latin typeface="Comic Sans MS" panose="030F0702030302020204" pitchFamily="66" charset="0"/>
            </a:endParaRPr>
          </a:p>
          <a:p>
            <a:pPr marL="0" lvl="0" indent="0" eaLnBrk="1" hangingPunct="1">
              <a:spcBef>
                <a:spcPct val="0"/>
              </a:spcBef>
              <a:buClrTx/>
              <a:buSzTx/>
              <a:buFontTx/>
              <a:buNone/>
            </a:pPr>
            <a:r>
              <a:rPr lang="en-US" altLang="zh-CN" sz="2000" dirty="0">
                <a:solidFill>
                  <a:schemeClr val="folHlink"/>
                </a:solidFill>
                <a:latin typeface="Comic Sans MS" panose="030F0702030302020204" pitchFamily="66" charset="0"/>
              </a:rPr>
              <a:t>    printf(“%d\t”, *ap[k]);</a:t>
            </a:r>
            <a:endParaRPr lang="en-US" altLang="zh-CN" sz="2000" dirty="0">
              <a:solidFill>
                <a:schemeClr val="folHlink"/>
              </a:solidFill>
              <a:latin typeface="Comic Sans MS" panose="030F0702030302020204" pitchFamily="66" charset="0"/>
            </a:endParaRPr>
          </a:p>
          <a:p>
            <a:pPr marL="0" lvl="0" indent="0" eaLnBrk="1" hangingPunct="1">
              <a:spcBef>
                <a:spcPct val="0"/>
              </a:spcBef>
              <a:buClrTx/>
              <a:buSzTx/>
              <a:buFontTx/>
              <a:buNone/>
            </a:pPr>
            <a:r>
              <a:rPr lang="en-US" altLang="zh-CN" sz="2000" dirty="0">
                <a:solidFill>
                  <a:schemeClr val="folHlink"/>
                </a:solidFill>
                <a:latin typeface="Comic Sans MS" panose="030F0702030302020204" pitchFamily="66" charset="0"/>
              </a:rPr>
              <a:t> printf(“\n\n”);</a:t>
            </a:r>
            <a:endParaRPr lang="en-US" altLang="zh-CN" sz="2000" dirty="0">
              <a:solidFill>
                <a:schemeClr val="folHlink"/>
              </a:solidFill>
              <a:latin typeface="Comic Sans MS" panose="030F0702030302020204" pitchFamily="66" charset="0"/>
            </a:endParaRPr>
          </a:p>
          <a:p>
            <a:pPr marL="0" lvl="0" indent="0" eaLnBrk="1" hangingPunct="1">
              <a:spcBef>
                <a:spcPct val="0"/>
              </a:spcBef>
              <a:buClrTx/>
              <a:buSzTx/>
              <a:buFontTx/>
              <a:buNone/>
            </a:pPr>
            <a:r>
              <a:rPr lang="en-US" altLang="zh-CN" sz="2000" dirty="0">
                <a:solidFill>
                  <a:schemeClr val="folHlink"/>
                </a:solidFill>
                <a:latin typeface="Comic Sans MS" panose="030F0702030302020204" pitchFamily="66" charset="0"/>
              </a:rPr>
              <a:t>}</a:t>
            </a:r>
            <a:endParaRPr lang="en-US" altLang="zh-CN" sz="2000" dirty="0">
              <a:solidFill>
                <a:schemeClr val="folHlink"/>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7592"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8611" name="Rectangle 2"/>
          <p:cNvSpPr>
            <a:spLocks noGrp="1"/>
          </p:cNvSpPr>
          <p:nvPr>
            <p:ph type="title"/>
          </p:nvPr>
        </p:nvSpPr>
        <p:spPr>
          <a:ln/>
        </p:spPr>
        <p:txBody>
          <a:bodyPr vert="horz" wrap="square" lIns="91440" tIns="45720" rIns="91440" bIns="45720" anchor="b" anchorCtr="0"/>
          <a:p>
            <a:pPr eaLnBrk="1" hangingPunct="1">
              <a:buNone/>
            </a:pPr>
            <a:r>
              <a:rPr lang="zh-CN" altLang="en-US" b="1" dirty="0">
                <a:latin typeface="Times New Roman" panose="02020603050405020304" pitchFamily="18" charset="0"/>
                <a:ea typeface="华文中宋" panose="02010600040101010101" pitchFamily="2" charset="-122"/>
              </a:rPr>
              <a:t>指针数组示例</a:t>
            </a:r>
            <a:r>
              <a:rPr lang="en-US" altLang="zh-CN" b="1" dirty="0">
                <a:latin typeface="Times New Roman" panose="02020603050405020304" pitchFamily="18" charset="0"/>
                <a:ea typeface="华文中宋" panose="02010600040101010101" pitchFamily="2" charset="-122"/>
              </a:rPr>
              <a:t>-2</a:t>
            </a:r>
            <a:endParaRPr lang="en-US" altLang="zh-CN" b="1" dirty="0">
              <a:latin typeface="Times New Roman" panose="02020603050405020304" pitchFamily="18" charset="0"/>
              <a:ea typeface="华文中宋" panose="02010600040101010101" pitchFamily="2" charset="-122"/>
            </a:endParaRPr>
          </a:p>
        </p:txBody>
      </p:sp>
      <p:sp>
        <p:nvSpPr>
          <p:cNvPr id="68612" name="Rectangle 3"/>
          <p:cNvSpPr>
            <a:spLocks noGrp="1"/>
          </p:cNvSpPr>
          <p:nvPr>
            <p:ph idx="1"/>
          </p:nvPr>
        </p:nvSpPr>
        <p:spPr>
          <a:xfrm>
            <a:off x="1066800" y="1828800"/>
            <a:ext cx="7888288" cy="457200"/>
          </a:xfrm>
          <a:ln/>
        </p:spPr>
        <p:txBody>
          <a:bodyPr vert="horz" wrap="square" lIns="91440" tIns="45720" rIns="91440" bIns="45720" anchor="t" anchorCtr="0"/>
          <a:p>
            <a:pPr eaLnBrk="1" hangingPunct="1"/>
            <a:r>
              <a:rPr lang="zh-CN" altLang="en-US" sz="2400" b="1" dirty="0">
                <a:latin typeface="宋体" panose="02010600030101010101" pitchFamily="2" charset="-122"/>
              </a:rPr>
              <a:t>排序时不交换变量的值，而是交换它们的指针</a:t>
            </a:r>
            <a:endParaRPr lang="zh-CN" altLang="en-US" sz="2400" b="1" dirty="0">
              <a:latin typeface="宋体" panose="02010600030101010101" pitchFamily="2" charset="-122"/>
            </a:endParaRPr>
          </a:p>
        </p:txBody>
      </p:sp>
      <p:sp>
        <p:nvSpPr>
          <p:cNvPr id="68613" name="Text Box 4"/>
          <p:cNvSpPr txBox="1"/>
          <p:nvPr/>
        </p:nvSpPr>
        <p:spPr>
          <a:xfrm>
            <a:off x="228600" y="2514600"/>
            <a:ext cx="4419600" cy="2844800"/>
          </a:xfrm>
          <a:prstGeom prst="rect">
            <a:avLst/>
          </a:prstGeom>
          <a:noFill/>
          <a:ln w="9525" cap="flat" cmpd="sng">
            <a:solidFill>
              <a:srgbClr val="FF00FF"/>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#include  &lt;stdio.h&gt;</a:t>
            </a:r>
            <a:endParaRPr lang="en-US" altLang="zh-CN" sz="2000" dirty="0">
              <a:solidFill>
                <a:schemeClr val="folHlink"/>
              </a:solidFill>
              <a:latin typeface="Comic Sans MS" panose="030F0702030302020204" pitchFamily="66" charset="0"/>
            </a:endParaRPr>
          </a:p>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#define N sizeof ap/sizeof ap[0]</a:t>
            </a:r>
            <a:endParaRPr lang="en-US" altLang="zh-CN" sz="2000" dirty="0">
              <a:solidFill>
                <a:schemeClr val="folHlink"/>
              </a:solidFill>
              <a:latin typeface="Comic Sans MS" panose="030F0702030302020204" pitchFamily="66" charset="0"/>
            </a:endParaRPr>
          </a:p>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int a, b, c, d, e, f;</a:t>
            </a:r>
            <a:endParaRPr lang="en-US" altLang="zh-CN" sz="2000" dirty="0">
              <a:solidFill>
                <a:schemeClr val="folHlink"/>
              </a:solidFill>
              <a:latin typeface="Comic Sans MS" panose="030F0702030302020204" pitchFamily="66" charset="0"/>
            </a:endParaRPr>
          </a:p>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void main()</a:t>
            </a:r>
            <a:endParaRPr lang="en-US" altLang="zh-CN" sz="2000" dirty="0">
              <a:solidFill>
                <a:schemeClr val="folHlink"/>
              </a:solidFill>
              <a:latin typeface="Comic Sans MS" panose="030F0702030302020204" pitchFamily="66" charset="0"/>
            </a:endParaRPr>
          </a:p>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 int *ap[] = {&amp;a, &amp;b, &amp;c, &amp;d, &amp;e, &amp;f};</a:t>
            </a:r>
            <a:endParaRPr lang="en-US" altLang="zh-CN" sz="2000" dirty="0">
              <a:solidFill>
                <a:schemeClr val="folHlink"/>
              </a:solidFill>
              <a:latin typeface="Comic Sans MS" panose="030F0702030302020204" pitchFamily="66" charset="0"/>
            </a:endParaRPr>
          </a:p>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   int k, j, *t;</a:t>
            </a:r>
            <a:endParaRPr lang="en-US" altLang="zh-CN" sz="2000" dirty="0">
              <a:solidFill>
                <a:schemeClr val="folHlink"/>
              </a:solidFill>
              <a:latin typeface="Comic Sans MS" panose="030F0702030302020204" pitchFamily="66" charset="0"/>
            </a:endParaRPr>
          </a:p>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   printf(“Enter a, b, c, d, e, f.\n”);</a:t>
            </a:r>
            <a:endParaRPr lang="en-US" altLang="zh-CN" sz="2000" dirty="0">
              <a:solidFill>
                <a:schemeClr val="folHlink"/>
              </a:solidFill>
              <a:latin typeface="Comic Sans MS" panose="030F0702030302020204" pitchFamily="66" charset="0"/>
            </a:endParaRPr>
          </a:p>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   for(k = 0; k &lt; N; k++)</a:t>
            </a:r>
            <a:endParaRPr lang="en-US" altLang="zh-CN" sz="2000" dirty="0">
              <a:solidFill>
                <a:schemeClr val="folHlink"/>
              </a:solidFill>
              <a:latin typeface="Comic Sans MS" panose="030F0702030302020204" pitchFamily="66" charset="0"/>
            </a:endParaRPr>
          </a:p>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      scanf(“%d”, ap[k]);</a:t>
            </a:r>
            <a:endParaRPr lang="en-US" altLang="zh-CN" sz="2000" dirty="0">
              <a:solidFill>
                <a:schemeClr val="folHlink"/>
              </a:solidFill>
              <a:latin typeface="Comic Sans MS" panose="030F0702030302020204" pitchFamily="66" charset="0"/>
            </a:endParaRPr>
          </a:p>
        </p:txBody>
      </p:sp>
      <p:sp>
        <p:nvSpPr>
          <p:cNvPr id="68614" name="Text Box 5"/>
          <p:cNvSpPr txBox="1"/>
          <p:nvPr/>
        </p:nvSpPr>
        <p:spPr>
          <a:xfrm>
            <a:off x="4648200" y="2514600"/>
            <a:ext cx="4343400" cy="3881438"/>
          </a:xfrm>
          <a:prstGeom prst="rect">
            <a:avLst/>
          </a:prstGeom>
          <a:noFill/>
          <a:ln w="9525" cap="flat" cmpd="sng">
            <a:solidFill>
              <a:srgbClr val="FF00FF"/>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en-US" altLang="zh-CN" sz="2000" dirty="0">
                <a:solidFill>
                  <a:schemeClr val="folHlink"/>
                </a:solidFill>
                <a:latin typeface="Comic Sans MS" panose="030F0702030302020204" pitchFamily="66" charset="0"/>
              </a:rPr>
              <a:t> for(k = 1; k &lt; N; k++)</a:t>
            </a:r>
            <a:endParaRPr lang="en-US" altLang="zh-CN" sz="2000" dirty="0">
              <a:solidFill>
                <a:schemeClr val="folHlink"/>
              </a:solidFill>
              <a:latin typeface="Comic Sans MS" panose="030F0702030302020204" pitchFamily="66" charset="0"/>
            </a:endParaRPr>
          </a:p>
          <a:p>
            <a:pPr marL="0" lvl="0" indent="0" eaLnBrk="1" hangingPunct="1">
              <a:spcBef>
                <a:spcPct val="0"/>
              </a:spcBef>
              <a:buClrTx/>
              <a:buSzTx/>
              <a:buFontTx/>
              <a:buNone/>
            </a:pPr>
            <a:r>
              <a:rPr lang="en-US" altLang="zh-CN" sz="2000" dirty="0">
                <a:solidFill>
                  <a:schemeClr val="folHlink"/>
                </a:solidFill>
                <a:latin typeface="Comic Sans MS" panose="030F0702030302020204" pitchFamily="66" charset="0"/>
              </a:rPr>
              <a:t>    for(j = 0; j &lt; N-k; j++)</a:t>
            </a:r>
            <a:endParaRPr lang="en-US" altLang="zh-CN" sz="2000" dirty="0">
              <a:solidFill>
                <a:schemeClr val="folHlink"/>
              </a:solidFill>
              <a:latin typeface="Comic Sans MS" panose="030F0702030302020204" pitchFamily="66" charset="0"/>
            </a:endParaRPr>
          </a:p>
          <a:p>
            <a:pPr marL="0" lvl="0" indent="0" eaLnBrk="1" hangingPunct="1">
              <a:spcBef>
                <a:spcPct val="0"/>
              </a:spcBef>
              <a:buClrTx/>
              <a:buSzTx/>
              <a:buFontTx/>
              <a:buNone/>
            </a:pPr>
            <a:r>
              <a:rPr lang="en-US" altLang="zh-CN" sz="2000" dirty="0">
                <a:solidFill>
                  <a:schemeClr val="folHlink"/>
                </a:solidFill>
                <a:latin typeface="Comic Sans MS" panose="030F0702030302020204" pitchFamily="66" charset="0"/>
              </a:rPr>
              <a:t>        if (*ap[j] &gt; *ap[j+1])  {</a:t>
            </a:r>
            <a:endParaRPr lang="en-US" altLang="zh-CN" sz="2000" dirty="0">
              <a:solidFill>
                <a:schemeClr val="folHlink"/>
              </a:solidFill>
              <a:latin typeface="Comic Sans MS" panose="030F0702030302020204" pitchFamily="66" charset="0"/>
            </a:endParaRPr>
          </a:p>
          <a:p>
            <a:pPr marL="0" lvl="0" indent="0" eaLnBrk="1" hangingPunct="1">
              <a:spcBef>
                <a:spcPct val="0"/>
              </a:spcBef>
              <a:buClrTx/>
              <a:buSzTx/>
              <a:buFontTx/>
              <a:buNone/>
            </a:pPr>
            <a:r>
              <a:rPr lang="en-US" altLang="zh-CN" sz="2000" dirty="0">
                <a:solidFill>
                  <a:schemeClr val="folHlink"/>
                </a:solidFill>
                <a:latin typeface="Comic Sans MS" panose="030F0702030302020204" pitchFamily="66" charset="0"/>
              </a:rPr>
              <a:t>          </a:t>
            </a:r>
            <a:r>
              <a:rPr lang="en-US" altLang="zh-CN" sz="2000" dirty="0">
                <a:solidFill>
                  <a:schemeClr val="hlink"/>
                </a:solidFill>
                <a:latin typeface="Comic Sans MS" panose="030F0702030302020204" pitchFamily="66" charset="0"/>
              </a:rPr>
              <a:t>t = ap[j];/*</a:t>
            </a:r>
            <a:r>
              <a:rPr lang="zh-CN" altLang="en-US" sz="2000" dirty="0">
                <a:solidFill>
                  <a:schemeClr val="hlink"/>
                </a:solidFill>
                <a:latin typeface="Comic Sans MS" panose="030F0702030302020204" pitchFamily="66" charset="0"/>
              </a:rPr>
              <a:t>交换变量的指针*</a:t>
            </a:r>
            <a:r>
              <a:rPr lang="en-US" altLang="zh-CN" sz="2000" dirty="0">
                <a:solidFill>
                  <a:schemeClr val="hlink"/>
                </a:solidFill>
                <a:latin typeface="Comic Sans MS" panose="030F0702030302020204" pitchFamily="66" charset="0"/>
              </a:rPr>
              <a:t>/</a:t>
            </a:r>
            <a:endParaRPr lang="en-US" altLang="zh-CN" sz="2000" dirty="0">
              <a:solidFill>
                <a:schemeClr val="hlink"/>
              </a:solidFill>
              <a:latin typeface="Comic Sans MS" panose="030F0702030302020204" pitchFamily="66" charset="0"/>
            </a:endParaRPr>
          </a:p>
          <a:p>
            <a:pPr marL="0" lvl="0" indent="0" eaLnBrk="1" hangingPunct="1">
              <a:spcBef>
                <a:spcPct val="0"/>
              </a:spcBef>
              <a:buClrTx/>
              <a:buSzTx/>
              <a:buFontTx/>
              <a:buNone/>
            </a:pPr>
            <a:r>
              <a:rPr lang="en-US" altLang="zh-CN" sz="2000" dirty="0">
                <a:solidFill>
                  <a:schemeClr val="folHlink"/>
                </a:solidFill>
                <a:latin typeface="Comic Sans MS" panose="030F0702030302020204" pitchFamily="66" charset="0"/>
              </a:rPr>
              <a:t>          ap[j] = ap[j+1];</a:t>
            </a:r>
            <a:endParaRPr lang="en-US" altLang="zh-CN" sz="2000" dirty="0">
              <a:solidFill>
                <a:schemeClr val="folHlink"/>
              </a:solidFill>
              <a:latin typeface="Comic Sans MS" panose="030F0702030302020204" pitchFamily="66" charset="0"/>
            </a:endParaRPr>
          </a:p>
          <a:p>
            <a:pPr marL="0" lvl="0" indent="0" eaLnBrk="1" hangingPunct="1">
              <a:spcBef>
                <a:spcPct val="0"/>
              </a:spcBef>
              <a:buClrTx/>
              <a:buSzTx/>
              <a:buFontTx/>
              <a:buNone/>
            </a:pPr>
            <a:r>
              <a:rPr lang="en-US" altLang="zh-CN" sz="2000" dirty="0">
                <a:solidFill>
                  <a:schemeClr val="folHlink"/>
                </a:solidFill>
                <a:latin typeface="Comic Sans MS" panose="030F0702030302020204" pitchFamily="66" charset="0"/>
              </a:rPr>
              <a:t>          ap[j+1] = t;</a:t>
            </a:r>
            <a:endParaRPr lang="en-US" altLang="zh-CN" sz="2000" dirty="0">
              <a:solidFill>
                <a:schemeClr val="folHlink"/>
              </a:solidFill>
              <a:latin typeface="Comic Sans MS" panose="030F0702030302020204" pitchFamily="66" charset="0"/>
            </a:endParaRPr>
          </a:p>
          <a:p>
            <a:pPr marL="0" lvl="0" indent="0" eaLnBrk="1" hangingPunct="1">
              <a:spcBef>
                <a:spcPct val="0"/>
              </a:spcBef>
              <a:buClrTx/>
              <a:buSzTx/>
              <a:buFontTx/>
              <a:buNone/>
            </a:pPr>
            <a:r>
              <a:rPr lang="en-US" altLang="zh-CN" sz="2000" dirty="0">
                <a:solidFill>
                  <a:schemeClr val="folHlink"/>
                </a:solidFill>
                <a:latin typeface="Comic Sans MS" panose="030F0702030302020204" pitchFamily="66" charset="0"/>
              </a:rPr>
              <a:t>         }</a:t>
            </a:r>
            <a:endParaRPr lang="en-US" altLang="zh-CN" sz="2000" dirty="0">
              <a:solidFill>
                <a:schemeClr val="folHlink"/>
              </a:solidFill>
              <a:latin typeface="Comic Sans MS" panose="030F0702030302020204" pitchFamily="66" charset="0"/>
            </a:endParaRPr>
          </a:p>
          <a:p>
            <a:pPr marL="0" lvl="0" indent="0" eaLnBrk="1" hangingPunct="1">
              <a:spcBef>
                <a:spcPct val="0"/>
              </a:spcBef>
              <a:buClrTx/>
              <a:buSzTx/>
              <a:buFontTx/>
              <a:buNone/>
            </a:pPr>
            <a:r>
              <a:rPr lang="en-US" altLang="zh-CN" sz="2000" dirty="0">
                <a:solidFill>
                  <a:schemeClr val="folHlink"/>
                </a:solidFill>
                <a:latin typeface="Comic Sans MS" panose="030F0702030302020204" pitchFamily="66" charset="0"/>
              </a:rPr>
              <a:t> for(k = 0; k &lt; N; k++)</a:t>
            </a:r>
            <a:endParaRPr lang="en-US" altLang="zh-CN" sz="2000" dirty="0">
              <a:solidFill>
                <a:schemeClr val="folHlink"/>
              </a:solidFill>
              <a:latin typeface="Comic Sans MS" panose="030F0702030302020204" pitchFamily="66" charset="0"/>
            </a:endParaRPr>
          </a:p>
          <a:p>
            <a:pPr marL="0" lvl="0" indent="0" eaLnBrk="1" hangingPunct="1">
              <a:spcBef>
                <a:spcPct val="0"/>
              </a:spcBef>
              <a:buClrTx/>
              <a:buSzTx/>
              <a:buFontTx/>
              <a:buNone/>
            </a:pPr>
            <a:r>
              <a:rPr lang="en-US" altLang="zh-CN" sz="2000" dirty="0">
                <a:solidFill>
                  <a:schemeClr val="folHlink"/>
                </a:solidFill>
                <a:latin typeface="Comic Sans MS" panose="030F0702030302020204" pitchFamily="66" charset="0"/>
              </a:rPr>
              <a:t>    printf(“%d\t”, *ap[k]);</a:t>
            </a:r>
            <a:endParaRPr lang="en-US" altLang="zh-CN" sz="2000" dirty="0">
              <a:solidFill>
                <a:schemeClr val="folHlink"/>
              </a:solidFill>
              <a:latin typeface="Comic Sans MS" panose="030F0702030302020204" pitchFamily="66" charset="0"/>
            </a:endParaRPr>
          </a:p>
          <a:p>
            <a:pPr marL="0" lvl="0" indent="0" eaLnBrk="1" hangingPunct="1">
              <a:spcBef>
                <a:spcPct val="0"/>
              </a:spcBef>
              <a:buClrTx/>
              <a:buSzTx/>
              <a:buFontTx/>
              <a:buNone/>
            </a:pPr>
            <a:r>
              <a:rPr lang="en-US" altLang="zh-CN" sz="2000" dirty="0">
                <a:solidFill>
                  <a:schemeClr val="folHlink"/>
                </a:solidFill>
                <a:latin typeface="Comic Sans MS" panose="030F0702030302020204" pitchFamily="66" charset="0"/>
              </a:rPr>
              <a:t> printf(“\n\n”);</a:t>
            </a:r>
            <a:endParaRPr lang="en-US" altLang="zh-CN" sz="2000" dirty="0">
              <a:solidFill>
                <a:schemeClr val="folHlink"/>
              </a:solidFill>
              <a:latin typeface="Comic Sans MS" panose="030F0702030302020204" pitchFamily="66" charset="0"/>
            </a:endParaRPr>
          </a:p>
          <a:p>
            <a:pPr marL="0" lvl="0" indent="0" eaLnBrk="1" hangingPunct="1">
              <a:spcBef>
                <a:spcPct val="0"/>
              </a:spcBef>
              <a:buClrTx/>
              <a:buSzTx/>
              <a:buFontTx/>
              <a:buNone/>
            </a:pPr>
            <a:r>
              <a:rPr lang="en-US" altLang="zh-CN" sz="2000" dirty="0">
                <a:solidFill>
                  <a:schemeClr val="folHlink"/>
                </a:solidFill>
                <a:latin typeface="Comic Sans MS" panose="030F0702030302020204" pitchFamily="66" charset="0"/>
              </a:rPr>
              <a:t>}</a:t>
            </a:r>
            <a:endParaRPr lang="en-US" altLang="zh-CN" sz="2000" dirty="0">
              <a:solidFill>
                <a:schemeClr val="folHlink"/>
              </a:solidFill>
              <a:latin typeface="Comic Sans MS" panose="030F0702030302020204" pitchFamily="66" charset="0"/>
            </a:endParaRPr>
          </a:p>
          <a:p>
            <a:pPr marL="0" lvl="0" indent="0" eaLnBrk="1" hangingPunct="1">
              <a:lnSpc>
                <a:spcPct val="90000"/>
              </a:lnSpc>
              <a:spcBef>
                <a:spcPct val="50000"/>
              </a:spcBef>
              <a:buNone/>
            </a:pPr>
            <a:endParaRPr lang="en-US" altLang="zh-CN" sz="2000" dirty="0">
              <a:solidFill>
                <a:schemeClr val="folHlink"/>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8616"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9635" name="Rectangle 2"/>
          <p:cNvSpPr>
            <a:spLocks noGrp="1"/>
          </p:cNvSpPr>
          <p:nvPr>
            <p:ph type="title"/>
          </p:nvPr>
        </p:nvSpPr>
        <p:spPr>
          <a:ln/>
        </p:spPr>
        <p:txBody>
          <a:bodyPr vert="horz" wrap="square" lIns="91440" tIns="45720" rIns="91440" bIns="45720" anchor="b" anchorCtr="0"/>
          <a:p>
            <a:pPr eaLnBrk="1" hangingPunct="1">
              <a:buNone/>
            </a:pPr>
            <a:r>
              <a:rPr lang="zh-CN" altLang="en-US" b="1" dirty="0">
                <a:latin typeface="Times New Roman" panose="02020603050405020304" pitchFamily="18" charset="0"/>
                <a:ea typeface="华文中宋" panose="02010600040101010101" pitchFamily="2" charset="-122"/>
              </a:rPr>
              <a:t>指针数组示例</a:t>
            </a:r>
            <a:r>
              <a:rPr lang="en-US" altLang="zh-CN" b="1" dirty="0">
                <a:latin typeface="Times New Roman" panose="02020603050405020304" pitchFamily="18" charset="0"/>
                <a:ea typeface="华文中宋" panose="02010600040101010101" pitchFamily="2" charset="-122"/>
              </a:rPr>
              <a:t>-3</a:t>
            </a:r>
            <a:endParaRPr lang="en-US" altLang="zh-CN" b="1" dirty="0">
              <a:latin typeface="Times New Roman" panose="02020603050405020304" pitchFamily="18" charset="0"/>
              <a:ea typeface="华文中宋" panose="02010600040101010101" pitchFamily="2" charset="-122"/>
            </a:endParaRPr>
          </a:p>
        </p:txBody>
      </p:sp>
      <p:sp>
        <p:nvSpPr>
          <p:cNvPr id="69636" name="Rectangle 3"/>
          <p:cNvSpPr>
            <a:spLocks noGrp="1"/>
          </p:cNvSpPr>
          <p:nvPr>
            <p:ph idx="1"/>
          </p:nvPr>
        </p:nvSpPr>
        <p:spPr>
          <a:xfrm>
            <a:off x="0" y="1905000"/>
            <a:ext cx="8915400" cy="838200"/>
          </a:xfrm>
          <a:ln/>
        </p:spPr>
        <p:txBody>
          <a:bodyPr vert="horz" wrap="square" lIns="91440" tIns="45720" rIns="91440" bIns="45720" anchor="t" anchorCtr="0"/>
          <a:p>
            <a:pPr eaLnBrk="1" hangingPunct="1"/>
            <a:r>
              <a:rPr lang="zh-CN" altLang="en-US" sz="2400" b="1" dirty="0">
                <a:latin typeface="宋体" panose="02010600030101010101" pitchFamily="2" charset="-122"/>
              </a:rPr>
              <a:t>从文件输入字符行，对输入的</a:t>
            </a:r>
            <a:r>
              <a:rPr lang="zh-CN" altLang="en-US" sz="2400" b="1" dirty="0">
                <a:solidFill>
                  <a:srgbClr val="FF0000"/>
                </a:solidFill>
                <a:latin typeface="宋体" panose="02010600030101010101" pitchFamily="2" charset="-122"/>
              </a:rPr>
              <a:t>字符行排序</a:t>
            </a:r>
            <a:r>
              <a:rPr lang="zh-CN" altLang="en-US" sz="2400" b="1" dirty="0">
                <a:latin typeface="宋体" panose="02010600030101010101" pitchFamily="2" charset="-122"/>
              </a:rPr>
              <a:t>后输出到另一文件中。设文件字符行的行数不超过</a:t>
            </a:r>
            <a:r>
              <a:rPr lang="en-US" altLang="zh-CN" sz="2400" b="1" dirty="0">
                <a:latin typeface="宋体" panose="02010600030101010101" pitchFamily="2" charset="-122"/>
              </a:rPr>
              <a:t>500</a:t>
            </a:r>
            <a:r>
              <a:rPr lang="zh-CN" altLang="en-US" sz="2400" b="1" dirty="0">
                <a:latin typeface="宋体" panose="02010600030101010101" pitchFamily="2" charset="-122"/>
              </a:rPr>
              <a:t>行，每行字符不超过</a:t>
            </a:r>
            <a:r>
              <a:rPr lang="en-US" altLang="zh-CN" sz="2400" b="1" dirty="0">
                <a:latin typeface="宋体" panose="02010600030101010101" pitchFamily="2" charset="-122"/>
              </a:rPr>
              <a:t>80</a:t>
            </a:r>
            <a:r>
              <a:rPr lang="zh-CN" altLang="en-US" sz="2400" b="1" dirty="0">
                <a:latin typeface="宋体" panose="02010600030101010101" pitchFamily="2" charset="-122"/>
              </a:rPr>
              <a:t>个字符</a:t>
            </a:r>
            <a:endParaRPr lang="zh-CN" altLang="en-US" sz="2400" b="1" dirty="0">
              <a:latin typeface="宋体" panose="02010600030101010101" pitchFamily="2" charset="-122"/>
            </a:endParaRPr>
          </a:p>
        </p:txBody>
      </p:sp>
      <p:sp>
        <p:nvSpPr>
          <p:cNvPr id="69637" name="Text Box 4"/>
          <p:cNvSpPr txBox="1"/>
          <p:nvPr/>
        </p:nvSpPr>
        <p:spPr>
          <a:xfrm>
            <a:off x="1176338" y="2667000"/>
            <a:ext cx="7467600" cy="40544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#include &lt;stdio.h&gt;</a:t>
            </a:r>
            <a:endParaRPr lang="en-US" altLang="zh-CN" sz="2000" dirty="0">
              <a:solidFill>
                <a:schemeClr val="folHlink"/>
              </a:solidFill>
              <a:latin typeface="Comic Sans MS" panose="030F0702030302020204" pitchFamily="66" charset="0"/>
            </a:endParaRPr>
          </a:p>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#include &lt;string.h&gt;</a:t>
            </a:r>
            <a:endParaRPr lang="en-US" altLang="zh-CN" sz="2000" dirty="0">
              <a:solidFill>
                <a:schemeClr val="folHlink"/>
              </a:solidFill>
              <a:latin typeface="Comic Sans MS" panose="030F0702030302020204" pitchFamily="66" charset="0"/>
            </a:endParaRPr>
          </a:p>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#define LINES    500</a:t>
            </a:r>
            <a:endParaRPr lang="en-US" altLang="zh-CN" sz="2000" dirty="0">
              <a:solidFill>
                <a:schemeClr val="folHlink"/>
              </a:solidFill>
              <a:latin typeface="Comic Sans MS" panose="030F0702030302020204" pitchFamily="66" charset="0"/>
            </a:endParaRPr>
          </a:p>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#define Nline    80</a:t>
            </a:r>
            <a:endParaRPr lang="en-US" altLang="zh-CN" sz="2000" dirty="0">
              <a:solidFill>
                <a:schemeClr val="folHlink"/>
              </a:solidFill>
              <a:latin typeface="Comic Sans MS" panose="030F0702030302020204" pitchFamily="66" charset="0"/>
            </a:endParaRPr>
          </a:p>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FILE *fp;</a:t>
            </a:r>
            <a:endParaRPr lang="en-US" altLang="zh-CN" sz="2000" dirty="0">
              <a:solidFill>
                <a:schemeClr val="folHlink"/>
              </a:solidFill>
              <a:latin typeface="Comic Sans MS" panose="030F0702030302020204" pitchFamily="66" charset="0"/>
            </a:endParaRPr>
          </a:p>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char rfname[40], wfname[40];</a:t>
            </a:r>
            <a:endParaRPr lang="en-US" altLang="zh-CN" sz="2000" dirty="0">
              <a:solidFill>
                <a:schemeClr val="folHlink"/>
              </a:solidFill>
              <a:latin typeface="Comic Sans MS" panose="030F0702030302020204" pitchFamily="66" charset="0"/>
            </a:endParaRPr>
          </a:p>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char lines[LINES][Nline+1];  char *lptr[LINES];</a:t>
            </a:r>
            <a:endParaRPr lang="en-US" altLang="zh-CN" sz="2000" dirty="0">
              <a:solidFill>
                <a:schemeClr val="folHlink"/>
              </a:solidFill>
              <a:latin typeface="Comic Sans MS" panose="030F0702030302020204" pitchFamily="66" charset="0"/>
            </a:endParaRPr>
          </a:p>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void main()</a:t>
            </a:r>
            <a:endParaRPr lang="en-US" altLang="zh-CN" sz="2000" dirty="0">
              <a:solidFill>
                <a:schemeClr val="folHlink"/>
              </a:solidFill>
              <a:latin typeface="Comic Sans MS" panose="030F0702030302020204" pitchFamily="66" charset="0"/>
            </a:endParaRPr>
          </a:p>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 int n, i, j;  char *t;</a:t>
            </a:r>
            <a:endParaRPr lang="en-US" altLang="zh-CN" sz="2000" dirty="0">
              <a:solidFill>
                <a:schemeClr val="folHlink"/>
              </a:solidFill>
              <a:latin typeface="Comic Sans MS" panose="030F0702030302020204" pitchFamily="66" charset="0"/>
            </a:endParaRPr>
          </a:p>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  printf("</a:t>
            </a:r>
            <a:r>
              <a:rPr lang="zh-CN" altLang="en-US" sz="2000" dirty="0">
                <a:solidFill>
                  <a:schemeClr val="folHlink"/>
                </a:solidFill>
                <a:latin typeface="Comic Sans MS" panose="030F0702030302020204" pitchFamily="66" charset="0"/>
              </a:rPr>
              <a:t>输入文件名？</a:t>
            </a:r>
            <a:r>
              <a:rPr lang="en-US" altLang="zh-CN" sz="2000" dirty="0">
                <a:solidFill>
                  <a:schemeClr val="folHlink"/>
                </a:solidFill>
                <a:latin typeface="Comic Sans MS" panose="030F0702030302020204" pitchFamily="66" charset="0"/>
              </a:rPr>
              <a:t>\n ");  scanf(" %s%*c ", rfname);</a:t>
            </a:r>
            <a:endParaRPr lang="en-US" altLang="zh-CN" sz="2000" dirty="0">
              <a:solidFill>
                <a:schemeClr val="folHlink"/>
              </a:solidFill>
              <a:latin typeface="Comic Sans MS" panose="030F0702030302020204" pitchFamily="66" charset="0"/>
            </a:endParaRPr>
          </a:p>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  if ((fp = fopen(rfname, " r ")) == NULL)  {</a:t>
            </a:r>
            <a:endParaRPr lang="en-US" altLang="zh-CN" sz="2000" dirty="0">
              <a:solidFill>
                <a:schemeClr val="folHlink"/>
              </a:solidFill>
              <a:latin typeface="Comic Sans MS" panose="030F0702030302020204" pitchFamily="66" charset="0"/>
            </a:endParaRPr>
          </a:p>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       printf("</a:t>
            </a:r>
            <a:r>
              <a:rPr lang="zh-CN" altLang="en-US" sz="2000" dirty="0">
                <a:solidFill>
                  <a:schemeClr val="folHlink"/>
                </a:solidFill>
                <a:latin typeface="Comic Sans MS" panose="030F0702030302020204" pitchFamily="66" charset="0"/>
              </a:rPr>
              <a:t>不能打开输入文件 </a:t>
            </a:r>
            <a:r>
              <a:rPr lang="en-US" altLang="zh-CN" sz="2000" dirty="0">
                <a:solidFill>
                  <a:schemeClr val="folHlink"/>
                </a:solidFill>
                <a:latin typeface="Comic Sans MS" panose="030F0702030302020204" pitchFamily="66" charset="0"/>
              </a:rPr>
              <a:t>%s\n ", rfname);  return ;</a:t>
            </a:r>
            <a:endParaRPr lang="en-US" altLang="zh-CN" sz="2000" dirty="0">
              <a:solidFill>
                <a:schemeClr val="folHlink"/>
              </a:solidFill>
              <a:latin typeface="Comic Sans MS" panose="030F0702030302020204" pitchFamily="66" charset="0"/>
            </a:endParaRPr>
          </a:p>
          <a:p>
            <a:pPr marL="0" lvl="0" indent="0" algn="just" eaLnBrk="1" hangingPunct="1">
              <a:spcBef>
                <a:spcPct val="0"/>
              </a:spcBef>
              <a:buClrTx/>
              <a:buSzTx/>
              <a:buFontTx/>
              <a:buNone/>
            </a:pPr>
            <a:r>
              <a:rPr lang="en-US" altLang="zh-CN" sz="2000" dirty="0">
                <a:solidFill>
                  <a:schemeClr val="folHlink"/>
                </a:solidFill>
                <a:latin typeface="Comic Sans MS" panose="030F0702030302020204" pitchFamily="66" charset="0"/>
              </a:rPr>
              <a:t>    }</a:t>
            </a:r>
            <a:endParaRPr lang="en-US" altLang="zh-CN" sz="2000" dirty="0">
              <a:solidFill>
                <a:schemeClr val="folHlink"/>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9639"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0659" name="Rectangle 2"/>
          <p:cNvSpPr>
            <a:spLocks noGrp="1"/>
          </p:cNvSpPr>
          <p:nvPr>
            <p:ph type="title"/>
          </p:nvPr>
        </p:nvSpPr>
        <p:spPr>
          <a:ln/>
        </p:spPr>
        <p:txBody>
          <a:bodyPr vert="horz" wrap="square" lIns="91440" tIns="45720" rIns="91440" bIns="45720" anchor="b" anchorCtr="0"/>
          <a:p>
            <a:pPr eaLnBrk="1" hangingPunct="1">
              <a:buNone/>
            </a:pPr>
            <a:r>
              <a:rPr lang="zh-CN" altLang="en-US" b="1" dirty="0">
                <a:latin typeface="Times New Roman" panose="02020603050405020304" pitchFamily="18" charset="0"/>
                <a:ea typeface="华文中宋" panose="02010600040101010101" pitchFamily="2" charset="-122"/>
              </a:rPr>
              <a:t>指针数组示例</a:t>
            </a:r>
            <a:r>
              <a:rPr lang="en-US" altLang="zh-CN" b="1" dirty="0">
                <a:latin typeface="Times New Roman" panose="02020603050405020304" pitchFamily="18" charset="0"/>
                <a:ea typeface="华文中宋" panose="02010600040101010101" pitchFamily="2" charset="-122"/>
              </a:rPr>
              <a:t>-3(</a:t>
            </a:r>
            <a:r>
              <a:rPr lang="zh-CN" altLang="en-US" b="1" dirty="0">
                <a:latin typeface="Times New Roman" panose="02020603050405020304" pitchFamily="18" charset="0"/>
                <a:ea typeface="华文中宋" panose="02010600040101010101" pitchFamily="2" charset="-122"/>
              </a:rPr>
              <a:t>续</a:t>
            </a:r>
            <a:r>
              <a:rPr lang="en-US" altLang="zh-CN" b="1" dirty="0">
                <a:latin typeface="Times New Roman" panose="02020603050405020304" pitchFamily="18" charset="0"/>
                <a:ea typeface="华文中宋" panose="02010600040101010101" pitchFamily="2" charset="-122"/>
              </a:rPr>
              <a:t>)</a:t>
            </a:r>
            <a:endParaRPr lang="en-US" altLang="zh-CN" b="1" dirty="0">
              <a:latin typeface="Times New Roman" panose="02020603050405020304" pitchFamily="18" charset="0"/>
              <a:ea typeface="华文中宋" panose="02010600040101010101" pitchFamily="2" charset="-122"/>
            </a:endParaRPr>
          </a:p>
        </p:txBody>
      </p:sp>
      <p:sp>
        <p:nvSpPr>
          <p:cNvPr id="70660" name="Text Box 4"/>
          <p:cNvSpPr txBox="1"/>
          <p:nvPr/>
        </p:nvSpPr>
        <p:spPr>
          <a:xfrm>
            <a:off x="533400" y="2438400"/>
            <a:ext cx="7696200" cy="47625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spcBef>
                <a:spcPct val="50000"/>
              </a:spcBef>
              <a:buNone/>
            </a:pPr>
            <a:endParaRPr lang="zh-CN" altLang="zh-CN" sz="2800" dirty="0">
              <a:solidFill>
                <a:schemeClr val="bg2"/>
              </a:solidFill>
              <a:latin typeface="宋体" panose="02010600030101010101" pitchFamily="2" charset="-122"/>
            </a:endParaRPr>
          </a:p>
        </p:txBody>
      </p:sp>
      <p:sp>
        <p:nvSpPr>
          <p:cNvPr id="70661" name="Text Box 5"/>
          <p:cNvSpPr txBox="1"/>
          <p:nvPr/>
        </p:nvSpPr>
        <p:spPr>
          <a:xfrm>
            <a:off x="152400" y="2057400"/>
            <a:ext cx="6477000" cy="4495800"/>
          </a:xfrm>
          <a:prstGeom prst="rect">
            <a:avLst/>
          </a:prstGeom>
          <a:noFill/>
          <a:ln w="9525" cap="flat" cmpd="sng">
            <a:solidFill>
              <a:srgbClr val="FF00FF"/>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spcBef>
                <a:spcPct val="0"/>
              </a:spcBef>
              <a:buClrTx/>
              <a:buSzTx/>
              <a:buFontTx/>
              <a:buNone/>
            </a:pPr>
            <a:r>
              <a:rPr lang="en-US" altLang="zh-CN" sz="2000" dirty="0">
                <a:solidFill>
                  <a:schemeClr val="folHlink"/>
                </a:solidFill>
                <a:latin typeface="Comic Sans MS" panose="030F0702030302020204" pitchFamily="66" charset="0"/>
              </a:rPr>
              <a:t> n = 0;</a:t>
            </a:r>
            <a:endParaRPr lang="en-US" altLang="zh-CN" sz="20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2000" dirty="0">
                <a:solidFill>
                  <a:schemeClr val="folHlink"/>
                </a:solidFill>
                <a:latin typeface="Comic Sans MS" panose="030F0702030302020204" pitchFamily="66" charset="0"/>
              </a:rPr>
              <a:t> while(n&lt;LINES &amp;&amp; fgets(lines[n], Nline, fp) != NULL) </a:t>
            </a:r>
            <a:endParaRPr lang="en-US" altLang="zh-CN" sz="20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2000" dirty="0">
                <a:solidFill>
                  <a:schemeClr val="folHlink"/>
                </a:solidFill>
                <a:latin typeface="Comic Sans MS" panose="030F0702030302020204" pitchFamily="66" charset="0"/>
              </a:rPr>
              <a:t>     n++; /* fgets</a:t>
            </a:r>
            <a:r>
              <a:rPr lang="zh-CN" altLang="en-US" sz="2000" dirty="0">
                <a:solidFill>
                  <a:schemeClr val="folHlink"/>
                </a:solidFill>
                <a:latin typeface="Comic Sans MS" panose="030F0702030302020204" pitchFamily="66" charset="0"/>
              </a:rPr>
              <a:t>从文件输入字符行，存储到数组中 *</a:t>
            </a:r>
            <a:r>
              <a:rPr lang="en-US" altLang="zh-CN" sz="2000" dirty="0">
                <a:solidFill>
                  <a:schemeClr val="folHlink"/>
                </a:solidFill>
                <a:latin typeface="Comic Sans MS" panose="030F0702030302020204" pitchFamily="66" charset="0"/>
              </a:rPr>
              <a:t>/</a:t>
            </a:r>
            <a:endParaRPr lang="en-US" altLang="zh-CN" sz="20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2000" dirty="0">
                <a:solidFill>
                  <a:schemeClr val="folHlink"/>
                </a:solidFill>
                <a:latin typeface="Comic Sans MS" panose="030F0702030302020204" pitchFamily="66" charset="0"/>
              </a:rPr>
              <a:t> fclose(fp);</a:t>
            </a:r>
            <a:endParaRPr lang="en-US" altLang="zh-CN" sz="20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2000" dirty="0">
                <a:solidFill>
                  <a:schemeClr val="folHlink"/>
                </a:solidFill>
                <a:latin typeface="Comic Sans MS" panose="030F0702030302020204" pitchFamily="66" charset="0"/>
              </a:rPr>
              <a:t> /* </a:t>
            </a:r>
            <a:r>
              <a:rPr lang="zh-CN" altLang="en-US" sz="2000" dirty="0">
                <a:solidFill>
                  <a:schemeClr val="folHlink"/>
                </a:solidFill>
                <a:latin typeface="Comic Sans MS" panose="030F0702030302020204" pitchFamily="66" charset="0"/>
              </a:rPr>
              <a:t>将输入的诸字符串的首字符指针置入指针数组 *</a:t>
            </a:r>
            <a:r>
              <a:rPr lang="en-US" altLang="zh-CN" sz="2000" dirty="0">
                <a:solidFill>
                  <a:schemeClr val="folHlink"/>
                </a:solidFill>
                <a:latin typeface="Comic Sans MS" panose="030F0702030302020204" pitchFamily="66" charset="0"/>
              </a:rPr>
              <a:t>/</a:t>
            </a:r>
            <a:endParaRPr lang="en-US" altLang="zh-CN" sz="20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2000" dirty="0">
                <a:solidFill>
                  <a:schemeClr val="folHlink"/>
                </a:solidFill>
                <a:latin typeface="Comic Sans MS" panose="030F0702030302020204" pitchFamily="66" charset="0"/>
              </a:rPr>
              <a:t> for(i = 0; i &lt; n; i++)</a:t>
            </a:r>
            <a:endParaRPr lang="en-US" altLang="zh-CN" sz="20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2000" dirty="0">
                <a:solidFill>
                  <a:schemeClr val="folHlink"/>
                </a:solidFill>
                <a:latin typeface="Comic Sans MS" panose="030F0702030302020204" pitchFamily="66" charset="0"/>
              </a:rPr>
              <a:t>    lptr[i] = *(lines + i);  /*  &amp;lines[i][0] */</a:t>
            </a:r>
            <a:endParaRPr lang="en-US" altLang="zh-CN" sz="20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2000" dirty="0">
                <a:solidFill>
                  <a:schemeClr val="folHlink"/>
                </a:solidFill>
                <a:latin typeface="Comic Sans MS" panose="030F0702030302020204" pitchFamily="66" charset="0"/>
              </a:rPr>
              <a:t> for(j = 1; j &lt; n; j++)</a:t>
            </a:r>
            <a:endParaRPr lang="en-US" altLang="zh-CN" sz="20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2000" dirty="0">
                <a:solidFill>
                  <a:schemeClr val="folHlink"/>
                </a:solidFill>
                <a:latin typeface="Comic Sans MS" panose="030F0702030302020204" pitchFamily="66" charset="0"/>
              </a:rPr>
              <a:t>    for(i = 0; i &lt; n-j; i++)</a:t>
            </a:r>
            <a:endParaRPr lang="en-US" altLang="zh-CN" sz="20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2000" dirty="0">
                <a:solidFill>
                  <a:schemeClr val="folHlink"/>
                </a:solidFill>
                <a:latin typeface="Comic Sans MS" panose="030F0702030302020204" pitchFamily="66" charset="0"/>
              </a:rPr>
              <a:t>       if (</a:t>
            </a:r>
            <a:r>
              <a:rPr lang="en-US" altLang="zh-CN" sz="2000" dirty="0">
                <a:solidFill>
                  <a:srgbClr val="FF0000"/>
                </a:solidFill>
                <a:latin typeface="Comic Sans MS" panose="030F0702030302020204" pitchFamily="66" charset="0"/>
              </a:rPr>
              <a:t>strcmp</a:t>
            </a:r>
            <a:r>
              <a:rPr lang="en-US" altLang="zh-CN" sz="2000" dirty="0">
                <a:solidFill>
                  <a:schemeClr val="folHlink"/>
                </a:solidFill>
                <a:latin typeface="Comic Sans MS" panose="030F0702030302020204" pitchFamily="66" charset="0"/>
              </a:rPr>
              <a:t>(lptr[i], lptr[i+1]) &gt; 0)  {</a:t>
            </a:r>
            <a:endParaRPr lang="en-US" altLang="zh-CN" sz="20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2000" dirty="0">
                <a:solidFill>
                  <a:schemeClr val="folHlink"/>
                </a:solidFill>
                <a:latin typeface="Comic Sans MS" panose="030F0702030302020204" pitchFamily="66" charset="0"/>
              </a:rPr>
              <a:t>          t = lptr[i]; lptr[i] = lptr[i+1];</a:t>
            </a:r>
            <a:endParaRPr lang="en-US" altLang="zh-CN" sz="20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2000" dirty="0">
                <a:solidFill>
                  <a:schemeClr val="folHlink"/>
                </a:solidFill>
                <a:latin typeface="Comic Sans MS" panose="030F0702030302020204" pitchFamily="66" charset="0"/>
              </a:rPr>
              <a:t>          lptr[i+1] = t;</a:t>
            </a:r>
            <a:endParaRPr lang="en-US" altLang="zh-CN" sz="20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2000" dirty="0">
                <a:solidFill>
                  <a:schemeClr val="folHlink"/>
                </a:solidFill>
                <a:latin typeface="Comic Sans MS" panose="030F0702030302020204" pitchFamily="66" charset="0"/>
              </a:rPr>
              <a:t>     }</a:t>
            </a:r>
            <a:endParaRPr lang="en-US" altLang="zh-CN" sz="20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2000" dirty="0">
                <a:solidFill>
                  <a:schemeClr val="folHlink"/>
                </a:solidFill>
                <a:latin typeface="Comic Sans MS" panose="030F0702030302020204" pitchFamily="66" charset="0"/>
              </a:rPr>
              <a:t>  printf("</a:t>
            </a:r>
            <a:r>
              <a:rPr lang="zh-CN" altLang="en-US" sz="2000" dirty="0">
                <a:solidFill>
                  <a:schemeClr val="folHlink"/>
                </a:solidFill>
                <a:latin typeface="Comic Sans MS" panose="030F0702030302020204" pitchFamily="66" charset="0"/>
              </a:rPr>
              <a:t>输出文件名？</a:t>
            </a:r>
            <a:r>
              <a:rPr lang="en-US" altLang="zh-CN" sz="2000" dirty="0">
                <a:solidFill>
                  <a:schemeClr val="folHlink"/>
                </a:solidFill>
                <a:latin typeface="Comic Sans MS" panose="030F0702030302020204" pitchFamily="66" charset="0"/>
              </a:rPr>
              <a:t>\n ");</a:t>
            </a:r>
            <a:endParaRPr lang="en-US" altLang="zh-CN" sz="20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2000" dirty="0">
                <a:solidFill>
                  <a:schemeClr val="folHlink"/>
                </a:solidFill>
                <a:latin typeface="Comic Sans MS" panose="030F0702030302020204" pitchFamily="66" charset="0"/>
              </a:rPr>
              <a:t>  scanf(" %s%*c ", wfname);</a:t>
            </a:r>
            <a:endParaRPr lang="en-US" altLang="zh-CN" sz="20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2000" dirty="0">
                <a:solidFill>
                  <a:schemeClr val="folHlink"/>
                </a:solidFill>
                <a:latin typeface="Comic Sans MS" panose="030F0702030302020204" pitchFamily="66" charset="0"/>
              </a:rPr>
              <a:t>  fp = fopen(wfname, ”w”);  </a:t>
            </a:r>
            <a:endParaRPr lang="en-US" altLang="zh-CN" sz="2000" dirty="0">
              <a:solidFill>
                <a:schemeClr val="folHlink"/>
              </a:solidFill>
              <a:latin typeface="Comic Sans MS" panose="030F0702030302020204" pitchFamily="66" charset="0"/>
            </a:endParaRPr>
          </a:p>
        </p:txBody>
      </p:sp>
      <p:sp>
        <p:nvSpPr>
          <p:cNvPr id="70662" name="Text Box 7"/>
          <p:cNvSpPr txBox="1"/>
          <p:nvPr/>
        </p:nvSpPr>
        <p:spPr>
          <a:xfrm>
            <a:off x="6553200" y="381000"/>
            <a:ext cx="2362200" cy="1200150"/>
          </a:xfrm>
          <a:prstGeom prst="rect">
            <a:avLst/>
          </a:prstGeom>
          <a:noFill/>
          <a:ln w="9525" cap="flat" cmpd="sng">
            <a:solidFill>
              <a:srgbClr val="FF00FF"/>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spcBef>
                <a:spcPct val="50000"/>
              </a:spcBef>
              <a:buNone/>
            </a:pPr>
            <a:r>
              <a:rPr lang="zh-CN" altLang="en-US" sz="2000" b="1" dirty="0">
                <a:latin typeface="宋体" panose="02010600030101010101" pitchFamily="2" charset="-122"/>
              </a:rPr>
              <a:t>从文件输入字符行，对输入字符行排序后输出到另一文件</a:t>
            </a:r>
            <a:r>
              <a:rPr lang="en-US" altLang="zh-CN" sz="2000" b="1" dirty="0">
                <a:latin typeface="宋体" panose="02010600030101010101" pitchFamily="2" charset="-122"/>
              </a:rPr>
              <a:t>(</a:t>
            </a:r>
            <a:r>
              <a:rPr lang="zh-CN" altLang="en-US" sz="2000" b="1" dirty="0">
                <a:latin typeface="宋体" panose="02010600030101010101" pitchFamily="2" charset="-122"/>
              </a:rPr>
              <a:t>续</a:t>
            </a:r>
            <a:r>
              <a:rPr lang="en-US" altLang="zh-CN" sz="2000" b="1" dirty="0">
                <a:latin typeface="宋体" panose="02010600030101010101" pitchFamily="2" charset="-122"/>
              </a:rPr>
              <a:t>)</a:t>
            </a:r>
            <a:endParaRPr lang="en-US" altLang="zh-CN" sz="2000" b="1" dirty="0">
              <a:latin typeface="宋体" panose="02010600030101010101" pitchFamily="2" charset="-122"/>
            </a:endParaRPr>
          </a:p>
        </p:txBody>
      </p:sp>
      <p:sp>
        <p:nvSpPr>
          <p:cNvPr id="70663" name="Text Box 9"/>
          <p:cNvSpPr txBox="1"/>
          <p:nvPr/>
        </p:nvSpPr>
        <p:spPr>
          <a:xfrm>
            <a:off x="5410200" y="3962400"/>
            <a:ext cx="3581400" cy="2449513"/>
          </a:xfrm>
          <a:prstGeom prst="rect">
            <a:avLst/>
          </a:prstGeom>
          <a:noFill/>
          <a:ln w="9525" cap="flat" cmpd="sng">
            <a:solidFill>
              <a:schemeClr val="accent1"/>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spcBef>
                <a:spcPct val="0"/>
              </a:spcBef>
              <a:buClrTx/>
              <a:buSzTx/>
              <a:buFontTx/>
              <a:buNone/>
            </a:pPr>
            <a:r>
              <a:rPr lang="en-US" altLang="zh-CN" sz="2000" dirty="0">
                <a:solidFill>
                  <a:schemeClr val="folHlink"/>
                </a:solidFill>
                <a:latin typeface="Comic Sans MS" panose="030F0702030302020204" pitchFamily="66" charset="0"/>
              </a:rPr>
              <a:t> for(i = 0; i &lt; n; i++)</a:t>
            </a:r>
            <a:endParaRPr lang="en-US" altLang="zh-CN" sz="20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2000" dirty="0">
                <a:solidFill>
                  <a:schemeClr val="folHlink"/>
                </a:solidFill>
                <a:latin typeface="Comic Sans MS" panose="030F0702030302020204" pitchFamily="66" charset="0"/>
              </a:rPr>
              <a:t>    fprintf(fp, " %s ", lptr[i]); </a:t>
            </a:r>
            <a:endParaRPr lang="en-US" altLang="zh-CN" sz="20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2000" dirty="0">
                <a:solidFill>
                  <a:schemeClr val="folHlink"/>
                </a:solidFill>
                <a:latin typeface="Comic Sans MS" panose="030F0702030302020204" pitchFamily="66" charset="0"/>
              </a:rPr>
              <a:t> fclose(fp);</a:t>
            </a:r>
            <a:endParaRPr lang="en-US" altLang="zh-CN" sz="2000" dirty="0">
              <a:solidFill>
                <a:schemeClr val="folHlink"/>
              </a:solidFill>
              <a:latin typeface="Comic Sans MS" panose="030F0702030302020204" pitchFamily="66" charset="0"/>
            </a:endParaRPr>
          </a:p>
          <a:p>
            <a:pPr marL="0" lvl="0" indent="0" eaLnBrk="1" hangingPunct="1">
              <a:spcBef>
                <a:spcPct val="0"/>
              </a:spcBef>
              <a:buClrTx/>
              <a:buSzTx/>
              <a:buFontTx/>
              <a:buNone/>
            </a:pPr>
            <a:r>
              <a:rPr lang="en-US" altLang="zh-CN" sz="2000" dirty="0">
                <a:solidFill>
                  <a:schemeClr val="folHlink"/>
                </a:solidFill>
                <a:latin typeface="Comic Sans MS" panose="030F0702030302020204" pitchFamily="66" charset="0"/>
              </a:rPr>
              <a:t> printf("\n\n\n");</a:t>
            </a:r>
            <a:endParaRPr lang="en-US" altLang="zh-CN" sz="2000" dirty="0">
              <a:solidFill>
                <a:schemeClr val="folHlink"/>
              </a:solidFill>
              <a:latin typeface="Comic Sans MS" panose="030F0702030302020204" pitchFamily="66" charset="0"/>
            </a:endParaRPr>
          </a:p>
          <a:p>
            <a:pPr marL="0" lvl="0" indent="0" eaLnBrk="1" hangingPunct="1">
              <a:spcBef>
                <a:spcPct val="0"/>
              </a:spcBef>
              <a:buClrTx/>
              <a:buSzTx/>
              <a:buFontTx/>
              <a:buNone/>
            </a:pPr>
            <a:r>
              <a:rPr lang="en-US" altLang="zh-CN" sz="2000" dirty="0">
                <a:solidFill>
                  <a:schemeClr val="folHlink"/>
                </a:solidFill>
                <a:latin typeface="Comic Sans MS" panose="030F0702030302020204" pitchFamily="66" charset="0"/>
              </a:rPr>
              <a:t> for(i = 0; i &lt; n; i++)</a:t>
            </a:r>
            <a:endParaRPr lang="en-US" altLang="zh-CN" sz="2000" dirty="0">
              <a:solidFill>
                <a:schemeClr val="folHlink"/>
              </a:solidFill>
              <a:latin typeface="Comic Sans MS" panose="030F0702030302020204" pitchFamily="66" charset="0"/>
            </a:endParaRPr>
          </a:p>
          <a:p>
            <a:pPr marL="0" lvl="0" indent="0" eaLnBrk="1" hangingPunct="1">
              <a:spcBef>
                <a:spcPct val="0"/>
              </a:spcBef>
              <a:buClrTx/>
              <a:buSzTx/>
              <a:buFontTx/>
              <a:buNone/>
            </a:pPr>
            <a:r>
              <a:rPr lang="en-US" altLang="zh-CN" sz="2000" dirty="0">
                <a:solidFill>
                  <a:schemeClr val="folHlink"/>
                </a:solidFill>
                <a:latin typeface="Comic Sans MS" panose="030F0702030302020204" pitchFamily="66" charset="0"/>
              </a:rPr>
              <a:t>   printf("%s ", lptr[i]);</a:t>
            </a:r>
            <a:endParaRPr lang="en-US" altLang="zh-CN" sz="2000" dirty="0">
              <a:solidFill>
                <a:schemeClr val="folHlink"/>
              </a:solidFill>
              <a:latin typeface="Comic Sans MS" panose="030F0702030302020204" pitchFamily="66" charset="0"/>
            </a:endParaRPr>
          </a:p>
          <a:p>
            <a:pPr marL="0" lvl="0" indent="0" eaLnBrk="1" hangingPunct="1">
              <a:spcBef>
                <a:spcPct val="0"/>
              </a:spcBef>
              <a:buClrTx/>
              <a:buSzTx/>
              <a:buFontTx/>
              <a:buNone/>
            </a:pPr>
            <a:r>
              <a:rPr lang="en-US" altLang="zh-CN" sz="2000" dirty="0">
                <a:solidFill>
                  <a:schemeClr val="folHlink"/>
                </a:solidFill>
                <a:latin typeface="Comic Sans MS" panose="030F0702030302020204" pitchFamily="66" charset="0"/>
              </a:rPr>
              <a:t> printf("\n\n\n");</a:t>
            </a:r>
            <a:endParaRPr lang="en-US" altLang="zh-CN" sz="2000" dirty="0">
              <a:solidFill>
                <a:schemeClr val="folHlink"/>
              </a:solidFill>
              <a:latin typeface="Comic Sans MS" panose="030F0702030302020204" pitchFamily="66" charset="0"/>
            </a:endParaRPr>
          </a:p>
          <a:p>
            <a:pPr marL="0" lvl="0" indent="0" eaLnBrk="1" hangingPunct="1">
              <a:spcBef>
                <a:spcPct val="0"/>
              </a:spcBef>
              <a:buClrTx/>
              <a:buSzTx/>
              <a:buFontTx/>
              <a:buNone/>
            </a:pPr>
            <a:r>
              <a:rPr lang="en-US" altLang="zh-CN" sz="2000" dirty="0">
                <a:solidFill>
                  <a:schemeClr val="folHlink"/>
                </a:solidFill>
                <a:latin typeface="Comic Sans MS" panose="030F0702030302020204" pitchFamily="66" charset="0"/>
              </a:rPr>
              <a:t>}</a:t>
            </a:r>
            <a:endParaRPr lang="en-US" altLang="zh-CN" sz="2000" dirty="0">
              <a:solidFill>
                <a:schemeClr val="folHlink"/>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0665"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1683"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指针数组</a:t>
            </a:r>
            <a:r>
              <a:rPr lang="en-US" altLang="zh-CN" b="1" dirty="0">
                <a:latin typeface="华文中宋" panose="02010600040101010101" pitchFamily="2" charset="-122"/>
                <a:ea typeface="华文中宋" panose="02010600040101010101" pitchFamily="2" charset="-122"/>
              </a:rPr>
              <a:t>(</a:t>
            </a:r>
            <a:r>
              <a:rPr lang="zh-CN" altLang="en-US" b="1" dirty="0">
                <a:latin typeface="华文中宋" panose="02010600040101010101" pitchFamily="2" charset="-122"/>
                <a:ea typeface="华文中宋" panose="02010600040101010101" pitchFamily="2" charset="-122"/>
              </a:rPr>
              <a:t>续</a:t>
            </a:r>
            <a:r>
              <a:rPr lang="en-US" altLang="zh-CN" b="1" dirty="0">
                <a:latin typeface="华文中宋" panose="02010600040101010101" pitchFamily="2" charset="-122"/>
                <a:ea typeface="华文中宋" panose="02010600040101010101" pitchFamily="2" charset="-122"/>
              </a:rPr>
              <a:t>)</a:t>
            </a:r>
            <a:endParaRPr lang="en-US" altLang="zh-CN" b="1" dirty="0">
              <a:latin typeface="华文中宋" panose="02010600040101010101" pitchFamily="2" charset="-122"/>
              <a:ea typeface="华文中宋" panose="02010600040101010101" pitchFamily="2" charset="-122"/>
            </a:endParaRPr>
          </a:p>
        </p:txBody>
      </p:sp>
      <p:sp>
        <p:nvSpPr>
          <p:cNvPr id="71684" name="Rectangle 3"/>
          <p:cNvSpPr>
            <a:spLocks noGrp="1"/>
          </p:cNvSpPr>
          <p:nvPr>
            <p:ph idx="1"/>
          </p:nvPr>
        </p:nvSpPr>
        <p:spPr>
          <a:xfrm>
            <a:off x="457200" y="2057400"/>
            <a:ext cx="8421688" cy="4114800"/>
          </a:xfrm>
          <a:ln/>
        </p:spPr>
        <p:txBody>
          <a:bodyPr vert="horz" wrap="square" lIns="91440" tIns="45720" rIns="91440" bIns="45720" anchor="t" anchorCtr="0"/>
          <a:p>
            <a:pPr eaLnBrk="1" hangingPunct="1"/>
            <a:r>
              <a:rPr lang="zh-CN" altLang="en-US" sz="2800" b="1" dirty="0">
                <a:solidFill>
                  <a:schemeClr val="folHlink"/>
                </a:solidFill>
                <a:latin typeface="Comic Sans MS" panose="030F0702030302020204" pitchFamily="66" charset="0"/>
              </a:rPr>
              <a:t>当指针数组的元素分别指向二维数组各行首元素时，也可用指针数组引用两维数组的元素</a:t>
            </a:r>
            <a:endParaRPr lang="zh-CN" altLang="en-US" sz="2800" b="1" dirty="0">
              <a:solidFill>
                <a:schemeClr val="folHlink"/>
              </a:solidFill>
              <a:latin typeface="Comic Sans MS" panose="030F0702030302020204" pitchFamily="66" charset="0"/>
            </a:endParaRPr>
          </a:p>
          <a:p>
            <a:pPr eaLnBrk="1" hangingPunct="1"/>
            <a:r>
              <a:rPr lang="zh-CN" altLang="en-US" sz="2800" b="1" dirty="0">
                <a:latin typeface="Comic Sans MS" panose="030F0702030302020204" pitchFamily="66" charset="0"/>
              </a:rPr>
              <a:t>以下代码说明指针数组引用两维数组元素的方法</a:t>
            </a:r>
            <a:endParaRPr lang="zh-CN" altLang="en-US" sz="2800" b="1" dirty="0">
              <a:latin typeface="Comic Sans MS" panose="030F0702030302020204" pitchFamily="66" charset="0"/>
            </a:endParaRPr>
          </a:p>
          <a:p>
            <a:pPr lvl="1" eaLnBrk="1" hangingPunct="1">
              <a:lnSpc>
                <a:spcPct val="90000"/>
              </a:lnSpc>
              <a:spcBef>
                <a:spcPct val="0"/>
              </a:spcBef>
              <a:buClrTx/>
              <a:buSzTx/>
              <a:buFontTx/>
              <a:buNone/>
            </a:pPr>
            <a:r>
              <a:rPr lang="zh-CN" altLang="en-US" sz="2400" b="1" dirty="0">
                <a:latin typeface="Comic Sans MS" panose="030F0702030302020204" pitchFamily="66" charset="0"/>
              </a:rPr>
              <a:t>      </a:t>
            </a:r>
            <a:r>
              <a:rPr lang="en-US" altLang="zh-CN" sz="2400" dirty="0">
                <a:solidFill>
                  <a:schemeClr val="folHlink"/>
                </a:solidFill>
                <a:latin typeface="Comic Sans MS" panose="030F0702030302020204" pitchFamily="66" charset="0"/>
              </a:rPr>
              <a:t>int a[10][20], i;   </a:t>
            </a:r>
            <a:endParaRPr lang="en-US" altLang="zh-CN" sz="2400" dirty="0">
              <a:solidFill>
                <a:schemeClr val="folHlink"/>
              </a:solidFill>
              <a:latin typeface="Comic Sans MS" panose="030F0702030302020204" pitchFamily="66" charset="0"/>
            </a:endParaRPr>
          </a:p>
          <a:p>
            <a:pPr lvl="1" eaLnBrk="1" hangingPunct="1">
              <a:lnSpc>
                <a:spcPct val="90000"/>
              </a:lnSpc>
              <a:spcBef>
                <a:spcPct val="0"/>
              </a:spcBef>
              <a:buClrTx/>
              <a:buSzTx/>
              <a:buFontTx/>
              <a:buNone/>
            </a:pPr>
            <a:r>
              <a:rPr lang="en-US" altLang="zh-CN" sz="2400" dirty="0">
                <a:solidFill>
                  <a:schemeClr val="folHlink"/>
                </a:solidFill>
                <a:latin typeface="Comic Sans MS" panose="030F0702030302020204" pitchFamily="66" charset="0"/>
              </a:rPr>
              <a:t>         int *b[10];</a:t>
            </a:r>
            <a:endParaRPr lang="en-US" altLang="zh-CN" sz="2400" dirty="0">
              <a:solidFill>
                <a:schemeClr val="folHlink"/>
              </a:solidFill>
              <a:latin typeface="Comic Sans MS" panose="030F0702030302020204" pitchFamily="66" charset="0"/>
            </a:endParaRPr>
          </a:p>
          <a:p>
            <a:pPr lvl="1" eaLnBrk="1" hangingPunct="1">
              <a:lnSpc>
                <a:spcPct val="90000"/>
              </a:lnSpc>
              <a:spcBef>
                <a:spcPct val="0"/>
              </a:spcBef>
              <a:buClrTx/>
              <a:buSzTx/>
              <a:buFontTx/>
              <a:buNone/>
            </a:pPr>
            <a:r>
              <a:rPr lang="en-US" altLang="zh-CN" sz="2400" dirty="0">
                <a:solidFill>
                  <a:schemeClr val="folHlink"/>
                </a:solidFill>
                <a:latin typeface="Comic Sans MS" panose="030F0702030302020204" pitchFamily="66" charset="0"/>
              </a:rPr>
              <a:t>         for(i = 0; i &lt; 10; i++) </a:t>
            </a:r>
            <a:endParaRPr lang="en-US" altLang="zh-CN" sz="2400" dirty="0">
              <a:solidFill>
                <a:schemeClr val="folHlink"/>
              </a:solidFill>
              <a:latin typeface="Comic Sans MS" panose="030F0702030302020204" pitchFamily="66" charset="0"/>
            </a:endParaRPr>
          </a:p>
          <a:p>
            <a:pPr lvl="1" eaLnBrk="1" hangingPunct="1">
              <a:lnSpc>
                <a:spcPct val="90000"/>
              </a:lnSpc>
              <a:spcBef>
                <a:spcPct val="0"/>
              </a:spcBef>
              <a:buClrTx/>
              <a:buSzTx/>
              <a:buFontTx/>
              <a:buNone/>
            </a:pPr>
            <a:r>
              <a:rPr lang="en-US" altLang="zh-CN" sz="2400" dirty="0">
                <a:solidFill>
                  <a:schemeClr val="folHlink"/>
                </a:solidFill>
                <a:latin typeface="Comic Sans MS" panose="030F0702030302020204" pitchFamily="66" charset="0"/>
              </a:rPr>
              <a:t>             b[i] = &amp;a[i][0]; /* b[i]</a:t>
            </a:r>
            <a:r>
              <a:rPr lang="zh-CN" altLang="en-US" sz="2400" dirty="0">
                <a:solidFill>
                  <a:schemeClr val="folHlink"/>
                </a:solidFill>
                <a:latin typeface="Comic Sans MS" panose="030F0702030302020204" pitchFamily="66" charset="0"/>
              </a:rPr>
              <a:t>指向数组元素</a:t>
            </a:r>
            <a:r>
              <a:rPr lang="en-US" altLang="zh-CN" sz="2400" dirty="0">
                <a:solidFill>
                  <a:schemeClr val="folHlink"/>
                </a:solidFill>
                <a:latin typeface="Comic Sans MS" panose="030F0702030302020204" pitchFamily="66" charset="0"/>
              </a:rPr>
              <a:t>a[i][0] */</a:t>
            </a:r>
            <a:endParaRPr lang="en-US" altLang="zh-CN" sz="2400" dirty="0">
              <a:solidFill>
                <a:schemeClr val="folHlink"/>
              </a:solidFill>
              <a:latin typeface="Comic Sans MS" panose="030F0702030302020204" pitchFamily="66" charset="0"/>
            </a:endParaRPr>
          </a:p>
          <a:p>
            <a:pPr lvl="1" eaLnBrk="1" hangingPunct="1">
              <a:buFont typeface="Wingdings" panose="05000000000000000000" pitchFamily="2" charset="2"/>
              <a:buChar char="n"/>
            </a:pPr>
            <a:r>
              <a:rPr lang="zh-CN" altLang="en-US" sz="2400" dirty="0">
                <a:latin typeface="Comic Sans MS" panose="030F0702030302020204" pitchFamily="66" charset="0"/>
              </a:rPr>
              <a:t>则表达式</a:t>
            </a:r>
            <a:r>
              <a:rPr lang="en-US" altLang="zh-CN" sz="2400" dirty="0">
                <a:latin typeface="Comic Sans MS" panose="030F0702030302020204" pitchFamily="66" charset="0"/>
              </a:rPr>
              <a:t>a[i][j]</a:t>
            </a:r>
            <a:r>
              <a:rPr lang="zh-CN" altLang="en-US" sz="2400" dirty="0">
                <a:latin typeface="Comic Sans MS" panose="030F0702030302020204" pitchFamily="66" charset="0"/>
              </a:rPr>
              <a:t>与表达式</a:t>
            </a:r>
            <a:r>
              <a:rPr lang="en-US" altLang="zh-CN" sz="2400" dirty="0">
                <a:latin typeface="Comic Sans MS" panose="030F0702030302020204" pitchFamily="66" charset="0"/>
              </a:rPr>
              <a:t>b[i][j]</a:t>
            </a:r>
            <a:r>
              <a:rPr lang="zh-CN" altLang="en-US" sz="2400" dirty="0">
                <a:latin typeface="Comic Sans MS" panose="030F0702030302020204" pitchFamily="66" charset="0"/>
              </a:rPr>
              <a:t>引用同一个元素，即从指针数组方向来看，因</a:t>
            </a:r>
            <a:r>
              <a:rPr lang="en-US" altLang="zh-CN" sz="2400" dirty="0">
                <a:latin typeface="Comic Sans MS" panose="030F0702030302020204" pitchFamily="66" charset="0"/>
              </a:rPr>
              <a:t>b[i]</a:t>
            </a:r>
            <a:r>
              <a:rPr lang="zh-CN" altLang="en-US" sz="2400" dirty="0">
                <a:latin typeface="Comic Sans MS" panose="030F0702030302020204" pitchFamily="66" charset="0"/>
              </a:rPr>
              <a:t>指向元素</a:t>
            </a:r>
            <a:r>
              <a:rPr lang="en-US" altLang="zh-CN" sz="2400" dirty="0">
                <a:latin typeface="Comic Sans MS" panose="030F0702030302020204" pitchFamily="66" charset="0"/>
              </a:rPr>
              <a:t>a[i][0]</a:t>
            </a:r>
            <a:r>
              <a:rPr lang="zh-CN" altLang="en-US" sz="2400" dirty="0">
                <a:latin typeface="Comic Sans MS" panose="030F0702030302020204" pitchFamily="66" charset="0"/>
              </a:rPr>
              <a:t>，*</a:t>
            </a:r>
            <a:r>
              <a:rPr lang="en-US" altLang="zh-CN" sz="2400" dirty="0">
                <a:latin typeface="Comic Sans MS" panose="030F0702030302020204" pitchFamily="66" charset="0"/>
              </a:rPr>
              <a:t>(b[i]+j)</a:t>
            </a:r>
            <a:r>
              <a:rPr lang="zh-CN" altLang="en-US" sz="2400" dirty="0">
                <a:latin typeface="Comic Sans MS" panose="030F0702030302020204" pitchFamily="66" charset="0"/>
              </a:rPr>
              <a:t>或</a:t>
            </a:r>
            <a:r>
              <a:rPr lang="en-US" altLang="zh-CN" sz="2400" dirty="0">
                <a:latin typeface="Comic Sans MS" panose="030F0702030302020204" pitchFamily="66" charset="0"/>
              </a:rPr>
              <a:t>b[i][j]</a:t>
            </a:r>
            <a:r>
              <a:rPr lang="zh-CN" altLang="en-US" sz="2400" dirty="0">
                <a:latin typeface="Comic Sans MS" panose="030F0702030302020204" pitchFamily="66" charset="0"/>
              </a:rPr>
              <a:t>引用元素</a:t>
            </a:r>
            <a:r>
              <a:rPr lang="en-US" altLang="zh-CN" sz="2400" dirty="0">
                <a:latin typeface="Comic Sans MS" panose="030F0702030302020204" pitchFamily="66" charset="0"/>
              </a:rPr>
              <a:t>a[i][j]</a:t>
            </a:r>
            <a:endParaRPr lang="en-US" altLang="zh-CN" sz="2400" dirty="0">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1686"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2707"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指针数组</a:t>
            </a:r>
            <a:r>
              <a:rPr lang="en-US" altLang="zh-CN" b="1" dirty="0">
                <a:latin typeface="华文中宋" panose="02010600040101010101" pitchFamily="2" charset="-122"/>
                <a:ea typeface="华文中宋" panose="02010600040101010101" pitchFamily="2" charset="-122"/>
              </a:rPr>
              <a:t>(</a:t>
            </a:r>
            <a:r>
              <a:rPr lang="zh-CN" altLang="en-US" b="1" dirty="0">
                <a:latin typeface="华文中宋" panose="02010600040101010101" pitchFamily="2" charset="-122"/>
                <a:ea typeface="华文中宋" panose="02010600040101010101" pitchFamily="2" charset="-122"/>
              </a:rPr>
              <a:t>续</a:t>
            </a:r>
            <a:r>
              <a:rPr lang="en-US" altLang="zh-CN" b="1" dirty="0">
                <a:latin typeface="华文中宋" panose="02010600040101010101" pitchFamily="2" charset="-122"/>
                <a:ea typeface="华文中宋" panose="02010600040101010101" pitchFamily="2" charset="-122"/>
              </a:rPr>
              <a:t>)</a:t>
            </a:r>
            <a:endParaRPr lang="en-US" altLang="zh-CN" b="1" dirty="0">
              <a:latin typeface="华文中宋" panose="02010600040101010101" pitchFamily="2" charset="-122"/>
              <a:ea typeface="华文中宋" panose="02010600040101010101" pitchFamily="2" charset="-122"/>
            </a:endParaRPr>
          </a:p>
        </p:txBody>
      </p:sp>
      <p:sp>
        <p:nvSpPr>
          <p:cNvPr id="72708" name="Rectangle 3"/>
          <p:cNvSpPr>
            <a:spLocks noGrp="1"/>
          </p:cNvSpPr>
          <p:nvPr>
            <p:ph idx="1"/>
          </p:nvPr>
        </p:nvSpPr>
        <p:spPr>
          <a:xfrm>
            <a:off x="457200" y="2017713"/>
            <a:ext cx="8497888" cy="4114800"/>
          </a:xfrm>
          <a:ln/>
        </p:spPr>
        <p:txBody>
          <a:bodyPr vert="horz" wrap="square" lIns="91440" tIns="45720" rIns="91440" bIns="45720" anchor="t" anchorCtr="0"/>
          <a:p>
            <a:pPr eaLnBrk="1" hangingPunct="1">
              <a:lnSpc>
                <a:spcPct val="90000"/>
              </a:lnSpc>
            </a:pPr>
            <a:r>
              <a:rPr lang="zh-CN" altLang="en-US" sz="2400" b="1" dirty="0">
                <a:solidFill>
                  <a:schemeClr val="folHlink"/>
                </a:solidFill>
                <a:latin typeface="Comic Sans MS" panose="030F0702030302020204" pitchFamily="66" charset="0"/>
              </a:rPr>
              <a:t>当指针数组的元素指向不同的一维数组的元素时，也可通过指针数组，把它们当作两维数组那样来引用</a:t>
            </a:r>
            <a:endParaRPr lang="zh-CN" altLang="en-US" sz="2400" b="1" dirty="0">
              <a:solidFill>
                <a:schemeClr val="folHlink"/>
              </a:solidFill>
              <a:latin typeface="Comic Sans MS" panose="030F0702030302020204" pitchFamily="66" charset="0"/>
            </a:endParaRPr>
          </a:p>
          <a:p>
            <a:pPr eaLnBrk="1" hangingPunct="1">
              <a:lnSpc>
                <a:spcPct val="90000"/>
              </a:lnSpc>
            </a:pPr>
            <a:r>
              <a:rPr lang="zh-CN" altLang="en-US" sz="2400" b="1" dirty="0">
                <a:latin typeface="Comic Sans MS" panose="030F0702030302020204" pitchFamily="66" charset="0"/>
              </a:rPr>
              <a:t>如以下代码所示</a:t>
            </a:r>
            <a:endParaRPr lang="zh-CN" altLang="en-US" sz="2400" b="1" dirty="0">
              <a:latin typeface="Comic Sans MS" panose="030F0702030302020204" pitchFamily="66" charset="0"/>
            </a:endParaRPr>
          </a:p>
          <a:p>
            <a:pPr eaLnBrk="1" hangingPunct="1">
              <a:lnSpc>
                <a:spcPct val="90000"/>
              </a:lnSpc>
              <a:spcBef>
                <a:spcPct val="0"/>
              </a:spcBef>
              <a:buClrTx/>
              <a:buSzTx/>
              <a:buFontTx/>
              <a:buNone/>
            </a:pPr>
            <a:r>
              <a:rPr lang="zh-CN" altLang="en-US" sz="2000" b="1" dirty="0">
                <a:latin typeface="Comic Sans MS" panose="030F0702030302020204" pitchFamily="66" charset="0"/>
              </a:rPr>
              <a:t>      </a:t>
            </a:r>
            <a:r>
              <a:rPr lang="en-US" altLang="zh-CN" sz="1800" dirty="0">
                <a:solidFill>
                  <a:schemeClr val="folHlink"/>
                </a:solidFill>
                <a:latin typeface="Comic Sans MS" panose="030F0702030302020204" pitchFamily="66" charset="0"/>
              </a:rPr>
              <a:t>char   w0[ ] = “Sunday”,</a:t>
            </a:r>
            <a:endParaRPr lang="en-US" altLang="zh-CN" sz="1800" dirty="0">
              <a:solidFill>
                <a:schemeClr val="folHlink"/>
              </a:solidFill>
              <a:latin typeface="Comic Sans MS" panose="030F0702030302020204" pitchFamily="66" charset="0"/>
            </a:endParaRPr>
          </a:p>
          <a:p>
            <a:pPr eaLnBrk="1" hangingPunct="1">
              <a:lnSpc>
                <a:spcPct val="90000"/>
              </a:lnSpc>
              <a:spcBef>
                <a:spcPct val="0"/>
              </a:spcBef>
              <a:buClrTx/>
              <a:buSzTx/>
              <a:buFontTx/>
              <a:buNone/>
            </a:pPr>
            <a:r>
              <a:rPr lang="en-US" altLang="zh-CN" sz="1800" dirty="0">
                <a:solidFill>
                  <a:schemeClr val="folHlink"/>
                </a:solidFill>
                <a:latin typeface="Comic Sans MS" panose="030F0702030302020204" pitchFamily="66" charset="0"/>
              </a:rPr>
              <a:t>                      w1[ ] = “Monday”,</a:t>
            </a:r>
            <a:endParaRPr lang="en-US" altLang="zh-CN" sz="1800" dirty="0">
              <a:solidFill>
                <a:schemeClr val="folHlink"/>
              </a:solidFill>
              <a:latin typeface="Comic Sans MS" panose="030F0702030302020204" pitchFamily="66" charset="0"/>
            </a:endParaRPr>
          </a:p>
          <a:p>
            <a:pPr eaLnBrk="1" hangingPunct="1">
              <a:lnSpc>
                <a:spcPct val="90000"/>
              </a:lnSpc>
              <a:spcBef>
                <a:spcPct val="0"/>
              </a:spcBef>
              <a:buClrTx/>
              <a:buSzTx/>
              <a:buFontTx/>
              <a:buNone/>
            </a:pPr>
            <a:r>
              <a:rPr lang="en-US" altLang="zh-CN" sz="1800" dirty="0">
                <a:solidFill>
                  <a:schemeClr val="folHlink"/>
                </a:solidFill>
                <a:latin typeface="Comic Sans MS" panose="030F0702030302020204" pitchFamily="66" charset="0"/>
              </a:rPr>
              <a:t>                      w2[ ] = “Tues</a:t>
            </a:r>
            <a:r>
              <a:rPr lang="en-US" altLang="zh-CN" sz="1800" dirty="0">
                <a:solidFill>
                  <a:srgbClr val="FF0000"/>
                </a:solidFill>
                <a:latin typeface="Comic Sans MS" panose="030F0702030302020204" pitchFamily="66" charset="0"/>
              </a:rPr>
              <a:t>d</a:t>
            </a:r>
            <a:r>
              <a:rPr lang="en-US" altLang="zh-CN" sz="1800" dirty="0">
                <a:solidFill>
                  <a:schemeClr val="folHlink"/>
                </a:solidFill>
                <a:latin typeface="Comic Sans MS" panose="030F0702030302020204" pitchFamily="66" charset="0"/>
              </a:rPr>
              <a:t>ay”,</a:t>
            </a:r>
            <a:endParaRPr lang="en-US" altLang="zh-CN" sz="1800" dirty="0">
              <a:solidFill>
                <a:schemeClr val="folHlink"/>
              </a:solidFill>
              <a:latin typeface="Comic Sans MS" panose="030F0702030302020204" pitchFamily="66" charset="0"/>
            </a:endParaRPr>
          </a:p>
          <a:p>
            <a:pPr eaLnBrk="1" hangingPunct="1">
              <a:lnSpc>
                <a:spcPct val="90000"/>
              </a:lnSpc>
              <a:spcBef>
                <a:spcPct val="0"/>
              </a:spcBef>
              <a:buClrTx/>
              <a:buSzTx/>
              <a:buFontTx/>
              <a:buNone/>
            </a:pPr>
            <a:r>
              <a:rPr lang="en-US" altLang="zh-CN" sz="1800" dirty="0">
                <a:solidFill>
                  <a:schemeClr val="folHlink"/>
                </a:solidFill>
                <a:latin typeface="Comic Sans MS" panose="030F0702030302020204" pitchFamily="66" charset="0"/>
              </a:rPr>
              <a:t>                      w3[ ] = “Wednesday”,</a:t>
            </a:r>
            <a:endParaRPr lang="en-US" altLang="zh-CN" sz="1800" dirty="0">
              <a:solidFill>
                <a:schemeClr val="folHlink"/>
              </a:solidFill>
              <a:latin typeface="Comic Sans MS" panose="030F0702030302020204" pitchFamily="66" charset="0"/>
            </a:endParaRPr>
          </a:p>
          <a:p>
            <a:pPr eaLnBrk="1" hangingPunct="1">
              <a:lnSpc>
                <a:spcPct val="90000"/>
              </a:lnSpc>
              <a:spcBef>
                <a:spcPct val="0"/>
              </a:spcBef>
              <a:buClrTx/>
              <a:buSzTx/>
              <a:buFontTx/>
              <a:buNone/>
            </a:pPr>
            <a:r>
              <a:rPr lang="en-US" altLang="zh-CN" sz="1800" dirty="0">
                <a:solidFill>
                  <a:schemeClr val="folHlink"/>
                </a:solidFill>
                <a:latin typeface="Comic Sans MS" panose="030F0702030302020204" pitchFamily="66" charset="0"/>
              </a:rPr>
              <a:t>                      w4[ ] = “Thursday”,</a:t>
            </a:r>
            <a:endParaRPr lang="en-US" altLang="zh-CN" sz="1800" dirty="0">
              <a:solidFill>
                <a:schemeClr val="folHlink"/>
              </a:solidFill>
              <a:latin typeface="Comic Sans MS" panose="030F0702030302020204" pitchFamily="66" charset="0"/>
            </a:endParaRPr>
          </a:p>
          <a:p>
            <a:pPr eaLnBrk="1" hangingPunct="1">
              <a:lnSpc>
                <a:spcPct val="90000"/>
              </a:lnSpc>
              <a:spcBef>
                <a:spcPct val="0"/>
              </a:spcBef>
              <a:buClrTx/>
              <a:buSzTx/>
              <a:buFontTx/>
              <a:buNone/>
            </a:pPr>
            <a:r>
              <a:rPr lang="en-US" altLang="zh-CN" sz="1800" dirty="0">
                <a:solidFill>
                  <a:schemeClr val="folHlink"/>
                </a:solidFill>
                <a:latin typeface="Comic Sans MS" panose="030F0702030302020204" pitchFamily="66" charset="0"/>
              </a:rPr>
              <a:t>                      w5[ ] = “Friday”,</a:t>
            </a:r>
            <a:endParaRPr lang="en-US" altLang="zh-CN" sz="1800" dirty="0">
              <a:solidFill>
                <a:schemeClr val="folHlink"/>
              </a:solidFill>
              <a:latin typeface="Comic Sans MS" panose="030F0702030302020204" pitchFamily="66" charset="0"/>
            </a:endParaRPr>
          </a:p>
          <a:p>
            <a:pPr eaLnBrk="1" hangingPunct="1">
              <a:lnSpc>
                <a:spcPct val="90000"/>
              </a:lnSpc>
              <a:spcBef>
                <a:spcPct val="0"/>
              </a:spcBef>
              <a:buClrTx/>
              <a:buSzTx/>
              <a:buFontTx/>
              <a:buNone/>
            </a:pPr>
            <a:r>
              <a:rPr lang="en-US" altLang="zh-CN" sz="1800" dirty="0">
                <a:solidFill>
                  <a:schemeClr val="folHlink"/>
                </a:solidFill>
                <a:latin typeface="Comic Sans MS" panose="030F0702030302020204" pitchFamily="66" charset="0"/>
              </a:rPr>
              <a:t>                      w6[ ] = “Saturday”;</a:t>
            </a:r>
            <a:endParaRPr lang="en-US" altLang="zh-CN" sz="1800" dirty="0">
              <a:solidFill>
                <a:schemeClr val="folHlink"/>
              </a:solidFill>
              <a:latin typeface="Comic Sans MS" panose="030F0702030302020204" pitchFamily="66" charset="0"/>
            </a:endParaRPr>
          </a:p>
          <a:p>
            <a:pPr eaLnBrk="1" hangingPunct="1">
              <a:lnSpc>
                <a:spcPct val="90000"/>
              </a:lnSpc>
              <a:spcBef>
                <a:spcPct val="0"/>
              </a:spcBef>
              <a:buClrTx/>
              <a:buSzTx/>
              <a:buFontTx/>
              <a:buNone/>
            </a:pPr>
            <a:r>
              <a:rPr lang="en-US" altLang="zh-CN" sz="1800" dirty="0">
                <a:solidFill>
                  <a:schemeClr val="folHlink"/>
                </a:solidFill>
                <a:latin typeface="Comic Sans MS" panose="030F0702030302020204" pitchFamily="66" charset="0"/>
              </a:rPr>
              <a:t>             char *wName[] = {w0,w1, w2, w3, w4, w5, w6};</a:t>
            </a:r>
            <a:endParaRPr lang="en-US" altLang="zh-CN" sz="1800" b="1" dirty="0">
              <a:latin typeface="Comic Sans MS" panose="030F0702030302020204" pitchFamily="66" charset="0"/>
            </a:endParaRPr>
          </a:p>
          <a:p>
            <a:pPr lvl="1" eaLnBrk="1" hangingPunct="1">
              <a:lnSpc>
                <a:spcPct val="90000"/>
              </a:lnSpc>
              <a:buFont typeface="Wingdings" panose="05000000000000000000" pitchFamily="2" charset="2"/>
              <a:buChar char="n"/>
            </a:pPr>
            <a:r>
              <a:rPr lang="zh-CN" altLang="en-US" sz="2000" dirty="0">
                <a:latin typeface="Comic Sans MS" panose="030F0702030302020204" pitchFamily="66" charset="0"/>
              </a:rPr>
              <a:t>则语句     </a:t>
            </a:r>
            <a:r>
              <a:rPr lang="en-US" altLang="zh-CN" sz="2000" dirty="0">
                <a:solidFill>
                  <a:schemeClr val="folHlink"/>
                </a:solidFill>
                <a:latin typeface="Comic Sans MS" panose="030F0702030302020204" pitchFamily="66" charset="0"/>
              </a:rPr>
              <a:t>for(i = 0; i &lt;= 6; i++ )</a:t>
            </a:r>
            <a:endParaRPr lang="en-US" altLang="zh-CN" sz="2000" dirty="0">
              <a:solidFill>
                <a:schemeClr val="folHlink"/>
              </a:solidFill>
              <a:latin typeface="Comic Sans MS" panose="030F0702030302020204" pitchFamily="66" charset="0"/>
            </a:endParaRPr>
          </a:p>
          <a:p>
            <a:pPr eaLnBrk="1" hangingPunct="1">
              <a:lnSpc>
                <a:spcPct val="90000"/>
              </a:lnSpc>
              <a:spcBef>
                <a:spcPct val="0"/>
              </a:spcBef>
              <a:buClrTx/>
              <a:buSzTx/>
              <a:buFontTx/>
              <a:buNone/>
            </a:pPr>
            <a:r>
              <a:rPr lang="en-US" altLang="zh-CN" sz="2000" dirty="0">
                <a:solidFill>
                  <a:schemeClr val="folHlink"/>
                </a:solidFill>
                <a:latin typeface="Comic Sans MS" panose="030F0702030302020204" pitchFamily="66" charset="0"/>
              </a:rPr>
              <a:t>                               printf(“%s\n”, wName[i]);</a:t>
            </a:r>
            <a:endParaRPr lang="en-US" altLang="zh-CN" sz="2000" dirty="0">
              <a:solidFill>
                <a:schemeClr val="folHlink"/>
              </a:solidFill>
              <a:latin typeface="Comic Sans MS" panose="030F0702030302020204" pitchFamily="66" charset="0"/>
            </a:endParaRPr>
          </a:p>
          <a:p>
            <a:pPr lvl="1" eaLnBrk="1" hangingPunct="1">
              <a:lnSpc>
                <a:spcPct val="90000"/>
              </a:lnSpc>
            </a:pPr>
            <a:r>
              <a:rPr lang="zh-CN" altLang="en-US" sz="2000" dirty="0">
                <a:latin typeface="Comic Sans MS" panose="030F0702030302020204" pitchFamily="66" charset="0"/>
              </a:rPr>
              <a:t>输出星期英文名称。</a:t>
            </a:r>
            <a:r>
              <a:rPr lang="en-US" altLang="zh-CN" sz="2000" dirty="0">
                <a:latin typeface="Comic Sans MS" panose="030F0702030302020204" pitchFamily="66" charset="0"/>
              </a:rPr>
              <a:t>wName[2][4]</a:t>
            </a:r>
            <a:r>
              <a:rPr lang="zh-CN" altLang="en-US" sz="2000" dirty="0">
                <a:latin typeface="Comic Sans MS" panose="030F0702030302020204" pitchFamily="66" charset="0"/>
              </a:rPr>
              <a:t>引用字符</a:t>
            </a:r>
            <a:r>
              <a:rPr lang="en-US" altLang="zh-CN" sz="2000" dirty="0">
                <a:latin typeface="Comic Sans MS" panose="030F0702030302020204" pitchFamily="66" charset="0"/>
              </a:rPr>
              <a:t>w2[4]</a:t>
            </a:r>
            <a:r>
              <a:rPr lang="zh-CN" altLang="en-US" sz="2000" dirty="0">
                <a:latin typeface="Comic Sans MS" panose="030F0702030302020204" pitchFamily="66" charset="0"/>
              </a:rPr>
              <a:t>，其值为’</a:t>
            </a:r>
            <a:r>
              <a:rPr lang="en-US" altLang="zh-CN" sz="2000" dirty="0">
                <a:latin typeface="Comic Sans MS" panose="030F0702030302020204" pitchFamily="66" charset="0"/>
              </a:rPr>
              <a:t>d’</a:t>
            </a:r>
            <a:endParaRPr lang="en-US" altLang="zh-CN" sz="2000" dirty="0">
              <a:solidFill>
                <a:srgbClr val="336600"/>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2710"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3731"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指针数组示例</a:t>
            </a:r>
            <a:endParaRPr lang="zh-CN" altLang="en-US" b="1" dirty="0">
              <a:latin typeface="华文中宋" panose="02010600040101010101" pitchFamily="2" charset="-122"/>
              <a:ea typeface="华文中宋" panose="02010600040101010101" pitchFamily="2" charset="-122"/>
            </a:endParaRPr>
          </a:p>
        </p:txBody>
      </p:sp>
      <p:sp>
        <p:nvSpPr>
          <p:cNvPr id="73732" name="Text Box 4"/>
          <p:cNvSpPr txBox="1"/>
          <p:nvPr/>
        </p:nvSpPr>
        <p:spPr>
          <a:xfrm>
            <a:off x="304800" y="1981200"/>
            <a:ext cx="6931025" cy="47783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spcBef>
                <a:spcPct val="0"/>
              </a:spcBef>
              <a:buClrTx/>
              <a:buSzTx/>
              <a:buFontTx/>
              <a:buNone/>
            </a:pPr>
            <a:r>
              <a:rPr lang="en-US" altLang="zh-CN" sz="1900" dirty="0">
                <a:solidFill>
                  <a:schemeClr val="folHlink"/>
                </a:solidFill>
                <a:latin typeface="Comic Sans MS" panose="030F0702030302020204" pitchFamily="66" charset="0"/>
              </a:rPr>
              <a:t>#include &lt;stdio.h&gt;</a:t>
            </a:r>
            <a:endParaRPr lang="en-US" altLang="zh-CN" sz="19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1900" dirty="0">
                <a:solidFill>
                  <a:schemeClr val="folHlink"/>
                </a:solidFill>
                <a:latin typeface="Comic Sans MS" panose="030F0702030302020204" pitchFamily="66" charset="0"/>
              </a:rPr>
              <a:t>#define  N  8</a:t>
            </a:r>
            <a:endParaRPr lang="en-US" altLang="zh-CN" sz="19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1900" dirty="0">
                <a:solidFill>
                  <a:schemeClr val="folHlink"/>
                </a:solidFill>
                <a:latin typeface="Comic Sans MS" panose="030F0702030302020204" pitchFamily="66" charset="0"/>
              </a:rPr>
              <a:t>int p[N*(N+1)/2], i, j, *pt[N];</a:t>
            </a:r>
            <a:endParaRPr lang="en-US" altLang="zh-CN" sz="19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1900" dirty="0">
                <a:solidFill>
                  <a:schemeClr val="folHlink"/>
                </a:solidFill>
                <a:latin typeface="Comic Sans MS" panose="030F0702030302020204" pitchFamily="66" charset="0"/>
              </a:rPr>
              <a:t>void main()</a:t>
            </a:r>
            <a:endParaRPr lang="en-US" altLang="zh-CN" sz="19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1900" dirty="0">
                <a:solidFill>
                  <a:schemeClr val="folHlink"/>
                </a:solidFill>
                <a:latin typeface="Comic Sans MS" panose="030F0702030302020204" pitchFamily="66" charset="0"/>
              </a:rPr>
              <a:t> {  for(pt[0] = p, i = 1; i &lt; N; i++)</a:t>
            </a:r>
            <a:endParaRPr lang="en-US" altLang="zh-CN" sz="19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1900" dirty="0">
                <a:solidFill>
                  <a:schemeClr val="folHlink"/>
                </a:solidFill>
                <a:latin typeface="Comic Sans MS" panose="030F0702030302020204" pitchFamily="66" charset="0"/>
              </a:rPr>
              <a:t>         pt[i] = pt[i-1] + i; /* </a:t>
            </a:r>
            <a:r>
              <a:rPr lang="zh-CN" altLang="en-US" sz="1900" dirty="0">
                <a:solidFill>
                  <a:schemeClr val="folHlink"/>
                </a:solidFill>
                <a:latin typeface="Comic Sans MS" panose="030F0702030302020204" pitchFamily="66" charset="0"/>
              </a:rPr>
              <a:t>确定指针关系 *</a:t>
            </a:r>
            <a:r>
              <a:rPr lang="en-US" altLang="zh-CN" sz="1900" dirty="0">
                <a:solidFill>
                  <a:schemeClr val="folHlink"/>
                </a:solidFill>
                <a:latin typeface="Comic Sans MS" panose="030F0702030302020204" pitchFamily="66" charset="0"/>
              </a:rPr>
              <a:t>/</a:t>
            </a:r>
            <a:endParaRPr lang="en-US" altLang="zh-CN" sz="19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1900" dirty="0">
                <a:solidFill>
                  <a:schemeClr val="folHlink"/>
                </a:solidFill>
                <a:latin typeface="Comic Sans MS" panose="030F0702030302020204" pitchFamily="66" charset="0"/>
              </a:rPr>
              <a:t>    for(i = 0; i &lt; N; i++) {</a:t>
            </a:r>
            <a:endParaRPr lang="en-US" altLang="zh-CN" sz="19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1900" dirty="0">
                <a:solidFill>
                  <a:schemeClr val="folHlink"/>
                </a:solidFill>
                <a:latin typeface="Comic Sans MS" panose="030F0702030302020204" pitchFamily="66" charset="0"/>
              </a:rPr>
              <a:t>         pt[i][0] = pt[i][i] = 1;</a:t>
            </a:r>
            <a:endParaRPr lang="en-US" altLang="zh-CN" sz="19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1900" dirty="0">
                <a:solidFill>
                  <a:schemeClr val="folHlink"/>
                </a:solidFill>
                <a:latin typeface="Comic Sans MS" panose="030F0702030302020204" pitchFamily="66" charset="0"/>
              </a:rPr>
              <a:t>         /* </a:t>
            </a:r>
            <a:r>
              <a:rPr lang="zh-CN" altLang="en-US" sz="1900" dirty="0">
                <a:solidFill>
                  <a:schemeClr val="folHlink"/>
                </a:solidFill>
                <a:latin typeface="Comic Sans MS" panose="030F0702030302020204" pitchFamily="66" charset="0"/>
              </a:rPr>
              <a:t>左右两边赋值 *</a:t>
            </a:r>
            <a:r>
              <a:rPr lang="en-US" altLang="zh-CN" sz="1900" dirty="0">
                <a:solidFill>
                  <a:schemeClr val="folHlink"/>
                </a:solidFill>
                <a:latin typeface="Comic Sans MS" panose="030F0702030302020204" pitchFamily="66" charset="0"/>
              </a:rPr>
              <a:t>/</a:t>
            </a:r>
            <a:endParaRPr lang="en-US" altLang="zh-CN" sz="19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1900" dirty="0">
                <a:solidFill>
                  <a:schemeClr val="folHlink"/>
                </a:solidFill>
                <a:latin typeface="Comic Sans MS" panose="030F0702030302020204" pitchFamily="66" charset="0"/>
              </a:rPr>
              <a:t>         for(j = 1; j &lt; i; j++)</a:t>
            </a:r>
            <a:endParaRPr lang="en-US" altLang="zh-CN" sz="19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1900" dirty="0">
                <a:solidFill>
                  <a:schemeClr val="folHlink"/>
                </a:solidFill>
                <a:latin typeface="Comic Sans MS" panose="030F0702030302020204" pitchFamily="66" charset="0"/>
              </a:rPr>
              <a:t>             pt[i][j] = pt[i-1][j-1] + pt[i-1][j]; /* </a:t>
            </a:r>
            <a:r>
              <a:rPr lang="zh-CN" altLang="en-US" sz="1900" dirty="0">
                <a:solidFill>
                  <a:schemeClr val="folHlink"/>
                </a:solidFill>
                <a:latin typeface="Comic Sans MS" panose="030F0702030302020204" pitchFamily="66" charset="0"/>
              </a:rPr>
              <a:t>确定中间值 *</a:t>
            </a:r>
            <a:r>
              <a:rPr lang="en-US" altLang="zh-CN" sz="1900" dirty="0">
                <a:solidFill>
                  <a:schemeClr val="folHlink"/>
                </a:solidFill>
                <a:latin typeface="Comic Sans MS" panose="030F0702030302020204" pitchFamily="66" charset="0"/>
              </a:rPr>
              <a:t>/</a:t>
            </a:r>
            <a:endParaRPr lang="en-US" altLang="zh-CN" sz="19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1900" dirty="0">
                <a:solidFill>
                  <a:schemeClr val="folHlink"/>
                </a:solidFill>
                <a:latin typeface="Comic Sans MS" panose="030F0702030302020204" pitchFamily="66" charset="0"/>
              </a:rPr>
              <a:t>       }</a:t>
            </a:r>
            <a:endParaRPr lang="en-US" altLang="zh-CN" sz="19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1900" dirty="0">
                <a:solidFill>
                  <a:schemeClr val="folHlink"/>
                </a:solidFill>
                <a:latin typeface="Comic Sans MS" panose="030F0702030302020204" pitchFamily="66" charset="0"/>
              </a:rPr>
              <a:t>     for(i = 0; i &lt; N; i++)  { /* </a:t>
            </a:r>
            <a:r>
              <a:rPr lang="zh-CN" altLang="en-US" sz="1900" dirty="0">
                <a:solidFill>
                  <a:schemeClr val="folHlink"/>
                </a:solidFill>
                <a:latin typeface="Comic Sans MS" panose="030F0702030302020204" pitchFamily="66" charset="0"/>
              </a:rPr>
              <a:t>打印值 *</a:t>
            </a:r>
            <a:r>
              <a:rPr lang="en-US" altLang="zh-CN" sz="1900" dirty="0">
                <a:solidFill>
                  <a:schemeClr val="folHlink"/>
                </a:solidFill>
                <a:latin typeface="Comic Sans MS" panose="030F0702030302020204" pitchFamily="66" charset="0"/>
              </a:rPr>
              <a:t>/</a:t>
            </a:r>
            <a:endParaRPr lang="en-US" altLang="zh-CN" sz="19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1900" dirty="0">
                <a:solidFill>
                  <a:schemeClr val="folHlink"/>
                </a:solidFill>
                <a:latin typeface="Comic Sans MS" panose="030F0702030302020204" pitchFamily="66" charset="0"/>
              </a:rPr>
              <a:t>          printf("%*c", 40-2*i, ’ ’);</a:t>
            </a:r>
            <a:endParaRPr lang="en-US" altLang="zh-CN" sz="19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1900" dirty="0">
                <a:solidFill>
                  <a:schemeClr val="folHlink"/>
                </a:solidFill>
                <a:latin typeface="Comic Sans MS" panose="030F0702030302020204" pitchFamily="66" charset="0"/>
              </a:rPr>
              <a:t>          for(j = 0; j &lt;= i; j++)  printf("%4d", pt[i][j]);</a:t>
            </a:r>
            <a:endParaRPr lang="en-US" altLang="zh-CN" sz="19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1900" dirty="0">
                <a:solidFill>
                  <a:schemeClr val="folHlink"/>
                </a:solidFill>
                <a:latin typeface="Comic Sans MS" panose="030F0702030302020204" pitchFamily="66" charset="0"/>
              </a:rPr>
              <a:t>           printf("\n");</a:t>
            </a:r>
            <a:endParaRPr lang="en-US" altLang="zh-CN" sz="19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1900" dirty="0">
                <a:solidFill>
                  <a:schemeClr val="folHlink"/>
                </a:solidFill>
                <a:latin typeface="Comic Sans MS" panose="030F0702030302020204" pitchFamily="66" charset="0"/>
              </a:rPr>
              <a:t>        }</a:t>
            </a:r>
            <a:endParaRPr lang="en-US" altLang="zh-CN" sz="1900" dirty="0">
              <a:solidFill>
                <a:schemeClr val="folHlink"/>
              </a:solidFill>
              <a:latin typeface="Comic Sans MS" panose="030F0702030302020204" pitchFamily="66" charset="0"/>
            </a:endParaRPr>
          </a:p>
          <a:p>
            <a:pPr marL="0" lvl="0" indent="0" eaLnBrk="1" hangingPunct="1">
              <a:lnSpc>
                <a:spcPct val="90000"/>
              </a:lnSpc>
              <a:spcBef>
                <a:spcPct val="0"/>
              </a:spcBef>
              <a:buClrTx/>
              <a:buSzTx/>
              <a:buFontTx/>
              <a:buNone/>
            </a:pPr>
            <a:r>
              <a:rPr lang="en-US" altLang="zh-CN" sz="1900" dirty="0">
                <a:solidFill>
                  <a:schemeClr val="folHlink"/>
                </a:solidFill>
                <a:latin typeface="Comic Sans MS" panose="030F0702030302020204" pitchFamily="66" charset="0"/>
              </a:rPr>
              <a:t>  }</a:t>
            </a:r>
            <a:endParaRPr lang="en-US" altLang="zh-CN" sz="1900" dirty="0">
              <a:solidFill>
                <a:schemeClr val="folHlink"/>
              </a:solidFill>
              <a:latin typeface="Comic Sans MS" panose="030F0702030302020204" pitchFamily="66" charset="0"/>
            </a:endParaRPr>
          </a:p>
        </p:txBody>
      </p:sp>
      <p:sp>
        <p:nvSpPr>
          <p:cNvPr id="73733" name="Text Box 6"/>
          <p:cNvSpPr txBox="1"/>
          <p:nvPr/>
        </p:nvSpPr>
        <p:spPr>
          <a:xfrm>
            <a:off x="5562600" y="457200"/>
            <a:ext cx="3352800" cy="1200150"/>
          </a:xfrm>
          <a:prstGeom prst="rect">
            <a:avLst/>
          </a:prstGeom>
          <a:noFill/>
          <a:ln w="9525" cap="flat" cmpd="sng">
            <a:solidFill>
              <a:srgbClr val="FF00FF"/>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lnSpc>
                <a:spcPct val="90000"/>
              </a:lnSpc>
              <a:spcBef>
                <a:spcPct val="50000"/>
              </a:spcBef>
              <a:buNone/>
            </a:pPr>
            <a:r>
              <a:rPr lang="zh-CN" altLang="en-US" sz="2000" b="1" dirty="0">
                <a:latin typeface="宋体" panose="02010600030101010101" pitchFamily="2" charset="-122"/>
              </a:rPr>
              <a:t>以下例子程序把一维数组分割成不等长的段，从指针数组方向来看，把它当作两维数组来处理</a:t>
            </a:r>
            <a:endParaRPr lang="zh-CN" altLang="en-US" sz="2000" b="1" dirty="0">
              <a:latin typeface="宋体" panose="02010600030101010101" pitchFamily="2" charset="-122"/>
            </a:endParaRPr>
          </a:p>
        </p:txBody>
      </p:sp>
      <p:sp>
        <p:nvSpPr>
          <p:cNvPr id="73734" name="Text Box 7"/>
          <p:cNvSpPr txBox="1"/>
          <p:nvPr/>
        </p:nvSpPr>
        <p:spPr>
          <a:xfrm>
            <a:off x="4191000" y="1905000"/>
            <a:ext cx="4800600" cy="24034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kumimoji="1" sz="3200" b="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5pPr>
          </a:lstStyle>
          <a:p>
            <a:pPr marL="0" lvl="0" indent="0" eaLnBrk="1" hangingPunct="1">
              <a:spcBef>
                <a:spcPct val="0"/>
              </a:spcBef>
              <a:buClrTx/>
              <a:buSzTx/>
              <a:buFontTx/>
              <a:buNone/>
            </a:pPr>
            <a:r>
              <a:rPr lang="zh-CN" altLang="en-US" sz="2000" b="1" dirty="0">
                <a:solidFill>
                  <a:schemeClr val="hlink"/>
                </a:solidFill>
                <a:latin typeface="宋体" panose="02010600030101010101" pitchFamily="2" charset="-122"/>
              </a:rPr>
              <a:t>程序产生如下形式的二项式的系数三角形</a:t>
            </a:r>
            <a:endParaRPr lang="zh-CN" altLang="en-US" sz="2000" b="1" dirty="0">
              <a:solidFill>
                <a:schemeClr val="hlink"/>
              </a:solidFill>
              <a:latin typeface="宋体" panose="02010600030101010101" pitchFamily="2" charset="-122"/>
            </a:endParaRPr>
          </a:p>
          <a:p>
            <a:pPr marL="0" lvl="0" indent="0" eaLnBrk="1" hangingPunct="1">
              <a:spcBef>
                <a:spcPct val="0"/>
              </a:spcBef>
              <a:buClrTx/>
              <a:buSzTx/>
              <a:buFontTx/>
              <a:buNone/>
            </a:pPr>
            <a:endParaRPr lang="zh-CN" altLang="en-US" sz="2000" b="1" dirty="0">
              <a:solidFill>
                <a:schemeClr val="hlink"/>
              </a:solidFill>
              <a:latin typeface="宋体" panose="02010600030101010101" pitchFamily="2" charset="-122"/>
            </a:endParaRPr>
          </a:p>
          <a:p>
            <a:pPr marL="0" lvl="0" indent="0" eaLnBrk="1" hangingPunct="1">
              <a:spcBef>
                <a:spcPct val="0"/>
              </a:spcBef>
              <a:buClrTx/>
              <a:buSzTx/>
              <a:buFontTx/>
              <a:buNone/>
            </a:pPr>
            <a:r>
              <a:rPr lang="zh-CN" altLang="en-US" sz="1400" b="1" dirty="0">
                <a:solidFill>
                  <a:schemeClr val="hlink"/>
                </a:solidFill>
                <a:latin typeface="宋体" panose="02010600030101010101" pitchFamily="2" charset="-122"/>
              </a:rPr>
              <a:t>                             </a:t>
            </a:r>
            <a:r>
              <a:rPr lang="en-US" altLang="zh-CN" sz="1400" b="1" dirty="0">
                <a:solidFill>
                  <a:schemeClr val="hlink"/>
                </a:solidFill>
                <a:latin typeface="宋体" panose="02010600030101010101" pitchFamily="2" charset="-122"/>
              </a:rPr>
              <a:t>1</a:t>
            </a:r>
            <a:endParaRPr lang="en-US" altLang="zh-CN" sz="1400" b="1" dirty="0">
              <a:solidFill>
                <a:schemeClr val="hlink"/>
              </a:solidFill>
              <a:latin typeface="宋体" panose="02010600030101010101" pitchFamily="2" charset="-122"/>
            </a:endParaRPr>
          </a:p>
          <a:p>
            <a:pPr marL="0" lvl="0" indent="0" eaLnBrk="1" hangingPunct="1">
              <a:spcBef>
                <a:spcPct val="0"/>
              </a:spcBef>
              <a:buClrTx/>
              <a:buSzTx/>
              <a:buFontTx/>
              <a:buNone/>
            </a:pPr>
            <a:r>
              <a:rPr lang="en-US" altLang="zh-CN" sz="1400" b="1" dirty="0">
                <a:solidFill>
                  <a:schemeClr val="hlink"/>
                </a:solidFill>
                <a:latin typeface="宋体" panose="02010600030101010101" pitchFamily="2" charset="-122"/>
              </a:rPr>
              <a:t>                          1     1</a:t>
            </a:r>
            <a:endParaRPr lang="en-US" altLang="zh-CN" sz="1400" b="1" dirty="0">
              <a:solidFill>
                <a:schemeClr val="hlink"/>
              </a:solidFill>
              <a:latin typeface="宋体" panose="02010600030101010101" pitchFamily="2" charset="-122"/>
            </a:endParaRPr>
          </a:p>
          <a:p>
            <a:pPr marL="0" lvl="0" indent="0" eaLnBrk="1" hangingPunct="1">
              <a:spcBef>
                <a:spcPct val="0"/>
              </a:spcBef>
              <a:buClrTx/>
              <a:buSzTx/>
              <a:buFontTx/>
              <a:buNone/>
            </a:pPr>
            <a:r>
              <a:rPr lang="en-US" altLang="zh-CN" sz="1400" b="1" dirty="0">
                <a:solidFill>
                  <a:schemeClr val="hlink"/>
                </a:solidFill>
                <a:latin typeface="宋体" panose="02010600030101010101" pitchFamily="2" charset="-122"/>
              </a:rPr>
              <a:t>                       1     2     1 </a:t>
            </a:r>
            <a:endParaRPr lang="en-US" altLang="zh-CN" sz="1400" b="1" dirty="0">
              <a:solidFill>
                <a:schemeClr val="hlink"/>
              </a:solidFill>
              <a:latin typeface="宋体" panose="02010600030101010101" pitchFamily="2" charset="-122"/>
            </a:endParaRPr>
          </a:p>
          <a:p>
            <a:pPr marL="0" lvl="0" indent="0" eaLnBrk="1" hangingPunct="1">
              <a:spcBef>
                <a:spcPct val="0"/>
              </a:spcBef>
              <a:buClrTx/>
              <a:buSzTx/>
              <a:buFontTx/>
              <a:buNone/>
            </a:pPr>
            <a:r>
              <a:rPr lang="en-US" altLang="zh-CN" sz="1400" b="1" dirty="0">
                <a:solidFill>
                  <a:schemeClr val="hlink"/>
                </a:solidFill>
                <a:latin typeface="宋体" panose="02010600030101010101" pitchFamily="2" charset="-122"/>
              </a:rPr>
              <a:t>                    1     3     3     1</a:t>
            </a:r>
            <a:endParaRPr lang="en-US" altLang="zh-CN" sz="1400" b="1" dirty="0">
              <a:solidFill>
                <a:schemeClr val="hlink"/>
              </a:solidFill>
              <a:latin typeface="宋体" panose="02010600030101010101" pitchFamily="2" charset="-122"/>
            </a:endParaRPr>
          </a:p>
          <a:p>
            <a:pPr marL="0" lvl="0" indent="0" eaLnBrk="1" hangingPunct="1">
              <a:spcBef>
                <a:spcPct val="0"/>
              </a:spcBef>
              <a:buClrTx/>
              <a:buSzTx/>
              <a:buFontTx/>
              <a:buNone/>
            </a:pPr>
            <a:r>
              <a:rPr lang="en-US" altLang="zh-CN" sz="1400" b="1" dirty="0">
                <a:solidFill>
                  <a:schemeClr val="hlink"/>
                </a:solidFill>
                <a:latin typeface="宋体" panose="02010600030101010101" pitchFamily="2" charset="-122"/>
              </a:rPr>
              <a:t>                 1     4     6     4     1</a:t>
            </a:r>
            <a:endParaRPr lang="en-US" altLang="zh-CN" sz="1400" b="1" dirty="0">
              <a:solidFill>
                <a:schemeClr val="hlink"/>
              </a:solidFill>
              <a:latin typeface="宋体" panose="02010600030101010101" pitchFamily="2" charset="-122"/>
            </a:endParaRPr>
          </a:p>
          <a:p>
            <a:pPr marL="0" lvl="0" indent="0" eaLnBrk="1" hangingPunct="1">
              <a:spcBef>
                <a:spcPct val="0"/>
              </a:spcBef>
              <a:buClrTx/>
              <a:buSzTx/>
              <a:buFontTx/>
              <a:buNone/>
            </a:pPr>
            <a:r>
              <a:rPr lang="en-US" altLang="zh-CN" sz="1400" b="1" dirty="0">
                <a:solidFill>
                  <a:schemeClr val="hlink"/>
                </a:solidFill>
                <a:latin typeface="宋体" panose="02010600030101010101" pitchFamily="2" charset="-122"/>
              </a:rPr>
              <a:t>              1     5    10    10     5     1</a:t>
            </a:r>
            <a:endParaRPr lang="en-US" altLang="zh-CN" sz="1400" b="1" dirty="0">
              <a:solidFill>
                <a:schemeClr val="hlink"/>
              </a:solidFill>
              <a:latin typeface="宋体" panose="02010600030101010101" pitchFamily="2" charset="-122"/>
            </a:endParaRPr>
          </a:p>
          <a:p>
            <a:pPr marL="0" lvl="0" indent="0" eaLnBrk="1" hangingPunct="1">
              <a:spcBef>
                <a:spcPct val="0"/>
              </a:spcBef>
              <a:buClrTx/>
              <a:buSzTx/>
              <a:buFontTx/>
              <a:buNone/>
            </a:pPr>
            <a:r>
              <a:rPr lang="en-US" altLang="zh-CN" sz="1400" b="1" dirty="0">
                <a:solidFill>
                  <a:schemeClr val="hlink"/>
                </a:solidFill>
                <a:latin typeface="宋体" panose="02010600030101010101" pitchFamily="2" charset="-122"/>
              </a:rPr>
              <a:t>           1     6    15    20    15     6     1</a:t>
            </a:r>
            <a:endParaRPr lang="en-US" altLang="zh-CN" sz="1400" b="1" dirty="0">
              <a:solidFill>
                <a:schemeClr val="hlink"/>
              </a:solidFill>
              <a:latin typeface="宋体" panose="02010600030101010101" pitchFamily="2" charset="-122"/>
            </a:endParaRPr>
          </a:p>
          <a:p>
            <a:pPr marL="0" lvl="0" indent="0" eaLnBrk="1" hangingPunct="1">
              <a:spcBef>
                <a:spcPct val="0"/>
              </a:spcBef>
              <a:buClrTx/>
              <a:buSzTx/>
              <a:buFontTx/>
              <a:buNone/>
            </a:pPr>
            <a:r>
              <a:rPr lang="en-US" altLang="zh-CN" sz="1400" b="1" dirty="0">
                <a:solidFill>
                  <a:schemeClr val="hlink"/>
                </a:solidFill>
                <a:latin typeface="宋体" panose="02010600030101010101" pitchFamily="2" charset="-122"/>
              </a:rPr>
              <a:t>        1     7    21    35    35    21     7    1</a:t>
            </a:r>
            <a:endParaRPr lang="en-US" altLang="zh-CN" sz="1400" b="1" dirty="0">
              <a:solidFill>
                <a:schemeClr val="hlink"/>
              </a:solidFill>
              <a:latin typeface="宋体" panose="02010600030101010101" pitchFamily="2" charset="-122"/>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3736"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4755"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二级指针</a:t>
            </a:r>
            <a:endParaRPr lang="zh-CN" altLang="en-US" b="1" dirty="0">
              <a:latin typeface="华文中宋" panose="02010600040101010101" pitchFamily="2" charset="-122"/>
              <a:ea typeface="华文中宋" panose="02010600040101010101" pitchFamily="2" charset="-122"/>
            </a:endParaRPr>
          </a:p>
        </p:txBody>
      </p:sp>
      <p:sp>
        <p:nvSpPr>
          <p:cNvPr id="74756" name="Rectangle 3"/>
          <p:cNvSpPr>
            <a:spLocks noGrp="1"/>
          </p:cNvSpPr>
          <p:nvPr>
            <p:ph idx="1"/>
          </p:nvPr>
        </p:nvSpPr>
        <p:spPr>
          <a:xfrm>
            <a:off x="304800" y="2117725"/>
            <a:ext cx="8534400" cy="4383088"/>
          </a:xfrm>
          <a:ln/>
        </p:spPr>
        <p:txBody>
          <a:bodyPr vert="horz" wrap="square" lIns="91440" tIns="45720" rIns="91440" bIns="45720" anchor="t" anchorCtr="0"/>
          <a:p>
            <a:pPr eaLnBrk="1" hangingPunct="1">
              <a:lnSpc>
                <a:spcPct val="90000"/>
              </a:lnSpc>
            </a:pPr>
            <a:r>
              <a:rPr lang="zh-CN" altLang="en-US" sz="2800" dirty="0">
                <a:latin typeface="Comic Sans MS" panose="030F0702030302020204" pitchFamily="66" charset="0"/>
              </a:rPr>
              <a:t>当指针变量</a:t>
            </a:r>
            <a:r>
              <a:rPr lang="en-US" altLang="zh-CN" sz="2800" dirty="0">
                <a:latin typeface="Comic Sans MS" panose="030F0702030302020204" pitchFamily="66" charset="0"/>
              </a:rPr>
              <a:t>pp</a:t>
            </a:r>
            <a:r>
              <a:rPr lang="zh-CN" altLang="en-US" sz="2800" dirty="0">
                <a:latin typeface="Comic Sans MS" panose="030F0702030302020204" pitchFamily="66" charset="0"/>
              </a:rPr>
              <a:t>所指变量</a:t>
            </a:r>
            <a:r>
              <a:rPr lang="en-US" altLang="zh-CN" sz="2800" dirty="0">
                <a:latin typeface="Comic Sans MS" panose="030F0702030302020204" pitchFamily="66" charset="0"/>
              </a:rPr>
              <a:t>ip</a:t>
            </a:r>
            <a:r>
              <a:rPr lang="zh-CN" altLang="en-US" sz="2800" dirty="0">
                <a:latin typeface="Comic Sans MS" panose="030F0702030302020204" pitchFamily="66" charset="0"/>
              </a:rPr>
              <a:t>是一种指针时，</a:t>
            </a:r>
            <a:r>
              <a:rPr lang="en-US" altLang="zh-CN" sz="2800" dirty="0">
                <a:latin typeface="Comic Sans MS" panose="030F0702030302020204" pitchFamily="66" charset="0"/>
              </a:rPr>
              <a:t>pp</a:t>
            </a:r>
            <a:r>
              <a:rPr lang="zh-CN" altLang="en-US" sz="2800" dirty="0">
                <a:latin typeface="Comic Sans MS" panose="030F0702030302020204" pitchFamily="66" charset="0"/>
              </a:rPr>
              <a:t>是一种指向指针的指针，称指针变量</a:t>
            </a:r>
            <a:r>
              <a:rPr lang="en-US" altLang="zh-CN" sz="2800" dirty="0">
                <a:latin typeface="Comic Sans MS" panose="030F0702030302020204" pitchFamily="66" charset="0"/>
              </a:rPr>
              <a:t>pp</a:t>
            </a:r>
            <a:r>
              <a:rPr lang="zh-CN" altLang="en-US" sz="2800" dirty="0">
                <a:latin typeface="Comic Sans MS" panose="030F0702030302020204" pitchFamily="66" charset="0"/>
              </a:rPr>
              <a:t>是一种</a:t>
            </a:r>
            <a:r>
              <a:rPr lang="en-US" altLang="zh-CN" sz="2800" dirty="0">
                <a:latin typeface="Comic Sans MS" panose="030F0702030302020204" pitchFamily="66" charset="0"/>
              </a:rPr>
              <a:t>2</a:t>
            </a:r>
            <a:r>
              <a:rPr lang="zh-CN" altLang="en-US" sz="2800" dirty="0">
                <a:latin typeface="Comic Sans MS" panose="030F0702030302020204" pitchFamily="66" charset="0"/>
              </a:rPr>
              <a:t>级指针</a:t>
            </a:r>
            <a:endParaRPr lang="zh-CN" altLang="en-US" sz="2800" dirty="0">
              <a:latin typeface="Comic Sans MS" panose="030F0702030302020204" pitchFamily="66" charset="0"/>
            </a:endParaRPr>
          </a:p>
          <a:p>
            <a:pPr eaLnBrk="1" hangingPunct="1">
              <a:lnSpc>
                <a:spcPct val="90000"/>
              </a:lnSpc>
            </a:pPr>
            <a:r>
              <a:rPr lang="zh-CN" altLang="en-US" sz="2800" b="1" dirty="0">
                <a:solidFill>
                  <a:srgbClr val="0000FF"/>
                </a:solidFill>
                <a:latin typeface="Comic Sans MS" panose="030F0702030302020204" pitchFamily="66" charset="0"/>
              </a:rPr>
              <a:t>定义指向指针变量的指针变量的一般形式为</a:t>
            </a:r>
            <a:endParaRPr lang="zh-CN" altLang="en-US" sz="2800" b="1" dirty="0">
              <a:solidFill>
                <a:srgbClr val="0000FF"/>
              </a:solidFill>
              <a:latin typeface="Comic Sans MS" panose="030F0702030302020204" pitchFamily="66" charset="0"/>
            </a:endParaRPr>
          </a:p>
          <a:p>
            <a:pPr lvl="1" eaLnBrk="1" hangingPunct="1">
              <a:lnSpc>
                <a:spcPct val="90000"/>
              </a:lnSpc>
              <a:buNone/>
            </a:pPr>
            <a:r>
              <a:rPr lang="zh-CN" altLang="en-US" dirty="0">
                <a:solidFill>
                  <a:srgbClr val="FF3300"/>
                </a:solidFill>
                <a:latin typeface="Comic Sans MS" panose="030F0702030302020204" pitchFamily="66" charset="0"/>
              </a:rPr>
              <a:t>           </a:t>
            </a:r>
            <a:r>
              <a:rPr lang="zh-CN" altLang="en-US" b="1" dirty="0">
                <a:solidFill>
                  <a:srgbClr val="FF3300"/>
                </a:solidFill>
                <a:latin typeface="Comic Sans MS" panose="030F0702030302020204" pitchFamily="66" charset="0"/>
              </a:rPr>
              <a:t>类型说明符   ** 变量名；</a:t>
            </a:r>
            <a:endParaRPr lang="zh-CN" altLang="en-US" sz="2400" b="1" dirty="0">
              <a:solidFill>
                <a:srgbClr val="0000FF"/>
              </a:solidFill>
              <a:latin typeface="Comic Sans MS" panose="030F0702030302020204" pitchFamily="66" charset="0"/>
            </a:endParaRPr>
          </a:p>
          <a:p>
            <a:pPr lvl="1" eaLnBrk="1" hangingPunct="1">
              <a:lnSpc>
                <a:spcPct val="90000"/>
              </a:lnSpc>
            </a:pPr>
            <a:r>
              <a:rPr lang="zh-CN" altLang="en-US" sz="2400" dirty="0">
                <a:latin typeface="Comic Sans MS" panose="030F0702030302020204" pitchFamily="66" charset="0"/>
              </a:rPr>
              <a:t>首先定义变量为指针变量，其次是该变量能指向一种指针对象，最后是被指向的指针对象能指向的对象的类型</a:t>
            </a:r>
            <a:endParaRPr lang="zh-CN" altLang="en-US" sz="2400" dirty="0">
              <a:latin typeface="Comic Sans MS" panose="030F0702030302020204" pitchFamily="66" charset="0"/>
            </a:endParaRPr>
          </a:p>
          <a:p>
            <a:pPr lvl="1" eaLnBrk="1" hangingPunct="1">
              <a:lnSpc>
                <a:spcPct val="90000"/>
              </a:lnSpc>
            </a:pPr>
            <a:r>
              <a:rPr lang="zh-CN" altLang="en-US" sz="2400" dirty="0">
                <a:latin typeface="Comic Sans MS" panose="030F0702030302020204" pitchFamily="66" charset="0"/>
              </a:rPr>
              <a:t>例如</a:t>
            </a:r>
            <a:r>
              <a:rPr lang="en-US" altLang="zh-CN" sz="2400" dirty="0">
                <a:latin typeface="Comic Sans MS" panose="030F0702030302020204" pitchFamily="66" charset="0"/>
              </a:rPr>
              <a:t>:</a:t>
            </a:r>
            <a:r>
              <a:rPr lang="zh-CN" altLang="en-US" sz="2400" dirty="0">
                <a:latin typeface="Comic Sans MS" panose="030F0702030302020204" pitchFamily="66" charset="0"/>
              </a:rPr>
              <a:t>  </a:t>
            </a:r>
            <a:r>
              <a:rPr lang="en-US" altLang="zh-CN" sz="2400" dirty="0">
                <a:solidFill>
                  <a:schemeClr val="folHlink"/>
                </a:solidFill>
                <a:latin typeface="Comic Sans MS" panose="030F0702030302020204" pitchFamily="66" charset="0"/>
              </a:rPr>
              <a:t>int  **pp, *ip, i</a:t>
            </a:r>
            <a:r>
              <a:rPr lang="zh-CN" altLang="en-US" sz="2400" dirty="0">
                <a:solidFill>
                  <a:schemeClr val="folHlink"/>
                </a:solidFill>
                <a:latin typeface="Comic Sans MS" panose="030F0702030302020204" pitchFamily="66" charset="0"/>
              </a:rPr>
              <a:t>；</a:t>
            </a:r>
            <a:endParaRPr lang="zh-CN" altLang="en-US" sz="2400" dirty="0">
              <a:solidFill>
                <a:schemeClr val="folHlink"/>
              </a:solidFill>
              <a:latin typeface="Comic Sans MS" panose="030F0702030302020204" pitchFamily="66" charset="0"/>
            </a:endParaRPr>
          </a:p>
          <a:p>
            <a:pPr lvl="1" eaLnBrk="1" hangingPunct="1">
              <a:lnSpc>
                <a:spcPct val="90000"/>
              </a:lnSpc>
              <a:buNone/>
            </a:pPr>
            <a:r>
              <a:rPr lang="zh-CN" altLang="en-US" sz="2400" dirty="0">
                <a:solidFill>
                  <a:schemeClr val="folHlink"/>
                </a:solidFill>
                <a:latin typeface="Comic Sans MS" panose="030F0702030302020204" pitchFamily="66" charset="0"/>
              </a:rPr>
              <a:t>             </a:t>
            </a:r>
            <a:r>
              <a:rPr lang="en-US" altLang="zh-CN" sz="2400" dirty="0">
                <a:solidFill>
                  <a:schemeClr val="folHlink"/>
                </a:solidFill>
                <a:latin typeface="Comic Sans MS" panose="030F0702030302020204" pitchFamily="66" charset="0"/>
              </a:rPr>
              <a:t>ip = &amp;i;     pp = &amp;ip;</a:t>
            </a:r>
            <a:endParaRPr lang="en-US" altLang="zh-CN" sz="2400" dirty="0">
              <a:solidFill>
                <a:schemeClr val="folHlink"/>
              </a:solidFill>
              <a:latin typeface="Comic Sans MS" panose="030F0702030302020204" pitchFamily="66" charset="0"/>
            </a:endParaRPr>
          </a:p>
          <a:p>
            <a:pPr lvl="1" eaLnBrk="1" hangingPunct="1">
              <a:lnSpc>
                <a:spcPct val="90000"/>
              </a:lnSpc>
            </a:pPr>
            <a:r>
              <a:rPr lang="zh-CN" altLang="en-US" sz="2400" dirty="0">
                <a:latin typeface="Comic Sans MS" panose="030F0702030302020204" pitchFamily="66" charset="0"/>
              </a:rPr>
              <a:t>定义说明</a:t>
            </a:r>
            <a:r>
              <a:rPr lang="en-US" altLang="zh-CN" sz="2400" dirty="0">
                <a:latin typeface="Comic Sans MS" panose="030F0702030302020204" pitchFamily="66" charset="0"/>
              </a:rPr>
              <a:t>pp</a:t>
            </a:r>
            <a:r>
              <a:rPr lang="zh-CN" altLang="en-US" sz="2400" dirty="0">
                <a:latin typeface="Comic Sans MS" panose="030F0702030302020204" pitchFamily="66" charset="0"/>
              </a:rPr>
              <a:t>是指向指针的指针变量；它指向的是这样一种指针对象，该指针对象是指向</a:t>
            </a:r>
            <a:r>
              <a:rPr lang="en-US" altLang="zh-CN" sz="2400" dirty="0">
                <a:latin typeface="Comic Sans MS" panose="030F0702030302020204" pitchFamily="66" charset="0"/>
              </a:rPr>
              <a:t>int</a:t>
            </a:r>
            <a:r>
              <a:rPr lang="zh-CN" altLang="en-US" sz="2400" dirty="0">
                <a:latin typeface="Comic Sans MS" panose="030F0702030302020204" pitchFamily="66" charset="0"/>
              </a:rPr>
              <a:t>型变量</a:t>
            </a:r>
            <a:endParaRPr lang="en-US" altLang="zh-CN" sz="2400" dirty="0">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4758"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5779"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Comic Sans MS" panose="030F0702030302020204" pitchFamily="66" charset="0"/>
              </a:rPr>
              <a:t>二级指针</a:t>
            </a:r>
            <a:r>
              <a:rPr lang="en-US" altLang="zh-CN" b="1" dirty="0">
                <a:latin typeface="Comic Sans MS" panose="030F0702030302020204" pitchFamily="66" charset="0"/>
              </a:rPr>
              <a:t>(</a:t>
            </a:r>
            <a:r>
              <a:rPr lang="zh-CN" altLang="en-US" b="1" dirty="0">
                <a:latin typeface="Comic Sans MS" panose="030F0702030302020204" pitchFamily="66" charset="0"/>
              </a:rPr>
              <a:t>续</a:t>
            </a:r>
            <a:r>
              <a:rPr lang="en-US" altLang="zh-CN" b="1" dirty="0">
                <a:latin typeface="Comic Sans MS" panose="030F0702030302020204" pitchFamily="66" charset="0"/>
              </a:rPr>
              <a:t>)</a:t>
            </a:r>
            <a:endParaRPr lang="en-US" altLang="zh-CN" b="1" dirty="0">
              <a:latin typeface="Comic Sans MS" panose="030F0702030302020204" pitchFamily="66" charset="0"/>
            </a:endParaRPr>
          </a:p>
        </p:txBody>
      </p:sp>
      <p:sp>
        <p:nvSpPr>
          <p:cNvPr id="75780" name="Rectangle 3"/>
          <p:cNvSpPr>
            <a:spLocks noGrp="1"/>
          </p:cNvSpPr>
          <p:nvPr>
            <p:ph idx="1"/>
          </p:nvPr>
        </p:nvSpPr>
        <p:spPr>
          <a:xfrm>
            <a:off x="381000" y="2017713"/>
            <a:ext cx="8574088" cy="4154487"/>
          </a:xfrm>
          <a:ln/>
        </p:spPr>
        <p:txBody>
          <a:bodyPr vert="horz" wrap="square" lIns="91440" tIns="45720" rIns="91440" bIns="45720" anchor="t" anchorCtr="0"/>
          <a:p>
            <a:pPr eaLnBrk="1" hangingPunct="1">
              <a:lnSpc>
                <a:spcPct val="90000"/>
              </a:lnSpc>
            </a:pPr>
            <a:r>
              <a:rPr lang="zh-CN" altLang="en-US" sz="2800" b="1" dirty="0">
                <a:latin typeface="Comic Sans MS" panose="030F0702030302020204" pitchFamily="66" charset="0"/>
              </a:rPr>
              <a:t>二级指针与指针数组有密切的关系</a:t>
            </a:r>
            <a:endParaRPr lang="zh-CN" altLang="en-US" sz="2800" b="1" dirty="0">
              <a:latin typeface="Comic Sans MS" panose="030F0702030302020204" pitchFamily="66" charset="0"/>
            </a:endParaRPr>
          </a:p>
          <a:p>
            <a:pPr eaLnBrk="1" hangingPunct="1">
              <a:lnSpc>
                <a:spcPct val="90000"/>
              </a:lnSpc>
            </a:pPr>
            <a:r>
              <a:rPr lang="zh-CN" altLang="en-US" sz="2800" b="1" dirty="0">
                <a:latin typeface="Comic Sans MS" panose="030F0702030302020204" pitchFamily="66" charset="0"/>
              </a:rPr>
              <a:t>若有指针数组</a:t>
            </a:r>
            <a:endParaRPr lang="zh-CN" altLang="en-US" sz="2800" b="1" dirty="0">
              <a:latin typeface="Comic Sans MS" panose="030F0702030302020204" pitchFamily="66" charset="0"/>
            </a:endParaRPr>
          </a:p>
          <a:p>
            <a:pPr lvl="1" eaLnBrk="1" hangingPunct="1">
              <a:lnSpc>
                <a:spcPct val="90000"/>
              </a:lnSpc>
              <a:buNone/>
            </a:pPr>
            <a:r>
              <a:rPr lang="en-US" altLang="zh-CN" sz="2000" dirty="0">
                <a:solidFill>
                  <a:schemeClr val="folHlink"/>
                </a:solidFill>
                <a:latin typeface="Comic Sans MS" panose="030F0702030302020204" pitchFamily="66" charset="0"/>
              </a:rPr>
              <a:t>char *lines[ ] = {“ADA”,“ALGOL”,“C”,“C++”,“FORTRAN”,“PASCAL”};</a:t>
            </a:r>
            <a:endParaRPr lang="en-US" altLang="zh-CN" sz="2000" dirty="0">
              <a:solidFill>
                <a:schemeClr val="folHlink"/>
              </a:solidFill>
              <a:latin typeface="Comic Sans MS" panose="030F0702030302020204" pitchFamily="66" charset="0"/>
            </a:endParaRPr>
          </a:p>
          <a:p>
            <a:pPr lvl="1" algn="just" eaLnBrk="1" hangingPunct="1">
              <a:lnSpc>
                <a:spcPct val="90000"/>
              </a:lnSpc>
            </a:pPr>
            <a:r>
              <a:rPr lang="zh-CN" altLang="en-US" sz="2400" dirty="0">
                <a:latin typeface="Comic Sans MS" panose="030F0702030302020204" pitchFamily="66" charset="0"/>
              </a:rPr>
              <a:t>则</a:t>
            </a:r>
            <a:r>
              <a:rPr lang="en-US" altLang="zh-CN" sz="2400" dirty="0">
                <a:latin typeface="Comic Sans MS" panose="030F0702030302020204" pitchFamily="66" charset="0"/>
              </a:rPr>
              <a:t>lines</a:t>
            </a:r>
            <a:r>
              <a:rPr lang="zh-CN" altLang="en-US" sz="2400" dirty="0">
                <a:latin typeface="Comic Sans MS" panose="030F0702030302020204" pitchFamily="66" charset="0"/>
              </a:rPr>
              <a:t>指针数组的每个元素分别指向以上字符串常量的首字符。在这里数组名</a:t>
            </a:r>
            <a:r>
              <a:rPr lang="en-US" altLang="zh-CN" sz="2400" dirty="0">
                <a:latin typeface="Comic Sans MS" panose="030F0702030302020204" pitchFamily="66" charset="0"/>
              </a:rPr>
              <a:t>lines</a:t>
            </a:r>
            <a:r>
              <a:rPr lang="zh-CN" altLang="en-US" sz="2400" dirty="0">
                <a:latin typeface="Comic Sans MS" panose="030F0702030302020204" pitchFamily="66" charset="0"/>
              </a:rPr>
              <a:t>可以作为它的首元素</a:t>
            </a:r>
            <a:r>
              <a:rPr lang="en-US" altLang="zh-CN" sz="2400" dirty="0">
                <a:latin typeface="Comic Sans MS" panose="030F0702030302020204" pitchFamily="66" charset="0"/>
              </a:rPr>
              <a:t>lines[0]</a:t>
            </a:r>
            <a:r>
              <a:rPr lang="zh-CN" altLang="en-US" sz="2400" dirty="0">
                <a:latin typeface="Comic Sans MS" panose="030F0702030302020204" pitchFamily="66" charset="0"/>
              </a:rPr>
              <a:t>的指针，</a:t>
            </a:r>
            <a:r>
              <a:rPr lang="en-US" altLang="zh-CN" sz="2400" dirty="0">
                <a:solidFill>
                  <a:schemeClr val="hlink"/>
                </a:solidFill>
                <a:latin typeface="Comic Sans MS" panose="030F0702030302020204" pitchFamily="66" charset="0"/>
              </a:rPr>
              <a:t>lines+k</a:t>
            </a:r>
            <a:r>
              <a:rPr lang="zh-CN" altLang="en-US" sz="2400" dirty="0">
                <a:solidFill>
                  <a:schemeClr val="hlink"/>
                </a:solidFill>
                <a:latin typeface="Comic Sans MS" panose="030F0702030302020204" pitchFamily="66" charset="0"/>
              </a:rPr>
              <a:t>是指向元素</a:t>
            </a:r>
            <a:r>
              <a:rPr lang="en-US" altLang="zh-CN" sz="2400" dirty="0">
                <a:solidFill>
                  <a:schemeClr val="hlink"/>
                </a:solidFill>
                <a:latin typeface="Comic Sans MS" panose="030F0702030302020204" pitchFamily="66" charset="0"/>
              </a:rPr>
              <a:t>lines[k]</a:t>
            </a:r>
            <a:r>
              <a:rPr lang="zh-CN" altLang="en-US" sz="2400" dirty="0">
                <a:solidFill>
                  <a:schemeClr val="hlink"/>
                </a:solidFill>
                <a:latin typeface="Comic Sans MS" panose="030F0702030302020204" pitchFamily="66" charset="0"/>
              </a:rPr>
              <a:t>的指针</a:t>
            </a:r>
            <a:endParaRPr lang="zh-CN" altLang="en-US" sz="2400" dirty="0">
              <a:solidFill>
                <a:schemeClr val="hlink"/>
              </a:solidFill>
              <a:latin typeface="Comic Sans MS" panose="030F0702030302020204" pitchFamily="66" charset="0"/>
            </a:endParaRPr>
          </a:p>
          <a:p>
            <a:pPr lvl="1" algn="just" eaLnBrk="1" hangingPunct="1">
              <a:lnSpc>
                <a:spcPct val="90000"/>
              </a:lnSpc>
            </a:pPr>
            <a:r>
              <a:rPr lang="en-US" altLang="zh-CN" sz="2400" dirty="0">
                <a:solidFill>
                  <a:schemeClr val="hlink"/>
                </a:solidFill>
                <a:latin typeface="Comic Sans MS" panose="030F0702030302020204" pitchFamily="66" charset="0"/>
              </a:rPr>
              <a:t>lines[k]</a:t>
            </a:r>
            <a:r>
              <a:rPr lang="zh-CN" altLang="en-US" sz="2400" dirty="0">
                <a:latin typeface="Comic Sans MS" panose="030F0702030302020204" pitchFamily="66" charset="0"/>
              </a:rPr>
              <a:t>也是指针，表达式</a:t>
            </a:r>
            <a:r>
              <a:rPr lang="en-US" altLang="zh-CN" sz="2400" dirty="0">
                <a:solidFill>
                  <a:schemeClr val="hlink"/>
                </a:solidFill>
                <a:latin typeface="Comic Sans MS" panose="030F0702030302020204" pitchFamily="66" charset="0"/>
              </a:rPr>
              <a:t>lines+k</a:t>
            </a:r>
            <a:r>
              <a:rPr lang="zh-CN" altLang="en-US" sz="2400" dirty="0">
                <a:latin typeface="Comic Sans MS" panose="030F0702030302020204" pitchFamily="66" charset="0"/>
              </a:rPr>
              <a:t>的值是一种</a:t>
            </a:r>
            <a:r>
              <a:rPr lang="zh-CN" altLang="en-US" sz="2400" b="1" dirty="0">
                <a:solidFill>
                  <a:schemeClr val="folHlink"/>
                </a:solidFill>
                <a:latin typeface="Comic Sans MS" panose="030F0702030302020204" pitchFamily="66" charset="0"/>
              </a:rPr>
              <a:t>指针的指针</a:t>
            </a:r>
            <a:endParaRPr lang="zh-CN" altLang="en-US" sz="2400" b="1" dirty="0">
              <a:solidFill>
                <a:schemeClr val="folHlink"/>
              </a:solidFill>
              <a:latin typeface="Comic Sans MS" panose="030F0702030302020204" pitchFamily="66" charset="0"/>
            </a:endParaRPr>
          </a:p>
          <a:p>
            <a:pPr lvl="1" algn="just" eaLnBrk="1" hangingPunct="1">
              <a:lnSpc>
                <a:spcPct val="90000"/>
              </a:lnSpc>
            </a:pPr>
            <a:r>
              <a:rPr lang="zh-CN" altLang="en-US" sz="2400" dirty="0">
                <a:latin typeface="Comic Sans MS" panose="030F0702030302020204" pitchFamily="66" charset="0"/>
              </a:rPr>
              <a:t>如有必要还可引入指针变量</a:t>
            </a:r>
            <a:r>
              <a:rPr lang="en-US" altLang="zh-CN" sz="2400" dirty="0">
                <a:latin typeface="Comic Sans MS" panose="030F0702030302020204" pitchFamily="66" charset="0"/>
              </a:rPr>
              <a:t>cp</a:t>
            </a:r>
            <a:r>
              <a:rPr lang="zh-CN" altLang="en-US" sz="2400" dirty="0">
                <a:latin typeface="Comic Sans MS" panose="030F0702030302020204" pitchFamily="66" charset="0"/>
              </a:rPr>
              <a:t>，让它指向数组</a:t>
            </a:r>
            <a:r>
              <a:rPr lang="en-US" altLang="zh-CN" sz="2400" dirty="0">
                <a:latin typeface="Comic Sans MS" panose="030F0702030302020204" pitchFamily="66" charset="0"/>
              </a:rPr>
              <a:t>lines</a:t>
            </a:r>
            <a:r>
              <a:rPr lang="zh-CN" altLang="en-US" sz="2400" dirty="0">
                <a:latin typeface="Comic Sans MS" panose="030F0702030302020204" pitchFamily="66" charset="0"/>
              </a:rPr>
              <a:t>的某元素，如</a:t>
            </a:r>
            <a:r>
              <a:rPr lang="en-US" altLang="zh-CN" sz="2400" dirty="0">
                <a:latin typeface="Comic Sans MS" panose="030F0702030302020204" pitchFamily="66" charset="0"/>
              </a:rPr>
              <a:t>cp = &amp;lines[k]</a:t>
            </a:r>
            <a:r>
              <a:rPr lang="zh-CN" altLang="en-US" sz="2400" dirty="0">
                <a:latin typeface="Comic Sans MS" panose="030F0702030302020204" pitchFamily="66" charset="0"/>
              </a:rPr>
              <a:t>。这样，</a:t>
            </a:r>
            <a:r>
              <a:rPr lang="en-US" altLang="zh-CN" sz="2400" dirty="0">
                <a:latin typeface="Comic Sans MS" panose="030F0702030302020204" pitchFamily="66" charset="0"/>
              </a:rPr>
              <a:t>cp</a:t>
            </a:r>
            <a:r>
              <a:rPr lang="zh-CN" altLang="en-US" sz="2400" dirty="0">
                <a:latin typeface="Comic Sans MS" panose="030F0702030302020204" pitchFamily="66" charset="0"/>
              </a:rPr>
              <a:t>就是指向指针型数据的指针变量。在这里，</a:t>
            </a:r>
            <a:r>
              <a:rPr lang="en-US" altLang="zh-CN" sz="2400" dirty="0">
                <a:latin typeface="Comic Sans MS" panose="030F0702030302020204" pitchFamily="66" charset="0"/>
              </a:rPr>
              <a:t>cp</a:t>
            </a:r>
            <a:r>
              <a:rPr lang="zh-CN" altLang="en-US" sz="2400" dirty="0">
                <a:latin typeface="Comic Sans MS" panose="030F0702030302020204" pitchFamily="66" charset="0"/>
              </a:rPr>
              <a:t>是指向字符指针的指针变量，它应被定义成    </a:t>
            </a:r>
            <a:r>
              <a:rPr lang="en-US" altLang="zh-CN" sz="2400" dirty="0">
                <a:solidFill>
                  <a:schemeClr val="folHlink"/>
                </a:solidFill>
                <a:latin typeface="Comic Sans MS" panose="030F0702030302020204" pitchFamily="66" charset="0"/>
              </a:rPr>
              <a:t>char **cp;</a:t>
            </a:r>
            <a:endParaRPr lang="en-US" altLang="zh-CN" sz="2400" dirty="0">
              <a:solidFill>
                <a:schemeClr val="folHlink"/>
              </a:solidFill>
              <a:latin typeface="Comic Sans MS" panose="030F0702030302020204" pitchFamily="66" charset="0"/>
            </a:endParaRPr>
          </a:p>
          <a:p>
            <a:pPr lvl="1" eaLnBrk="1" hangingPunct="1">
              <a:lnSpc>
                <a:spcPct val="90000"/>
              </a:lnSpc>
            </a:pPr>
            <a:endParaRPr lang="en-US" altLang="zh-CN" sz="2400" dirty="0">
              <a:solidFill>
                <a:schemeClr val="folHlink"/>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5782"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6803"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Comic Sans MS" panose="030F0702030302020204" pitchFamily="66" charset="0"/>
              </a:rPr>
              <a:t>二级指针</a:t>
            </a:r>
            <a:r>
              <a:rPr lang="en-US" altLang="zh-CN" b="1" dirty="0">
                <a:latin typeface="Comic Sans MS" panose="030F0702030302020204" pitchFamily="66" charset="0"/>
              </a:rPr>
              <a:t>(</a:t>
            </a:r>
            <a:r>
              <a:rPr lang="zh-CN" altLang="en-US" b="1" dirty="0">
                <a:latin typeface="Comic Sans MS" panose="030F0702030302020204" pitchFamily="66" charset="0"/>
              </a:rPr>
              <a:t>续</a:t>
            </a:r>
            <a:r>
              <a:rPr lang="en-US" altLang="zh-CN" b="1" dirty="0">
                <a:latin typeface="Comic Sans MS" panose="030F0702030302020204" pitchFamily="66" charset="0"/>
              </a:rPr>
              <a:t>)</a:t>
            </a:r>
            <a:endParaRPr lang="en-US" altLang="zh-CN" b="1" dirty="0">
              <a:latin typeface="Comic Sans MS" panose="030F0702030302020204" pitchFamily="66" charset="0"/>
            </a:endParaRPr>
          </a:p>
        </p:txBody>
      </p:sp>
      <p:sp>
        <p:nvSpPr>
          <p:cNvPr id="76804" name="Rectangle 3"/>
          <p:cNvSpPr>
            <a:spLocks noGrp="1"/>
          </p:cNvSpPr>
          <p:nvPr>
            <p:ph idx="1"/>
          </p:nvPr>
        </p:nvSpPr>
        <p:spPr>
          <a:xfrm>
            <a:off x="457200" y="2017713"/>
            <a:ext cx="8497888" cy="4114800"/>
          </a:xfrm>
          <a:ln/>
        </p:spPr>
        <p:txBody>
          <a:bodyPr vert="horz" wrap="square" lIns="91440" tIns="45720" rIns="91440" bIns="45720" anchor="t" anchorCtr="0"/>
          <a:p>
            <a:pPr eaLnBrk="1" hangingPunct="1"/>
            <a:r>
              <a:rPr lang="zh-CN" altLang="en-US" sz="2800" dirty="0">
                <a:latin typeface="Comic Sans MS" panose="030F0702030302020204" pitchFamily="66" charset="0"/>
              </a:rPr>
              <a:t>对于</a:t>
            </a:r>
            <a:r>
              <a:rPr lang="zh-CN" altLang="en-US" sz="2800" b="1" dirty="0">
                <a:solidFill>
                  <a:schemeClr val="hlink"/>
                </a:solidFill>
                <a:latin typeface="Comic Sans MS" panose="030F0702030302020204" pitchFamily="66" charset="0"/>
              </a:rPr>
              <a:t>指向字符指针的指针变量</a:t>
            </a:r>
            <a:r>
              <a:rPr lang="zh-CN" altLang="en-US" sz="2800" dirty="0">
                <a:latin typeface="Comic Sans MS" panose="030F0702030302020204" pitchFamily="66" charset="0"/>
              </a:rPr>
              <a:t>的定义  </a:t>
            </a:r>
            <a:r>
              <a:rPr lang="en-US" altLang="zh-CN" sz="2800" dirty="0">
                <a:solidFill>
                  <a:schemeClr val="folHlink"/>
                </a:solidFill>
                <a:latin typeface="Comic Sans MS" panose="030F0702030302020204" pitchFamily="66" charset="0"/>
              </a:rPr>
              <a:t>char **cp;</a:t>
            </a:r>
            <a:endParaRPr lang="en-US" altLang="zh-CN" sz="2800" dirty="0">
              <a:solidFill>
                <a:schemeClr val="folHlink"/>
              </a:solidFill>
              <a:latin typeface="Comic Sans MS" panose="030F0702030302020204" pitchFamily="66" charset="0"/>
            </a:endParaRPr>
          </a:p>
          <a:p>
            <a:pPr lvl="1" algn="just" eaLnBrk="1" hangingPunct="1"/>
            <a:r>
              <a:rPr lang="zh-CN" altLang="en-US" sz="2400" dirty="0">
                <a:latin typeface="Comic Sans MS" panose="030F0702030302020204" pitchFamily="66" charset="0"/>
              </a:rPr>
              <a:t>为了定义这样的</a:t>
            </a:r>
            <a:r>
              <a:rPr lang="en-US" altLang="zh-CN" sz="2400" dirty="0">
                <a:latin typeface="Comic Sans MS" panose="030F0702030302020204" pitchFamily="66" charset="0"/>
              </a:rPr>
              <a:t>cp</a:t>
            </a:r>
            <a:r>
              <a:rPr lang="zh-CN" altLang="en-US" sz="2400" dirty="0">
                <a:latin typeface="Comic Sans MS" panose="030F0702030302020204" pitchFamily="66" charset="0"/>
              </a:rPr>
              <a:t>，它的前面有</a:t>
            </a:r>
            <a:r>
              <a:rPr lang="zh-CN" altLang="en-US" sz="2400" b="1" dirty="0">
                <a:solidFill>
                  <a:schemeClr val="hlink"/>
                </a:solidFill>
                <a:latin typeface="Comic Sans MS" panose="030F0702030302020204" pitchFamily="66" charset="0"/>
              </a:rPr>
              <a:t>两个*号</a:t>
            </a:r>
            <a:endParaRPr lang="zh-CN" altLang="en-US" sz="2400" b="1" dirty="0">
              <a:solidFill>
                <a:schemeClr val="hlink"/>
              </a:solidFill>
              <a:latin typeface="Comic Sans MS" panose="030F0702030302020204" pitchFamily="66" charset="0"/>
            </a:endParaRPr>
          </a:p>
          <a:p>
            <a:pPr lvl="1" algn="just" eaLnBrk="1" hangingPunct="1"/>
            <a:r>
              <a:rPr lang="zh-CN" altLang="en-US" sz="2400" dirty="0">
                <a:latin typeface="Comic Sans MS" panose="030F0702030302020204" pitchFamily="66" charset="0"/>
              </a:rPr>
              <a:t>由于*自右向左结合，首先是“*</a:t>
            </a:r>
            <a:r>
              <a:rPr lang="en-US" altLang="zh-CN" sz="2400" dirty="0">
                <a:latin typeface="Comic Sans MS" panose="030F0702030302020204" pitchFamily="66" charset="0"/>
              </a:rPr>
              <a:t>cp”</a:t>
            </a:r>
            <a:r>
              <a:rPr lang="zh-CN" altLang="en-US" sz="2400" dirty="0">
                <a:latin typeface="Comic Sans MS" panose="030F0702030302020204" pitchFamily="66" charset="0"/>
              </a:rPr>
              <a:t>表示</a:t>
            </a:r>
            <a:r>
              <a:rPr lang="en-US" altLang="zh-CN" sz="2400" dirty="0">
                <a:latin typeface="Comic Sans MS" panose="030F0702030302020204" pitchFamily="66" charset="0"/>
              </a:rPr>
              <a:t>cp</a:t>
            </a:r>
            <a:r>
              <a:rPr lang="zh-CN" altLang="en-US" sz="2400" dirty="0">
                <a:latin typeface="Comic Sans MS" panose="030F0702030302020204" pitchFamily="66" charset="0"/>
              </a:rPr>
              <a:t>是指针变量，再有**</a:t>
            </a:r>
            <a:r>
              <a:rPr lang="en-US" altLang="zh-CN" sz="2400" dirty="0">
                <a:latin typeface="Comic Sans MS" panose="030F0702030302020204" pitchFamily="66" charset="0"/>
              </a:rPr>
              <a:t>cp</a:t>
            </a:r>
            <a:r>
              <a:rPr lang="zh-CN" altLang="en-US" sz="2400" dirty="0">
                <a:latin typeface="Comic Sans MS" panose="030F0702030302020204" pitchFamily="66" charset="0"/>
              </a:rPr>
              <a:t>表示</a:t>
            </a:r>
            <a:r>
              <a:rPr lang="en-US" altLang="zh-CN" sz="2400" dirty="0">
                <a:latin typeface="Comic Sans MS" panose="030F0702030302020204" pitchFamily="66" charset="0"/>
              </a:rPr>
              <a:t>cp</a:t>
            </a:r>
            <a:r>
              <a:rPr lang="zh-CN" altLang="en-US" sz="2400" dirty="0">
                <a:latin typeface="Comic Sans MS" panose="030F0702030302020204" pitchFamily="66" charset="0"/>
              </a:rPr>
              <a:t>指向的是某种指针类型，最后“</a:t>
            </a:r>
            <a:r>
              <a:rPr lang="en-US" altLang="zh-CN" sz="2400" dirty="0">
                <a:latin typeface="Comic Sans MS" panose="030F0702030302020204" pitchFamily="66" charset="0"/>
              </a:rPr>
              <a:t>char **cp”</a:t>
            </a:r>
            <a:r>
              <a:rPr lang="zh-CN" altLang="en-US" sz="2400" dirty="0">
                <a:latin typeface="Comic Sans MS" panose="030F0702030302020204" pitchFamily="66" charset="0"/>
              </a:rPr>
              <a:t>表示指针变量</a:t>
            </a:r>
            <a:r>
              <a:rPr lang="en-US" altLang="zh-CN" sz="2400" dirty="0">
                <a:latin typeface="Comic Sans MS" panose="030F0702030302020204" pitchFamily="66" charset="0"/>
              </a:rPr>
              <a:t>cp</a:t>
            </a:r>
            <a:r>
              <a:rPr lang="zh-CN" altLang="en-US" sz="2400" dirty="0">
                <a:latin typeface="Comic Sans MS" panose="030F0702030302020204" pitchFamily="66" charset="0"/>
              </a:rPr>
              <a:t>指向指向字符型数据的指针</a:t>
            </a:r>
            <a:endParaRPr lang="zh-CN" altLang="en-US" sz="2400" dirty="0">
              <a:latin typeface="Comic Sans MS" panose="030F0702030302020204" pitchFamily="66" charset="0"/>
            </a:endParaRPr>
          </a:p>
          <a:p>
            <a:pPr lvl="1" algn="just" eaLnBrk="1" hangingPunct="1"/>
            <a:r>
              <a:rPr lang="zh-CN" altLang="en-US" sz="2400" dirty="0">
                <a:latin typeface="Comic Sans MS" panose="030F0702030302020204" pitchFamily="66" charset="0"/>
              </a:rPr>
              <a:t>针对前一个例子</a:t>
            </a:r>
            <a:r>
              <a:rPr lang="en-US" altLang="zh-CN" sz="2400" dirty="0">
                <a:latin typeface="Comic Sans MS" panose="030F0702030302020204" pitchFamily="66" charset="0"/>
              </a:rPr>
              <a:t>:</a:t>
            </a:r>
            <a:r>
              <a:rPr lang="zh-CN" altLang="en-US" sz="2400" dirty="0">
                <a:latin typeface="Comic Sans MS" panose="030F0702030302020204" pitchFamily="66" charset="0"/>
              </a:rPr>
              <a:t> 如果有赋值</a:t>
            </a:r>
            <a:r>
              <a:rPr lang="en-US" altLang="zh-CN" sz="2400" dirty="0">
                <a:latin typeface="Comic Sans MS" panose="030F0702030302020204" pitchFamily="66" charset="0"/>
              </a:rPr>
              <a:t>cp = &amp;lines[1]</a:t>
            </a:r>
            <a:r>
              <a:rPr lang="zh-CN" altLang="en-US" sz="2400" dirty="0">
                <a:latin typeface="Comic Sans MS" panose="030F0702030302020204" pitchFamily="66" charset="0"/>
              </a:rPr>
              <a:t>，让它指向数组元素</a:t>
            </a:r>
            <a:r>
              <a:rPr lang="en-US" altLang="zh-CN" sz="2400" dirty="0">
                <a:latin typeface="Comic Sans MS" panose="030F0702030302020204" pitchFamily="66" charset="0"/>
              </a:rPr>
              <a:t>lines[1]</a:t>
            </a:r>
            <a:r>
              <a:rPr lang="zh-CN" altLang="en-US" sz="2400" dirty="0">
                <a:latin typeface="Comic Sans MS" panose="030F0702030302020204" pitchFamily="66" charset="0"/>
              </a:rPr>
              <a:t>，则*</a:t>
            </a:r>
            <a:r>
              <a:rPr lang="en-US" altLang="zh-CN" sz="2400" dirty="0">
                <a:latin typeface="Comic Sans MS" panose="030F0702030302020204" pitchFamily="66" charset="0"/>
              </a:rPr>
              <a:t>cp</a:t>
            </a:r>
            <a:r>
              <a:rPr lang="zh-CN" altLang="en-US" sz="2400" dirty="0">
                <a:latin typeface="Comic Sans MS" panose="030F0702030302020204" pitchFamily="66" charset="0"/>
              </a:rPr>
              <a:t>的表示引用</a:t>
            </a:r>
            <a:r>
              <a:rPr lang="en-US" altLang="zh-CN" sz="2400" dirty="0">
                <a:latin typeface="Comic Sans MS" panose="030F0702030302020204" pitchFamily="66" charset="0"/>
              </a:rPr>
              <a:t>lines[1]</a:t>
            </a:r>
            <a:r>
              <a:rPr lang="zh-CN" altLang="en-US" sz="2400" dirty="0">
                <a:latin typeface="Comic Sans MS" panose="030F0702030302020204" pitchFamily="66" charset="0"/>
              </a:rPr>
              <a:t>，它也是一个指针，指向字符串“</a:t>
            </a:r>
            <a:r>
              <a:rPr lang="en-US" altLang="zh-CN" sz="2400" dirty="0">
                <a:latin typeface="Comic Sans MS" panose="030F0702030302020204" pitchFamily="66" charset="0"/>
              </a:rPr>
              <a:t>ALGOL”</a:t>
            </a:r>
            <a:r>
              <a:rPr lang="zh-CN" altLang="en-US" sz="2400" dirty="0">
                <a:latin typeface="Comic Sans MS" panose="030F0702030302020204" pitchFamily="66" charset="0"/>
              </a:rPr>
              <a:t>的首字符。如引用指针*</a:t>
            </a:r>
            <a:r>
              <a:rPr lang="en-US" altLang="zh-CN" sz="2400" dirty="0">
                <a:latin typeface="Comic Sans MS" panose="030F0702030302020204" pitchFamily="66" charset="0"/>
              </a:rPr>
              <a:t>cp</a:t>
            </a:r>
            <a:r>
              <a:rPr lang="zh-CN" altLang="en-US" sz="2400" dirty="0">
                <a:latin typeface="Comic Sans MS" panose="030F0702030302020204" pitchFamily="66" charset="0"/>
              </a:rPr>
              <a:t>所指内容，**</a:t>
            </a:r>
            <a:r>
              <a:rPr lang="en-US" altLang="zh-CN" sz="2400" dirty="0">
                <a:latin typeface="Comic Sans MS" panose="030F0702030302020204" pitchFamily="66" charset="0"/>
              </a:rPr>
              <a:t>cp</a:t>
            </a:r>
            <a:r>
              <a:rPr lang="zh-CN" altLang="en-US" sz="2400" dirty="0">
                <a:latin typeface="Comic Sans MS" panose="030F0702030302020204" pitchFamily="66" charset="0"/>
              </a:rPr>
              <a:t>表示引用</a:t>
            </a:r>
            <a:r>
              <a:rPr lang="en-US" altLang="zh-CN" sz="2400" dirty="0">
                <a:latin typeface="Comic Sans MS" panose="030F0702030302020204" pitchFamily="66" charset="0"/>
              </a:rPr>
              <a:t>lines[1][0]</a:t>
            </a:r>
            <a:r>
              <a:rPr lang="zh-CN" altLang="en-US" sz="2400" dirty="0">
                <a:latin typeface="Comic Sans MS" panose="030F0702030302020204" pitchFamily="66" charset="0"/>
              </a:rPr>
              <a:t>，其值是字符</a:t>
            </a:r>
            <a:r>
              <a:rPr lang="en-US" altLang="zh-CN" sz="2400" dirty="0">
                <a:latin typeface="Comic Sans MS" panose="030F0702030302020204" pitchFamily="66" charset="0"/>
              </a:rPr>
              <a:t>’ A’</a:t>
            </a:r>
            <a:endParaRPr lang="en-US" altLang="zh-CN" sz="2400" dirty="0">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6806"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7827"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Comic Sans MS" panose="030F0702030302020204" pitchFamily="66" charset="0"/>
              </a:rPr>
              <a:t>二级指针示例</a:t>
            </a:r>
            <a:endParaRPr lang="zh-CN" altLang="en-US" b="1" dirty="0">
              <a:latin typeface="Comic Sans MS" panose="030F0702030302020204" pitchFamily="66" charset="0"/>
            </a:endParaRPr>
          </a:p>
        </p:txBody>
      </p:sp>
      <p:sp>
        <p:nvSpPr>
          <p:cNvPr id="77828" name="Rectangle 3"/>
          <p:cNvSpPr>
            <a:spLocks noGrp="1"/>
          </p:cNvSpPr>
          <p:nvPr>
            <p:ph idx="1"/>
          </p:nvPr>
        </p:nvSpPr>
        <p:spPr>
          <a:xfrm>
            <a:off x="381000" y="2017713"/>
            <a:ext cx="8574088" cy="4383087"/>
          </a:xfrm>
          <a:ln/>
        </p:spPr>
        <p:txBody>
          <a:bodyPr vert="horz" wrap="square" lIns="91440" tIns="45720" rIns="91440" bIns="45720" anchor="t" anchorCtr="0"/>
          <a:p>
            <a:pPr eaLnBrk="1" hangingPunct="1">
              <a:lnSpc>
                <a:spcPct val="90000"/>
              </a:lnSpc>
            </a:pPr>
            <a:r>
              <a:rPr lang="zh-CN" altLang="en-US" sz="2800" dirty="0">
                <a:latin typeface="Comic Sans MS" panose="030F0702030302020204" pitchFamily="66" charset="0"/>
              </a:rPr>
              <a:t>下面代码实现顺序输出指针数组</a:t>
            </a:r>
            <a:r>
              <a:rPr lang="en-US" altLang="zh-CN" sz="2800" dirty="0">
                <a:latin typeface="Comic Sans MS" panose="030F0702030302020204" pitchFamily="66" charset="0"/>
              </a:rPr>
              <a:t>lines</a:t>
            </a:r>
            <a:r>
              <a:rPr lang="zh-CN" altLang="en-US" sz="2800" dirty="0">
                <a:latin typeface="Comic Sans MS" panose="030F0702030302020204" pitchFamily="66" charset="0"/>
              </a:rPr>
              <a:t>各元素所指字符串</a:t>
            </a:r>
            <a:endParaRPr lang="zh-CN" altLang="en-US" sz="2800" dirty="0">
              <a:latin typeface="Comic Sans MS" panose="030F0702030302020204" pitchFamily="66" charset="0"/>
            </a:endParaRPr>
          </a:p>
          <a:p>
            <a:pPr lvl="1" eaLnBrk="1" hangingPunct="1">
              <a:lnSpc>
                <a:spcPct val="90000"/>
              </a:lnSpc>
              <a:spcBef>
                <a:spcPct val="0"/>
              </a:spcBef>
              <a:buClrTx/>
              <a:buSzTx/>
              <a:buFontTx/>
              <a:buNone/>
            </a:pPr>
            <a:r>
              <a:rPr lang="zh-CN" altLang="en-US" sz="2400" dirty="0">
                <a:solidFill>
                  <a:srgbClr val="336600"/>
                </a:solidFill>
                <a:latin typeface="Comic Sans MS" panose="030F0702030302020204" pitchFamily="66" charset="0"/>
              </a:rPr>
              <a:t>        </a:t>
            </a:r>
            <a:r>
              <a:rPr lang="en-US" altLang="zh-CN" sz="2400" dirty="0">
                <a:solidFill>
                  <a:schemeClr val="folHlink"/>
                </a:solidFill>
                <a:latin typeface="Comic Sans MS" panose="030F0702030302020204" pitchFamily="66" charset="0"/>
              </a:rPr>
              <a:t>for(cp = lines; cp &lt; lines+6; cp++)</a:t>
            </a:r>
            <a:endParaRPr lang="en-US" altLang="zh-CN" sz="2400" dirty="0">
              <a:solidFill>
                <a:schemeClr val="folHlink"/>
              </a:solidFill>
              <a:latin typeface="Comic Sans MS" panose="030F0702030302020204" pitchFamily="66" charset="0"/>
            </a:endParaRPr>
          </a:p>
          <a:p>
            <a:pPr lvl="1" eaLnBrk="1" hangingPunct="1">
              <a:lnSpc>
                <a:spcPct val="90000"/>
              </a:lnSpc>
              <a:spcBef>
                <a:spcPct val="0"/>
              </a:spcBef>
              <a:buClrTx/>
              <a:buSzTx/>
              <a:buFontTx/>
              <a:buNone/>
            </a:pPr>
            <a:r>
              <a:rPr lang="en-US" altLang="zh-CN" sz="2400" dirty="0">
                <a:solidFill>
                  <a:schemeClr val="folHlink"/>
                </a:solidFill>
                <a:latin typeface="Comic Sans MS" panose="030F0702030302020204" pitchFamily="66" charset="0"/>
              </a:rPr>
              <a:t>            printf(”%s\n”, *cp);</a:t>
            </a:r>
            <a:endParaRPr lang="en-US" altLang="zh-CN" sz="2400" dirty="0">
              <a:solidFill>
                <a:schemeClr val="folHlink"/>
              </a:solidFill>
              <a:latin typeface="Comic Sans MS" panose="030F0702030302020204" pitchFamily="66" charset="0"/>
            </a:endParaRPr>
          </a:p>
          <a:p>
            <a:pPr eaLnBrk="1" hangingPunct="1">
              <a:lnSpc>
                <a:spcPct val="90000"/>
              </a:lnSpc>
            </a:pPr>
            <a:r>
              <a:rPr lang="zh-CN" altLang="en-US" sz="2800" dirty="0">
                <a:latin typeface="Comic Sans MS" panose="030F0702030302020204" pitchFamily="66" charset="0"/>
              </a:rPr>
              <a:t>下面代码是采用”</a:t>
            </a:r>
            <a:r>
              <a:rPr lang="en-US" altLang="zh-CN" sz="2800" dirty="0">
                <a:latin typeface="Comic Sans MS" panose="030F0702030302020204" pitchFamily="66" charset="0"/>
              </a:rPr>
              <a:t>%c”</a:t>
            </a:r>
            <a:r>
              <a:rPr lang="zh-CN" altLang="en-US" sz="2800" dirty="0">
                <a:latin typeface="Comic Sans MS" panose="030F0702030302020204" pitchFamily="66" charset="0"/>
              </a:rPr>
              <a:t>格式，逐一输出字符串字符，实现顺序输出指针数组</a:t>
            </a:r>
            <a:r>
              <a:rPr lang="en-US" altLang="zh-CN" sz="2800" dirty="0">
                <a:latin typeface="Comic Sans MS" panose="030F0702030302020204" pitchFamily="66" charset="0"/>
              </a:rPr>
              <a:t>lines</a:t>
            </a:r>
            <a:r>
              <a:rPr lang="zh-CN" altLang="en-US" sz="2800" dirty="0">
                <a:latin typeface="Comic Sans MS" panose="030F0702030302020204" pitchFamily="66" charset="0"/>
              </a:rPr>
              <a:t>各元素所指的字符串</a:t>
            </a:r>
            <a:endParaRPr lang="zh-CN" altLang="en-US" sz="2800" dirty="0">
              <a:latin typeface="Comic Sans MS" panose="030F0702030302020204" pitchFamily="66" charset="0"/>
            </a:endParaRPr>
          </a:p>
          <a:p>
            <a:pPr lvl="1" eaLnBrk="1" hangingPunct="1">
              <a:lnSpc>
                <a:spcPct val="90000"/>
              </a:lnSpc>
              <a:spcBef>
                <a:spcPct val="0"/>
              </a:spcBef>
              <a:buClrTx/>
              <a:buSzTx/>
              <a:buFontTx/>
              <a:buNone/>
            </a:pPr>
            <a:r>
              <a:rPr lang="zh-CN" altLang="en-US" sz="2400" dirty="0">
                <a:solidFill>
                  <a:srgbClr val="336600"/>
                </a:solidFill>
                <a:latin typeface="Comic Sans MS" panose="030F0702030302020204" pitchFamily="66" charset="0"/>
              </a:rPr>
              <a:t>        </a:t>
            </a:r>
            <a:endParaRPr lang="zh-CN" altLang="en-US" sz="2400" dirty="0">
              <a:solidFill>
                <a:srgbClr val="336600"/>
              </a:solidFill>
              <a:latin typeface="Comic Sans MS" panose="030F0702030302020204" pitchFamily="66" charset="0"/>
            </a:endParaRPr>
          </a:p>
          <a:p>
            <a:pPr lvl="1" eaLnBrk="1" hangingPunct="1">
              <a:lnSpc>
                <a:spcPct val="90000"/>
              </a:lnSpc>
              <a:spcBef>
                <a:spcPct val="0"/>
              </a:spcBef>
              <a:buClrTx/>
              <a:buSzTx/>
              <a:buFontTx/>
              <a:buNone/>
            </a:pPr>
            <a:r>
              <a:rPr lang="zh-CN" altLang="en-US" sz="2400" dirty="0">
                <a:solidFill>
                  <a:schemeClr val="folHlink"/>
                </a:solidFill>
                <a:latin typeface="Comic Sans MS" panose="030F0702030302020204" pitchFamily="66" charset="0"/>
              </a:rPr>
              <a:t>        </a:t>
            </a:r>
            <a:r>
              <a:rPr lang="en-US" altLang="zh-CN" sz="2400" dirty="0">
                <a:solidFill>
                  <a:schemeClr val="folHlink"/>
                </a:solidFill>
                <a:latin typeface="Comic Sans MS" panose="030F0702030302020204" pitchFamily="66" charset="0"/>
              </a:rPr>
              <a:t>for(i = 0; i &lt; 6; i++)  {  /* </a:t>
            </a:r>
            <a:r>
              <a:rPr lang="zh-CN" altLang="en-US" sz="2400" dirty="0">
                <a:solidFill>
                  <a:schemeClr val="folHlink"/>
                </a:solidFill>
                <a:latin typeface="Comic Sans MS" panose="030F0702030302020204" pitchFamily="66" charset="0"/>
              </a:rPr>
              <a:t>设</a:t>
            </a:r>
            <a:r>
              <a:rPr lang="en-US" altLang="zh-CN" sz="2400" dirty="0">
                <a:solidFill>
                  <a:schemeClr val="folHlink"/>
                </a:solidFill>
                <a:latin typeface="Comic Sans MS" panose="030F0702030302020204" pitchFamily="66" charset="0"/>
              </a:rPr>
              <a:t>i </a:t>
            </a:r>
            <a:r>
              <a:rPr lang="zh-CN" altLang="en-US" sz="2400" dirty="0">
                <a:solidFill>
                  <a:schemeClr val="folHlink"/>
                </a:solidFill>
                <a:latin typeface="Comic Sans MS" panose="030F0702030302020204" pitchFamily="66" charset="0"/>
              </a:rPr>
              <a:t>和</a:t>
            </a:r>
            <a:r>
              <a:rPr lang="en-US" altLang="zh-CN" sz="2400" dirty="0">
                <a:solidFill>
                  <a:schemeClr val="folHlink"/>
                </a:solidFill>
                <a:latin typeface="Comic Sans MS" panose="030F0702030302020204" pitchFamily="66" charset="0"/>
              </a:rPr>
              <a:t>j</a:t>
            </a:r>
            <a:r>
              <a:rPr lang="zh-CN" altLang="en-US" sz="2400" dirty="0">
                <a:solidFill>
                  <a:schemeClr val="folHlink"/>
                </a:solidFill>
                <a:latin typeface="Comic Sans MS" panose="030F0702030302020204" pitchFamily="66" charset="0"/>
              </a:rPr>
              <a:t>是</a:t>
            </a:r>
            <a:r>
              <a:rPr lang="en-US" altLang="zh-CN" sz="2400" dirty="0">
                <a:solidFill>
                  <a:schemeClr val="folHlink"/>
                </a:solidFill>
                <a:latin typeface="Comic Sans MS" panose="030F0702030302020204" pitchFamily="66" charset="0"/>
              </a:rPr>
              <a:t>int</a:t>
            </a:r>
            <a:r>
              <a:rPr lang="zh-CN" altLang="en-US" sz="2400" dirty="0">
                <a:solidFill>
                  <a:schemeClr val="folHlink"/>
                </a:solidFill>
                <a:latin typeface="Comic Sans MS" panose="030F0702030302020204" pitchFamily="66" charset="0"/>
              </a:rPr>
              <a:t>类型 *</a:t>
            </a:r>
            <a:r>
              <a:rPr lang="en-US" altLang="zh-CN" sz="2400" dirty="0">
                <a:solidFill>
                  <a:schemeClr val="folHlink"/>
                </a:solidFill>
                <a:latin typeface="Comic Sans MS" panose="030F0702030302020204" pitchFamily="66" charset="0"/>
              </a:rPr>
              <a:t>/</a:t>
            </a:r>
            <a:endParaRPr lang="en-US" altLang="zh-CN" sz="2400" dirty="0">
              <a:solidFill>
                <a:schemeClr val="folHlink"/>
              </a:solidFill>
              <a:latin typeface="Comic Sans MS" panose="030F0702030302020204" pitchFamily="66" charset="0"/>
            </a:endParaRPr>
          </a:p>
          <a:p>
            <a:pPr lvl="1" eaLnBrk="1" hangingPunct="1">
              <a:lnSpc>
                <a:spcPct val="90000"/>
              </a:lnSpc>
              <a:spcBef>
                <a:spcPct val="0"/>
              </a:spcBef>
              <a:buClrTx/>
              <a:buSzTx/>
              <a:buFontTx/>
              <a:buNone/>
            </a:pPr>
            <a:r>
              <a:rPr lang="en-US" altLang="zh-CN" sz="2400" dirty="0">
                <a:solidFill>
                  <a:schemeClr val="folHlink"/>
                </a:solidFill>
                <a:latin typeface="Comic Sans MS" panose="030F0702030302020204" pitchFamily="66" charset="0"/>
              </a:rPr>
              <a:t>             for(j = 0; lines[i][j] != ‘\0’; j++)</a:t>
            </a:r>
            <a:endParaRPr lang="en-US" altLang="zh-CN" sz="2400" dirty="0">
              <a:solidFill>
                <a:schemeClr val="folHlink"/>
              </a:solidFill>
              <a:latin typeface="Comic Sans MS" panose="030F0702030302020204" pitchFamily="66" charset="0"/>
            </a:endParaRPr>
          </a:p>
          <a:p>
            <a:pPr lvl="1" eaLnBrk="1" hangingPunct="1">
              <a:lnSpc>
                <a:spcPct val="90000"/>
              </a:lnSpc>
              <a:spcBef>
                <a:spcPct val="0"/>
              </a:spcBef>
              <a:buClrTx/>
              <a:buSzTx/>
              <a:buFontTx/>
              <a:buNone/>
            </a:pPr>
            <a:r>
              <a:rPr lang="en-US" altLang="zh-CN" sz="2400" dirty="0">
                <a:solidFill>
                  <a:schemeClr val="folHlink"/>
                </a:solidFill>
                <a:latin typeface="Comic Sans MS" panose="030F0702030302020204" pitchFamily="66" charset="0"/>
              </a:rPr>
              <a:t>                  printf(”%c”, lines[i][j]);</a:t>
            </a:r>
            <a:endParaRPr lang="en-US" altLang="zh-CN" sz="2400" dirty="0">
              <a:solidFill>
                <a:schemeClr val="folHlink"/>
              </a:solidFill>
              <a:latin typeface="Comic Sans MS" panose="030F0702030302020204" pitchFamily="66" charset="0"/>
            </a:endParaRPr>
          </a:p>
          <a:p>
            <a:pPr lvl="1" eaLnBrk="1" hangingPunct="1">
              <a:lnSpc>
                <a:spcPct val="90000"/>
              </a:lnSpc>
              <a:spcBef>
                <a:spcPct val="0"/>
              </a:spcBef>
              <a:buClrTx/>
              <a:buSzTx/>
              <a:buFontTx/>
              <a:buNone/>
            </a:pPr>
            <a:r>
              <a:rPr lang="en-US" altLang="zh-CN" sz="2400" dirty="0">
                <a:solidFill>
                  <a:schemeClr val="folHlink"/>
                </a:solidFill>
                <a:latin typeface="Comic Sans MS" panose="030F0702030302020204" pitchFamily="66" charset="0"/>
              </a:rPr>
              <a:t>             printf(”\n”);</a:t>
            </a:r>
            <a:endParaRPr lang="en-US" altLang="zh-CN" sz="2400" dirty="0">
              <a:solidFill>
                <a:schemeClr val="folHlink"/>
              </a:solidFill>
              <a:latin typeface="Comic Sans MS" panose="030F0702030302020204" pitchFamily="66" charset="0"/>
            </a:endParaRPr>
          </a:p>
          <a:p>
            <a:pPr lvl="1" eaLnBrk="1" hangingPunct="1">
              <a:lnSpc>
                <a:spcPct val="90000"/>
              </a:lnSpc>
              <a:spcBef>
                <a:spcPct val="0"/>
              </a:spcBef>
              <a:buClrTx/>
              <a:buSzTx/>
              <a:buFontTx/>
              <a:buNone/>
            </a:pPr>
            <a:r>
              <a:rPr lang="en-US" altLang="zh-CN" sz="2400" dirty="0">
                <a:solidFill>
                  <a:schemeClr val="folHlink"/>
                </a:solidFill>
                <a:latin typeface="Comic Sans MS" panose="030F0702030302020204" pitchFamily="66" charset="0"/>
              </a:rPr>
              <a:t>         }</a:t>
            </a:r>
            <a:endParaRPr lang="en-US" altLang="zh-CN" sz="2400" dirty="0">
              <a:solidFill>
                <a:schemeClr val="folHlink"/>
              </a:solidFill>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7830"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8851"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Comic Sans MS" panose="030F0702030302020204" pitchFamily="66" charset="0"/>
              </a:rPr>
              <a:t>二级指针示例</a:t>
            </a:r>
            <a:r>
              <a:rPr lang="en-US" altLang="zh-CN" b="1" dirty="0">
                <a:latin typeface="Comic Sans MS" panose="030F0702030302020204" pitchFamily="66" charset="0"/>
              </a:rPr>
              <a:t>(</a:t>
            </a:r>
            <a:r>
              <a:rPr lang="zh-CN" altLang="en-US" b="1" dirty="0">
                <a:latin typeface="Comic Sans MS" panose="030F0702030302020204" pitchFamily="66" charset="0"/>
              </a:rPr>
              <a:t>续</a:t>
            </a:r>
            <a:r>
              <a:rPr lang="en-US" altLang="zh-CN" b="1" dirty="0">
                <a:latin typeface="Comic Sans MS" panose="030F0702030302020204" pitchFamily="66" charset="0"/>
              </a:rPr>
              <a:t>)</a:t>
            </a:r>
            <a:endParaRPr lang="en-US" altLang="zh-CN" b="1" dirty="0">
              <a:latin typeface="Comic Sans MS" panose="030F0702030302020204" pitchFamily="66" charset="0"/>
            </a:endParaRPr>
          </a:p>
        </p:txBody>
      </p:sp>
      <p:sp>
        <p:nvSpPr>
          <p:cNvPr id="78852" name="Rectangle 3"/>
          <p:cNvSpPr>
            <a:spLocks noGrp="1"/>
          </p:cNvSpPr>
          <p:nvPr>
            <p:ph idx="1"/>
          </p:nvPr>
        </p:nvSpPr>
        <p:spPr>
          <a:xfrm>
            <a:off x="457200" y="2057400"/>
            <a:ext cx="8421688" cy="4495800"/>
          </a:xfrm>
          <a:ln/>
        </p:spPr>
        <p:txBody>
          <a:bodyPr vert="horz" wrap="square" lIns="91440" tIns="45720" rIns="91440" bIns="45720" anchor="t" anchorCtr="0"/>
          <a:p>
            <a:pPr eaLnBrk="1" hangingPunct="1">
              <a:lnSpc>
                <a:spcPct val="90000"/>
              </a:lnSpc>
            </a:pPr>
            <a:r>
              <a:rPr lang="zh-CN" altLang="en-US" sz="2400" dirty="0">
                <a:latin typeface="Comic Sans MS" panose="030F0702030302020204" pitchFamily="66" charset="0"/>
              </a:rPr>
              <a:t>设有数组</a:t>
            </a:r>
            <a:r>
              <a:rPr lang="en-US" altLang="zh-CN" sz="2400" dirty="0">
                <a:latin typeface="Comic Sans MS" panose="030F0702030302020204" pitchFamily="66" charset="0"/>
              </a:rPr>
              <a:t>a[]</a:t>
            </a:r>
            <a:r>
              <a:rPr lang="zh-CN" altLang="en-US" sz="2400" dirty="0">
                <a:latin typeface="Comic Sans MS" panose="030F0702030302020204" pitchFamily="66" charset="0"/>
              </a:rPr>
              <a:t>和指针数组</a:t>
            </a:r>
            <a:r>
              <a:rPr lang="en-US" altLang="zh-CN" sz="2400" dirty="0">
                <a:latin typeface="Comic Sans MS" panose="030F0702030302020204" pitchFamily="66" charset="0"/>
              </a:rPr>
              <a:t>pt[]</a:t>
            </a:r>
            <a:r>
              <a:rPr lang="zh-CN" altLang="en-US" sz="2400" dirty="0">
                <a:latin typeface="Comic Sans MS" panose="030F0702030302020204" pitchFamily="66" charset="0"/>
              </a:rPr>
              <a:t>有以下代码所示的关系</a:t>
            </a:r>
            <a:endParaRPr lang="zh-CN" altLang="en-US" sz="2400" dirty="0">
              <a:latin typeface="Comic Sans MS" panose="030F0702030302020204" pitchFamily="66" charset="0"/>
            </a:endParaRPr>
          </a:p>
          <a:p>
            <a:pPr eaLnBrk="1" hangingPunct="1">
              <a:lnSpc>
                <a:spcPct val="90000"/>
              </a:lnSpc>
              <a:spcBef>
                <a:spcPct val="0"/>
              </a:spcBef>
              <a:buClrTx/>
              <a:buSzTx/>
              <a:buFontTx/>
              <a:buNone/>
            </a:pPr>
            <a:r>
              <a:rPr lang="zh-CN" altLang="en-US" sz="1800" dirty="0">
                <a:solidFill>
                  <a:srgbClr val="336600"/>
                </a:solidFill>
                <a:latin typeface="Comic Sans MS" panose="030F0702030302020204" pitchFamily="66" charset="0"/>
              </a:rPr>
              <a:t>           </a:t>
            </a:r>
            <a:r>
              <a:rPr lang="en-US" altLang="zh-CN" sz="2000" dirty="0">
                <a:solidFill>
                  <a:schemeClr val="folHlink"/>
                </a:solidFill>
                <a:latin typeface="Comic Sans MS" panose="030F0702030302020204" pitchFamily="66" charset="0"/>
              </a:rPr>
              <a:t>int a[ ] = { 2, 4, 6, 8, 10};</a:t>
            </a:r>
            <a:endParaRPr lang="en-US" altLang="zh-CN" sz="2000" dirty="0">
              <a:solidFill>
                <a:schemeClr val="folHlink"/>
              </a:solidFill>
              <a:latin typeface="Comic Sans MS" panose="030F0702030302020204" pitchFamily="66" charset="0"/>
            </a:endParaRPr>
          </a:p>
          <a:p>
            <a:pPr eaLnBrk="1" hangingPunct="1">
              <a:lnSpc>
                <a:spcPct val="90000"/>
              </a:lnSpc>
              <a:spcBef>
                <a:spcPct val="0"/>
              </a:spcBef>
              <a:buClrTx/>
              <a:buSzTx/>
              <a:buFontTx/>
              <a:buNone/>
            </a:pPr>
            <a:r>
              <a:rPr lang="en-US" altLang="zh-CN" sz="2000" dirty="0">
                <a:solidFill>
                  <a:schemeClr val="folHlink"/>
                </a:solidFill>
                <a:latin typeface="Comic Sans MS" panose="030F0702030302020204" pitchFamily="66" charset="0"/>
              </a:rPr>
              <a:t>          int *pt[ ] = { &amp;a[3], &amp;a[2], &amp;a[4], &amp;a[0], &amp;a[1]};</a:t>
            </a:r>
            <a:endParaRPr lang="en-US" altLang="zh-CN" sz="2000" dirty="0">
              <a:solidFill>
                <a:schemeClr val="folHlink"/>
              </a:solidFill>
              <a:latin typeface="Comic Sans MS" panose="030F0702030302020204" pitchFamily="66" charset="0"/>
            </a:endParaRPr>
          </a:p>
          <a:p>
            <a:pPr eaLnBrk="1" hangingPunct="1">
              <a:lnSpc>
                <a:spcPct val="90000"/>
              </a:lnSpc>
              <a:spcBef>
                <a:spcPct val="0"/>
              </a:spcBef>
              <a:buClrTx/>
              <a:buSzTx/>
              <a:buFontTx/>
              <a:buNone/>
            </a:pPr>
            <a:r>
              <a:rPr lang="en-US" altLang="zh-CN" sz="2000" dirty="0">
                <a:solidFill>
                  <a:schemeClr val="folHlink"/>
                </a:solidFill>
                <a:latin typeface="Comic Sans MS" panose="030F0702030302020204" pitchFamily="66" charset="0"/>
              </a:rPr>
              <a:t>          int **p;</a:t>
            </a:r>
            <a:endParaRPr lang="en-US" altLang="zh-CN" sz="2000" dirty="0">
              <a:solidFill>
                <a:schemeClr val="folHlink"/>
              </a:solidFill>
              <a:latin typeface="Comic Sans MS" panose="030F0702030302020204" pitchFamily="66" charset="0"/>
            </a:endParaRPr>
          </a:p>
          <a:p>
            <a:pPr eaLnBrk="1" hangingPunct="1">
              <a:lnSpc>
                <a:spcPct val="90000"/>
              </a:lnSpc>
            </a:pPr>
            <a:r>
              <a:rPr lang="zh-CN" altLang="en-US" sz="2400" dirty="0">
                <a:latin typeface="Comic Sans MS" panose="030F0702030302020204" pitchFamily="66" charset="0"/>
              </a:rPr>
              <a:t>下面的代码利用指针数组</a:t>
            </a:r>
            <a:r>
              <a:rPr lang="en-US" altLang="zh-CN" sz="2400" dirty="0">
                <a:latin typeface="Comic Sans MS" panose="030F0702030302020204" pitchFamily="66" charset="0"/>
              </a:rPr>
              <a:t>pt[]</a:t>
            </a:r>
            <a:r>
              <a:rPr lang="zh-CN" altLang="en-US" sz="2400" dirty="0">
                <a:latin typeface="Comic Sans MS" panose="030F0702030302020204" pitchFamily="66" charset="0"/>
              </a:rPr>
              <a:t>和指针的指针</a:t>
            </a:r>
            <a:r>
              <a:rPr lang="en-US" altLang="zh-CN" sz="2400" dirty="0">
                <a:latin typeface="Comic Sans MS" panose="030F0702030302020204" pitchFamily="66" charset="0"/>
              </a:rPr>
              <a:t>p</a:t>
            </a:r>
            <a:r>
              <a:rPr lang="zh-CN" altLang="en-US" sz="2400" dirty="0">
                <a:latin typeface="Comic Sans MS" panose="030F0702030302020204" pitchFamily="66" charset="0"/>
              </a:rPr>
              <a:t>，遍历数组</a:t>
            </a:r>
            <a:r>
              <a:rPr lang="en-US" altLang="zh-CN" sz="2400" dirty="0">
                <a:latin typeface="Comic Sans MS" panose="030F0702030302020204" pitchFamily="66" charset="0"/>
              </a:rPr>
              <a:t>a[]</a:t>
            </a:r>
            <a:endParaRPr lang="en-US" altLang="zh-CN" sz="2400" dirty="0">
              <a:latin typeface="Comic Sans MS" panose="030F0702030302020204" pitchFamily="66" charset="0"/>
            </a:endParaRPr>
          </a:p>
          <a:p>
            <a:pPr eaLnBrk="1" hangingPunct="1">
              <a:lnSpc>
                <a:spcPct val="90000"/>
              </a:lnSpc>
              <a:spcBef>
                <a:spcPct val="0"/>
              </a:spcBef>
              <a:buClrTx/>
              <a:buSzTx/>
              <a:buFontTx/>
              <a:buNone/>
            </a:pPr>
            <a:r>
              <a:rPr lang="en-US" altLang="zh-CN" sz="1800" dirty="0">
                <a:solidFill>
                  <a:srgbClr val="336600"/>
                </a:solidFill>
                <a:latin typeface="Comic Sans MS" panose="030F0702030302020204" pitchFamily="66" charset="0"/>
              </a:rPr>
              <a:t>             </a:t>
            </a:r>
            <a:r>
              <a:rPr lang="en-US" altLang="zh-CN" sz="2000" dirty="0">
                <a:solidFill>
                  <a:schemeClr val="folHlink"/>
                </a:solidFill>
                <a:latin typeface="Comic Sans MS" panose="030F0702030302020204" pitchFamily="66" charset="0"/>
              </a:rPr>
              <a:t>for(p = pt; p &lt; pt + 5; p++)</a:t>
            </a:r>
            <a:endParaRPr lang="en-US" altLang="zh-CN" sz="2000" dirty="0">
              <a:solidFill>
                <a:schemeClr val="folHlink"/>
              </a:solidFill>
              <a:latin typeface="Comic Sans MS" panose="030F0702030302020204" pitchFamily="66" charset="0"/>
            </a:endParaRPr>
          </a:p>
          <a:p>
            <a:pPr eaLnBrk="1" hangingPunct="1">
              <a:lnSpc>
                <a:spcPct val="90000"/>
              </a:lnSpc>
              <a:spcBef>
                <a:spcPct val="0"/>
              </a:spcBef>
              <a:buClrTx/>
              <a:buSzTx/>
              <a:buFontTx/>
              <a:buNone/>
            </a:pPr>
            <a:r>
              <a:rPr lang="en-US" altLang="zh-CN" sz="2000" dirty="0">
                <a:solidFill>
                  <a:schemeClr val="folHlink"/>
                </a:solidFill>
                <a:latin typeface="Comic Sans MS" panose="030F0702030302020204" pitchFamily="66" charset="0"/>
              </a:rPr>
              <a:t>                    printf(“%d\t”, **p);</a:t>
            </a:r>
            <a:endParaRPr lang="en-US" altLang="zh-CN" sz="2000" dirty="0">
              <a:solidFill>
                <a:schemeClr val="folHlink"/>
              </a:solidFill>
              <a:latin typeface="Comic Sans MS" panose="030F0702030302020204" pitchFamily="66" charset="0"/>
            </a:endParaRPr>
          </a:p>
          <a:p>
            <a:pPr eaLnBrk="1" hangingPunct="1">
              <a:lnSpc>
                <a:spcPct val="90000"/>
              </a:lnSpc>
            </a:pPr>
            <a:r>
              <a:rPr lang="zh-CN" altLang="en-US" sz="2400" dirty="0">
                <a:latin typeface="Comic Sans MS" panose="030F0702030302020204" pitchFamily="66" charset="0"/>
              </a:rPr>
              <a:t>上例说明指针的指针与指针数组有密切关系，</a:t>
            </a:r>
            <a:r>
              <a:rPr lang="zh-CN" altLang="en-US" sz="2400" b="1" dirty="0">
                <a:solidFill>
                  <a:schemeClr val="hlink"/>
                </a:solidFill>
                <a:latin typeface="Comic Sans MS" panose="030F0702030302020204" pitchFamily="66" charset="0"/>
              </a:rPr>
              <a:t>指向指针数组元素的指针即为指针的指针</a:t>
            </a:r>
            <a:r>
              <a:rPr lang="zh-CN" altLang="en-US" sz="2400" dirty="0">
                <a:latin typeface="Comic Sans MS" panose="030F0702030302020204" pitchFamily="66" charset="0"/>
              </a:rPr>
              <a:t>，如以上程序中的指针变量</a:t>
            </a:r>
            <a:r>
              <a:rPr lang="en-US" altLang="zh-CN" sz="2400" dirty="0">
                <a:latin typeface="Comic Sans MS" panose="030F0702030302020204" pitchFamily="66" charset="0"/>
              </a:rPr>
              <a:t>p</a:t>
            </a:r>
            <a:endParaRPr lang="en-US" altLang="zh-CN" sz="2400" dirty="0">
              <a:solidFill>
                <a:schemeClr val="folHlink"/>
              </a:solidFill>
              <a:latin typeface="Comic Sans MS" panose="030F0702030302020204" pitchFamily="66" charset="0"/>
            </a:endParaRPr>
          </a:p>
          <a:p>
            <a:pPr eaLnBrk="1" hangingPunct="1">
              <a:lnSpc>
                <a:spcPct val="90000"/>
              </a:lnSpc>
            </a:pPr>
            <a:r>
              <a:rPr lang="zh-CN" altLang="en-US" sz="2400" dirty="0">
                <a:latin typeface="Comic Sans MS" panose="030F0702030302020204" pitchFamily="66" charset="0"/>
              </a:rPr>
              <a:t>上述代码首先让它指向指针数组的首元素，然后循环让它顺序遍历指向指针数组的各元素，标记*</a:t>
            </a:r>
            <a:r>
              <a:rPr lang="en-US" altLang="zh-CN" sz="2400" dirty="0">
                <a:latin typeface="Comic Sans MS" panose="030F0702030302020204" pitchFamily="66" charset="0"/>
              </a:rPr>
              <a:t>p</a:t>
            </a:r>
            <a:r>
              <a:rPr lang="zh-CN" altLang="en-US" sz="2400" dirty="0">
                <a:latin typeface="Comic Sans MS" panose="030F0702030302020204" pitchFamily="66" charset="0"/>
              </a:rPr>
              <a:t>能引用</a:t>
            </a:r>
            <a:r>
              <a:rPr lang="en-US" altLang="zh-CN" sz="2400" dirty="0">
                <a:latin typeface="Comic Sans MS" panose="030F0702030302020204" pitchFamily="66" charset="0"/>
              </a:rPr>
              <a:t>p</a:t>
            </a:r>
            <a:r>
              <a:rPr lang="zh-CN" altLang="en-US" sz="2400" dirty="0">
                <a:latin typeface="Comic Sans MS" panose="030F0702030302020204" pitchFamily="66" charset="0"/>
              </a:rPr>
              <a:t>所指的数组元素，**</a:t>
            </a:r>
            <a:r>
              <a:rPr lang="en-US" altLang="zh-CN" sz="2400" dirty="0">
                <a:latin typeface="Comic Sans MS" panose="030F0702030302020204" pitchFamily="66" charset="0"/>
              </a:rPr>
              <a:t>p</a:t>
            </a:r>
            <a:r>
              <a:rPr lang="zh-CN" altLang="en-US" sz="2400" dirty="0">
                <a:latin typeface="Comic Sans MS" panose="030F0702030302020204" pitchFamily="66" charset="0"/>
              </a:rPr>
              <a:t>能引用</a:t>
            </a:r>
            <a:r>
              <a:rPr lang="en-US" altLang="zh-CN" sz="2400" dirty="0">
                <a:latin typeface="Comic Sans MS" panose="030F0702030302020204" pitchFamily="66" charset="0"/>
              </a:rPr>
              <a:t>p</a:t>
            </a:r>
            <a:r>
              <a:rPr lang="zh-CN" altLang="en-US" sz="2400" dirty="0">
                <a:latin typeface="Comic Sans MS" panose="030F0702030302020204" pitchFamily="66" charset="0"/>
              </a:rPr>
              <a:t>所指数组元素所指的变量。程序中用**</a:t>
            </a:r>
            <a:r>
              <a:rPr lang="en-US" altLang="zh-CN" sz="2400" dirty="0">
                <a:latin typeface="Comic Sans MS" panose="030F0702030302020204" pitchFamily="66" charset="0"/>
              </a:rPr>
              <a:t>p</a:t>
            </a:r>
            <a:r>
              <a:rPr lang="zh-CN" altLang="en-US" sz="2400" dirty="0">
                <a:latin typeface="Comic Sans MS" panose="030F0702030302020204" pitchFamily="66" charset="0"/>
              </a:rPr>
              <a:t>访问数组</a:t>
            </a:r>
            <a:r>
              <a:rPr lang="en-US" altLang="zh-CN" sz="2400" dirty="0">
                <a:latin typeface="Comic Sans MS" panose="030F0702030302020204" pitchFamily="66" charset="0"/>
              </a:rPr>
              <a:t>a[]</a:t>
            </a:r>
            <a:r>
              <a:rPr lang="zh-CN" altLang="en-US" sz="2400" dirty="0">
                <a:latin typeface="Comic Sans MS" panose="030F0702030302020204" pitchFamily="66" charset="0"/>
              </a:rPr>
              <a:t>的元素</a:t>
            </a:r>
            <a:endParaRPr lang="zh-CN" altLang="en-US" sz="2400" dirty="0">
              <a:latin typeface="Comic Sans MS" panose="030F0702030302020204" pitchFamily="66" charset="0"/>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8854"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页脚占位符 4"/>
          <p:cNvSpPr txBox="1">
            <a:spLocks noGrp="1"/>
          </p:cNvSpPr>
          <p:nvPr>
            <p:ph type="ftr" sz="quarter" idx="11"/>
          </p:nvPr>
        </p:nvSpPr>
        <p:spPr bwMode="auto">
          <a:ln/>
        </p:spPr>
        <p:txBody>
          <a:bodyPr vert="horz" wrap="square" lIns="91440" tIns="45720" rIns="91440" bIns="45720" numCol="1" anchor="b"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年秋</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9875" name="Rectangle 2050"/>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本讲小结</a:t>
            </a:r>
            <a:endParaRPr lang="zh-CN" altLang="en-US" b="1" dirty="0">
              <a:latin typeface="华文中宋" panose="02010600040101010101" pitchFamily="2" charset="-122"/>
              <a:ea typeface="华文中宋" panose="02010600040101010101" pitchFamily="2" charset="-122"/>
            </a:endParaRPr>
          </a:p>
        </p:txBody>
      </p:sp>
      <p:sp>
        <p:nvSpPr>
          <p:cNvPr id="79876" name="Rectangle 2051"/>
          <p:cNvSpPr>
            <a:spLocks noGrp="1"/>
          </p:cNvSpPr>
          <p:nvPr>
            <p:ph idx="1"/>
          </p:nvPr>
        </p:nvSpPr>
        <p:spPr>
          <a:xfrm>
            <a:off x="838200" y="1981200"/>
            <a:ext cx="7772400" cy="4267200"/>
          </a:xfrm>
          <a:ln/>
        </p:spPr>
        <p:txBody>
          <a:bodyPr vert="horz" wrap="square" lIns="91440" tIns="45720" rIns="91440" bIns="45720" anchor="t" anchorCtr="0"/>
          <a:p>
            <a:pPr eaLnBrk="1" hangingPunct="1"/>
            <a:r>
              <a:rPr lang="zh-CN" altLang="en-US" b="1" dirty="0">
                <a:solidFill>
                  <a:schemeClr val="folHlink"/>
                </a:solidFill>
                <a:latin typeface="宋体" panose="02010600030101010101" pitchFamily="2" charset="-122"/>
              </a:rPr>
              <a:t>指针</a:t>
            </a:r>
            <a:endParaRPr lang="zh-CN" altLang="en-US" b="1" dirty="0">
              <a:solidFill>
                <a:schemeClr val="folHlink"/>
              </a:solidFill>
              <a:latin typeface="宋体" panose="02010600030101010101" pitchFamily="2" charset="-122"/>
            </a:endParaRPr>
          </a:p>
          <a:p>
            <a:pPr algn="just" eaLnBrk="1" hangingPunct="1"/>
            <a:r>
              <a:rPr lang="zh-CN" altLang="en-US" b="1" dirty="0">
                <a:solidFill>
                  <a:schemeClr val="folHlink"/>
                </a:solidFill>
                <a:latin typeface="Times New Roman" panose="02020603050405020304" pitchFamily="18" charset="0"/>
              </a:rPr>
              <a:t>指针和数组</a:t>
            </a:r>
            <a:endParaRPr lang="zh-CN" altLang="en-US" b="1" dirty="0">
              <a:solidFill>
                <a:schemeClr val="folHlink"/>
              </a:solidFill>
              <a:latin typeface="Times New Roman" panose="02020603050405020304" pitchFamily="18" charset="0"/>
            </a:endParaRPr>
          </a:p>
          <a:p>
            <a:pPr lvl="1" algn="just" eaLnBrk="1" hangingPunct="1"/>
            <a:r>
              <a:rPr lang="zh-CN" altLang="en-US" b="1" dirty="0">
                <a:solidFill>
                  <a:schemeClr val="hlink"/>
                </a:solidFill>
                <a:latin typeface="Comic Sans MS" panose="030F0702030302020204" pitchFamily="66" charset="0"/>
              </a:rPr>
              <a:t>指向数组元素的指针、</a:t>
            </a:r>
            <a:r>
              <a:rPr lang="zh-CN" altLang="en-US" b="1" dirty="0">
                <a:solidFill>
                  <a:schemeClr val="hlink"/>
                </a:solidFill>
                <a:latin typeface="Times New Roman" panose="02020603050405020304" pitchFamily="18" charset="0"/>
              </a:rPr>
              <a:t>指向字符串的指针</a:t>
            </a:r>
            <a:endParaRPr lang="zh-CN" altLang="en-US" b="1" dirty="0">
              <a:solidFill>
                <a:schemeClr val="hlink"/>
              </a:solidFill>
              <a:latin typeface="Times New Roman" panose="02020603050405020304" pitchFamily="18" charset="0"/>
            </a:endParaRPr>
          </a:p>
          <a:p>
            <a:pPr lvl="1" algn="just" eaLnBrk="1" hangingPunct="1"/>
            <a:r>
              <a:rPr lang="zh-CN" altLang="en-US" b="1" dirty="0">
                <a:solidFill>
                  <a:schemeClr val="hlink"/>
                </a:solidFill>
                <a:latin typeface="Times New Roman" panose="02020603050405020304" pitchFamily="18" charset="0"/>
              </a:rPr>
              <a:t>指向数组的指针、指针数组、二级指针</a:t>
            </a:r>
            <a:endParaRPr lang="zh-CN" altLang="en-US" sz="2400" dirty="0">
              <a:solidFill>
                <a:schemeClr val="hlink"/>
              </a:solidFill>
            </a:endParaRPr>
          </a:p>
        </p:txBody>
      </p:sp>
      <p:sp>
        <p:nvSpPr>
          <p:cNvPr id="2" name="日期占位符 1"/>
          <p:cNvSpPr txBox="1">
            <a:spLocks noGrp="1"/>
          </p:cNvSpPr>
          <p:nvPr>
            <p:ph type="dt" sz="half" idx="10"/>
          </p:nvPr>
        </p:nvSpPr>
        <p:spPr bwMode="auto">
          <a:ln/>
        </p:spPr>
        <p:txBody>
          <a:bodyPr vert="horz"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rPr>
              <a:t>2018/11/22</a:t>
            </a: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9878"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宋体"/>
        <a:cs typeface=""/>
      </a:majorFont>
      <a:minorFont>
        <a:latin typeface="Tahom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square" lIns="91440" tIns="45720" rIns="91440" bIns="45720" numCol="1" anchor="t" anchorCtr="0" compatLnSpc="1"/>
      <a:lstStyle>
        <a:defPPr marL="342900" marR="0" indent="-342900" algn="l" defTabSz="914400" rtl="0" eaLnBrk="1" fontAlgn="base" latinLnBrk="0" hangingPunct="1">
          <a:lnSpc>
            <a:spcPct val="90000"/>
          </a:lnSpc>
          <a:spcBef>
            <a:spcPct val="20000"/>
          </a:spcBef>
          <a:spcAft>
            <a:spcPct val="0"/>
          </a:spcAft>
          <a:buClr>
            <a:schemeClr val="folHlink"/>
          </a:buClr>
          <a:buSzPct val="60000"/>
          <a:buFont typeface="Wingdings" panose="05000000000000000000" pitchFamily="2" charset="2"/>
          <a:buChar char="n"/>
          <a:defRPr kumimoji="1" lang="zh-CN" altLang="en-US"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square" lIns="91440" tIns="45720" rIns="91440" bIns="45720" numCol="1" anchor="t" anchorCtr="0" compatLnSpc="1"/>
      <a:lstStyle>
        <a:defPPr marL="342900" marR="0" indent="-342900" algn="l" defTabSz="914400" rtl="0" eaLnBrk="1" fontAlgn="base" latinLnBrk="0" hangingPunct="1">
          <a:lnSpc>
            <a:spcPct val="90000"/>
          </a:lnSpc>
          <a:spcBef>
            <a:spcPct val="20000"/>
          </a:spcBef>
          <a:spcAft>
            <a:spcPct val="0"/>
          </a:spcAft>
          <a:buClr>
            <a:schemeClr val="folHlink"/>
          </a:buClr>
          <a:buSzPct val="60000"/>
          <a:buFont typeface="Wingdings" panose="05000000000000000000" pitchFamily="2" charset="2"/>
          <a:buChar char="n"/>
          <a:defRPr kumimoji="1" lang="zh-CN" altLang="en-US" sz="2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Designs\Blends.pot</Template>
  <TotalTime>0</TotalTime>
  <Words>19211</Words>
  <Application>WPS 演示</Application>
  <PresentationFormat>全屏显示(4:3)</PresentationFormat>
  <Paragraphs>1311</Paragraphs>
  <Slides>73</Slides>
  <Notes>2</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73</vt:i4>
      </vt:variant>
    </vt:vector>
  </HeadingPairs>
  <TitlesOfParts>
    <vt:vector size="88" baseType="lpstr">
      <vt:lpstr>Arial</vt:lpstr>
      <vt:lpstr>宋体</vt:lpstr>
      <vt:lpstr>Wingdings</vt:lpstr>
      <vt:lpstr>Tahoma</vt:lpstr>
      <vt:lpstr>Times New Roman</vt:lpstr>
      <vt:lpstr>楷体_GB2312</vt:lpstr>
      <vt:lpstr>新宋体</vt:lpstr>
      <vt:lpstr>Monotype Sorts</vt:lpstr>
      <vt:lpstr>Wingdings</vt:lpstr>
      <vt:lpstr>华文中宋</vt:lpstr>
      <vt:lpstr>华文行楷</vt:lpstr>
      <vt:lpstr>Comic Sans MS</vt:lpstr>
      <vt:lpstr>微软雅黑</vt:lpstr>
      <vt:lpstr>Arial Unicode MS</vt:lpstr>
      <vt:lpstr>Blends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Fudan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第4章  栈和队列</dc:title>
  <dc:creator>sgzhou</dc:creator>
  <cp:lastModifiedBy>文棋</cp:lastModifiedBy>
  <cp:revision>634</cp:revision>
  <dcterms:created xsi:type="dcterms:W3CDTF">1998-12-22T08:05:14Z</dcterms:created>
  <dcterms:modified xsi:type="dcterms:W3CDTF">2025-11-20T10:42:11Z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77434A3891BC4CC282C46250EF4965C3_13</vt:lpwstr>
  </property>
  <property fmtid="{D5CDD505-2E9C-101B-9397-08002B2CF9AE}" pid="3" name="KSOProductBuildVer">
    <vt:lpwstr>2052-12.1.0.23542</vt:lpwstr>
  </property>
</Properties>
</file>